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3"/>
    <p:sldMasterId id="2147483674" r:id="rId4"/>
    <p:sldMasterId id="2147483818" r:id="rId5"/>
    <p:sldMasterId id="2147483892" r:id="rId6"/>
    <p:sldMasterId id="2147484045" r:id="rId7"/>
    <p:sldMasterId id="2147484124" r:id="rId8"/>
    <p:sldMasterId id="2147484128" r:id="rId9"/>
    <p:sldMasterId id="2147484131" r:id="rId10"/>
    <p:sldMasterId id="2147484134" r:id="rId11"/>
    <p:sldMasterId id="2147484144" r:id="rId12"/>
    <p:sldMasterId id="2147484154" r:id="rId13"/>
    <p:sldMasterId id="2147484164" r:id="rId14"/>
    <p:sldMasterId id="2147484176" r:id="rId15"/>
  </p:sldMasterIdLst>
  <p:notesMasterIdLst>
    <p:notesMasterId r:id="rId249"/>
  </p:notesMasterIdLst>
  <p:handoutMasterIdLst>
    <p:handoutMasterId r:id="rId250"/>
  </p:handoutMasterIdLst>
  <p:sldIdLst>
    <p:sldId id="271" r:id="rId16"/>
    <p:sldId id="290" r:id="rId17"/>
    <p:sldId id="269" r:id="rId18"/>
    <p:sldId id="272" r:id="rId19"/>
    <p:sldId id="273" r:id="rId20"/>
    <p:sldId id="323" r:id="rId21"/>
    <p:sldId id="274" r:id="rId22"/>
    <p:sldId id="277" r:id="rId23"/>
    <p:sldId id="278" r:id="rId24"/>
    <p:sldId id="422" r:id="rId25"/>
    <p:sldId id="275" r:id="rId26"/>
    <p:sldId id="276" r:id="rId27"/>
    <p:sldId id="279" r:id="rId28"/>
    <p:sldId id="324" r:id="rId29"/>
    <p:sldId id="281" r:id="rId30"/>
    <p:sldId id="282" r:id="rId31"/>
    <p:sldId id="283" r:id="rId32"/>
    <p:sldId id="284" r:id="rId33"/>
    <p:sldId id="285" r:id="rId34"/>
    <p:sldId id="286" r:id="rId35"/>
    <p:sldId id="287" r:id="rId36"/>
    <p:sldId id="450" r:id="rId37"/>
    <p:sldId id="289" r:id="rId38"/>
    <p:sldId id="291" r:id="rId39"/>
    <p:sldId id="424" r:id="rId40"/>
    <p:sldId id="426" r:id="rId41"/>
    <p:sldId id="416" r:id="rId42"/>
    <p:sldId id="298" r:id="rId43"/>
    <p:sldId id="299" r:id="rId44"/>
    <p:sldId id="300" r:id="rId45"/>
    <p:sldId id="292" r:id="rId46"/>
    <p:sldId id="301" r:id="rId47"/>
    <p:sldId id="304" r:id="rId48"/>
    <p:sldId id="305" r:id="rId49"/>
    <p:sldId id="306" r:id="rId50"/>
    <p:sldId id="307" r:id="rId51"/>
    <p:sldId id="308" r:id="rId52"/>
    <p:sldId id="309" r:id="rId53"/>
    <p:sldId id="313" r:id="rId54"/>
    <p:sldId id="430" r:id="rId55"/>
    <p:sldId id="310" r:id="rId56"/>
    <p:sldId id="427" r:id="rId57"/>
    <p:sldId id="428" r:id="rId58"/>
    <p:sldId id="429" r:id="rId59"/>
    <p:sldId id="314" r:id="rId60"/>
    <p:sldId id="315" r:id="rId61"/>
    <p:sldId id="431" r:id="rId62"/>
    <p:sldId id="318" r:id="rId63"/>
    <p:sldId id="319" r:id="rId64"/>
    <p:sldId id="432" r:id="rId65"/>
    <p:sldId id="521" r:id="rId66"/>
    <p:sldId id="322" r:id="rId67"/>
    <p:sldId id="325" r:id="rId68"/>
    <p:sldId id="327" r:id="rId69"/>
    <p:sldId id="328" r:id="rId70"/>
    <p:sldId id="326" r:id="rId71"/>
    <p:sldId id="329" r:id="rId72"/>
    <p:sldId id="330" r:id="rId73"/>
    <p:sldId id="331" r:id="rId74"/>
    <p:sldId id="336" r:id="rId75"/>
    <p:sldId id="337" r:id="rId76"/>
    <p:sldId id="455" r:id="rId77"/>
    <p:sldId id="338" r:id="rId78"/>
    <p:sldId id="339" r:id="rId79"/>
    <p:sldId id="340" r:id="rId80"/>
    <p:sldId id="341" r:id="rId81"/>
    <p:sldId id="342" r:id="rId82"/>
    <p:sldId id="343" r:id="rId83"/>
    <p:sldId id="456" r:id="rId84"/>
    <p:sldId id="345" r:id="rId85"/>
    <p:sldId id="346" r:id="rId86"/>
    <p:sldId id="347" r:id="rId87"/>
    <p:sldId id="348" r:id="rId88"/>
    <p:sldId id="349" r:id="rId89"/>
    <p:sldId id="350" r:id="rId90"/>
    <p:sldId id="351" r:id="rId91"/>
    <p:sldId id="352" r:id="rId92"/>
    <p:sldId id="434" r:id="rId93"/>
    <p:sldId id="457" r:id="rId94"/>
    <p:sldId id="522" r:id="rId95"/>
    <p:sldId id="354" r:id="rId96"/>
    <p:sldId id="356" r:id="rId97"/>
    <p:sldId id="355" r:id="rId98"/>
    <p:sldId id="523" r:id="rId99"/>
    <p:sldId id="358" r:id="rId100"/>
    <p:sldId id="357" r:id="rId101"/>
    <p:sldId id="361" r:id="rId102"/>
    <p:sldId id="362" r:id="rId103"/>
    <p:sldId id="433" r:id="rId104"/>
    <p:sldId id="368" r:id="rId105"/>
    <p:sldId id="360" r:id="rId106"/>
    <p:sldId id="369" r:id="rId107"/>
    <p:sldId id="366" r:id="rId108"/>
    <p:sldId id="371" r:id="rId109"/>
    <p:sldId id="372" r:id="rId110"/>
    <p:sldId id="373" r:id="rId111"/>
    <p:sldId id="453" r:id="rId112"/>
    <p:sldId id="375" r:id="rId113"/>
    <p:sldId id="454" r:id="rId114"/>
    <p:sldId id="452" r:id="rId115"/>
    <p:sldId id="379" r:id="rId116"/>
    <p:sldId id="370" r:id="rId117"/>
    <p:sldId id="380" r:id="rId118"/>
    <p:sldId id="381" r:id="rId119"/>
    <p:sldId id="382" r:id="rId120"/>
    <p:sldId id="383" r:id="rId121"/>
    <p:sldId id="384" r:id="rId122"/>
    <p:sldId id="385" r:id="rId123"/>
    <p:sldId id="386" r:id="rId124"/>
    <p:sldId id="388" r:id="rId125"/>
    <p:sldId id="389" r:id="rId126"/>
    <p:sldId id="390" r:id="rId127"/>
    <p:sldId id="391" r:id="rId128"/>
    <p:sldId id="392" r:id="rId129"/>
    <p:sldId id="393" r:id="rId130"/>
    <p:sldId id="394" r:id="rId131"/>
    <p:sldId id="395" r:id="rId132"/>
    <p:sldId id="396" r:id="rId133"/>
    <p:sldId id="437" r:id="rId134"/>
    <p:sldId id="417" r:id="rId135"/>
    <p:sldId id="438" r:id="rId136"/>
    <p:sldId id="524" r:id="rId137"/>
    <p:sldId id="458" r:id="rId138"/>
    <p:sldId id="399" r:id="rId139"/>
    <p:sldId id="400" r:id="rId140"/>
    <p:sldId id="401" r:id="rId141"/>
    <p:sldId id="402" r:id="rId142"/>
    <p:sldId id="403" r:id="rId143"/>
    <p:sldId id="459" r:id="rId144"/>
    <p:sldId id="405" r:id="rId145"/>
    <p:sldId id="460" r:id="rId146"/>
    <p:sldId id="414" r:id="rId147"/>
    <p:sldId id="407" r:id="rId148"/>
    <p:sldId id="408" r:id="rId149"/>
    <p:sldId id="440" r:id="rId150"/>
    <p:sldId id="441" r:id="rId151"/>
    <p:sldId id="439" r:id="rId152"/>
    <p:sldId id="443" r:id="rId153"/>
    <p:sldId id="444" r:id="rId154"/>
    <p:sldId id="445" r:id="rId155"/>
    <p:sldId id="446" r:id="rId156"/>
    <p:sldId id="447" r:id="rId157"/>
    <p:sldId id="442" r:id="rId158"/>
    <p:sldId id="409" r:id="rId159"/>
    <p:sldId id="410" r:id="rId160"/>
    <p:sldId id="415" r:id="rId161"/>
    <p:sldId id="525" r:id="rId162"/>
    <p:sldId id="527" r:id="rId163"/>
    <p:sldId id="526" r:id="rId164"/>
    <p:sldId id="528" r:id="rId165"/>
    <p:sldId id="411" r:id="rId166"/>
    <p:sldId id="412" r:id="rId167"/>
    <p:sldId id="413" r:id="rId168"/>
    <p:sldId id="448" r:id="rId169"/>
    <p:sldId id="449" r:id="rId170"/>
    <p:sldId id="517" r:id="rId171"/>
    <p:sldId id="462" r:id="rId172"/>
    <p:sldId id="463" r:id="rId173"/>
    <p:sldId id="464" r:id="rId174"/>
    <p:sldId id="465" r:id="rId175"/>
    <p:sldId id="466" r:id="rId176"/>
    <p:sldId id="516" r:id="rId177"/>
    <p:sldId id="280" r:id="rId178"/>
    <p:sldId id="468" r:id="rId179"/>
    <p:sldId id="469" r:id="rId180"/>
    <p:sldId id="470" r:id="rId181"/>
    <p:sldId id="519" r:id="rId182"/>
    <p:sldId id="471" r:id="rId183"/>
    <p:sldId id="472" r:id="rId184"/>
    <p:sldId id="473" r:id="rId185"/>
    <p:sldId id="474" r:id="rId186"/>
    <p:sldId id="288" r:id="rId187"/>
    <p:sldId id="475" r:id="rId188"/>
    <p:sldId id="476" r:id="rId189"/>
    <p:sldId id="363" r:id="rId190"/>
    <p:sldId id="477" r:id="rId191"/>
    <p:sldId id="364" r:id="rId192"/>
    <p:sldId id="294" r:id="rId193"/>
    <p:sldId id="295" r:id="rId194"/>
    <p:sldId id="365" r:id="rId195"/>
    <p:sldId id="297" r:id="rId196"/>
    <p:sldId id="478" r:id="rId197"/>
    <p:sldId id="479" r:id="rId198"/>
    <p:sldId id="367" r:id="rId199"/>
    <p:sldId id="480" r:id="rId200"/>
    <p:sldId id="481" r:id="rId201"/>
    <p:sldId id="482" r:id="rId202"/>
    <p:sldId id="485" r:id="rId203"/>
    <p:sldId id="483" r:id="rId204"/>
    <p:sldId id="484" r:id="rId205"/>
    <p:sldId id="486" r:id="rId206"/>
    <p:sldId id="376" r:id="rId207"/>
    <p:sldId id="374" r:id="rId208"/>
    <p:sldId id="378" r:id="rId209"/>
    <p:sldId id="311" r:id="rId210"/>
    <p:sldId id="312" r:id="rId211"/>
    <p:sldId id="488" r:id="rId212"/>
    <p:sldId id="489" r:id="rId213"/>
    <p:sldId id="316" r:id="rId214"/>
    <p:sldId id="317" r:id="rId215"/>
    <p:sldId id="490" r:id="rId216"/>
    <p:sldId id="518" r:id="rId217"/>
    <p:sldId id="320" r:id="rId218"/>
    <p:sldId id="321" r:id="rId219"/>
    <p:sldId id="491" r:id="rId220"/>
    <p:sldId id="492" r:id="rId221"/>
    <p:sldId id="493" r:id="rId222"/>
    <p:sldId id="495" r:id="rId223"/>
    <p:sldId id="496" r:id="rId224"/>
    <p:sldId id="497" r:id="rId225"/>
    <p:sldId id="332" r:id="rId226"/>
    <p:sldId id="333" r:id="rId227"/>
    <p:sldId id="498" r:id="rId228"/>
    <p:sldId id="499" r:id="rId229"/>
    <p:sldId id="500" r:id="rId230"/>
    <p:sldId id="501" r:id="rId231"/>
    <p:sldId id="502" r:id="rId232"/>
    <p:sldId id="344" r:id="rId233"/>
    <p:sldId id="503" r:id="rId234"/>
    <p:sldId id="504" r:id="rId235"/>
    <p:sldId id="505" r:id="rId236"/>
    <p:sldId id="506" r:id="rId237"/>
    <p:sldId id="510" r:id="rId238"/>
    <p:sldId id="507" r:id="rId239"/>
    <p:sldId id="508" r:id="rId240"/>
    <p:sldId id="353" r:id="rId241"/>
    <p:sldId id="509" r:id="rId242"/>
    <p:sldId id="511" r:id="rId243"/>
    <p:sldId id="512" r:id="rId244"/>
    <p:sldId id="359" r:id="rId245"/>
    <p:sldId id="513" r:id="rId246"/>
    <p:sldId id="514" r:id="rId247"/>
    <p:sldId id="515" r:id="rId248"/>
  </p:sldIdLst>
  <p:sldSz cx="9144000" cy="5143500" type="screen16x9"/>
  <p:notesSz cx="6858000" cy="9163050"/>
  <p:defaultTextStyle>
    <a:defPPr>
      <a:defRPr lang="en-US"/>
    </a:defPPr>
    <a:lvl1pPr algn="l" rtl="0" fontAlgn="base">
      <a:spcBef>
        <a:spcPct val="0"/>
      </a:spcBef>
      <a:spcAft>
        <a:spcPct val="0"/>
      </a:spcAft>
      <a:defRPr sz="4000" kern="1200" baseline="-25000">
        <a:solidFill>
          <a:schemeClr val="bg1"/>
        </a:solidFill>
        <a:latin typeface="Times New Roman" charset="0"/>
        <a:ea typeface="ＭＳ Ｐゴシック" charset="0"/>
        <a:cs typeface="+mn-cs"/>
      </a:defRPr>
    </a:lvl1pPr>
    <a:lvl2pPr marL="457200" algn="l" rtl="0" fontAlgn="base">
      <a:spcBef>
        <a:spcPct val="0"/>
      </a:spcBef>
      <a:spcAft>
        <a:spcPct val="0"/>
      </a:spcAft>
      <a:defRPr sz="4000" kern="1200" baseline="-25000">
        <a:solidFill>
          <a:schemeClr val="bg1"/>
        </a:solidFill>
        <a:latin typeface="Times New Roman" charset="0"/>
        <a:ea typeface="ＭＳ Ｐゴシック" charset="0"/>
        <a:cs typeface="+mn-cs"/>
      </a:defRPr>
    </a:lvl2pPr>
    <a:lvl3pPr marL="914400" algn="l" rtl="0" fontAlgn="base">
      <a:spcBef>
        <a:spcPct val="0"/>
      </a:spcBef>
      <a:spcAft>
        <a:spcPct val="0"/>
      </a:spcAft>
      <a:defRPr sz="4000" kern="1200" baseline="-25000">
        <a:solidFill>
          <a:schemeClr val="bg1"/>
        </a:solidFill>
        <a:latin typeface="Times New Roman" charset="0"/>
        <a:ea typeface="ＭＳ Ｐゴシック" charset="0"/>
        <a:cs typeface="+mn-cs"/>
      </a:defRPr>
    </a:lvl3pPr>
    <a:lvl4pPr marL="1371600" algn="l" rtl="0" fontAlgn="base">
      <a:spcBef>
        <a:spcPct val="0"/>
      </a:spcBef>
      <a:spcAft>
        <a:spcPct val="0"/>
      </a:spcAft>
      <a:defRPr sz="4000" kern="1200" baseline="-25000">
        <a:solidFill>
          <a:schemeClr val="bg1"/>
        </a:solidFill>
        <a:latin typeface="Times New Roman" charset="0"/>
        <a:ea typeface="ＭＳ Ｐゴシック" charset="0"/>
        <a:cs typeface="+mn-cs"/>
      </a:defRPr>
    </a:lvl4pPr>
    <a:lvl5pPr marL="1828800" algn="l" rtl="0" fontAlgn="base">
      <a:spcBef>
        <a:spcPct val="0"/>
      </a:spcBef>
      <a:spcAft>
        <a:spcPct val="0"/>
      </a:spcAft>
      <a:defRPr sz="4000" kern="1200" baseline="-25000">
        <a:solidFill>
          <a:schemeClr val="bg1"/>
        </a:solidFill>
        <a:latin typeface="Times New Roman" charset="0"/>
        <a:ea typeface="ＭＳ Ｐゴシック" charset="0"/>
        <a:cs typeface="+mn-cs"/>
      </a:defRPr>
    </a:lvl5pPr>
    <a:lvl6pPr marL="2286000" algn="l" defTabSz="457200" rtl="0" eaLnBrk="1" latinLnBrk="0" hangingPunct="1">
      <a:defRPr sz="4000" kern="1200" baseline="-25000">
        <a:solidFill>
          <a:schemeClr val="bg1"/>
        </a:solidFill>
        <a:latin typeface="Times New Roman" charset="0"/>
        <a:ea typeface="ＭＳ Ｐゴシック" charset="0"/>
        <a:cs typeface="+mn-cs"/>
      </a:defRPr>
    </a:lvl6pPr>
    <a:lvl7pPr marL="2743200" algn="l" defTabSz="457200" rtl="0" eaLnBrk="1" latinLnBrk="0" hangingPunct="1">
      <a:defRPr sz="4000" kern="1200" baseline="-25000">
        <a:solidFill>
          <a:schemeClr val="bg1"/>
        </a:solidFill>
        <a:latin typeface="Times New Roman" charset="0"/>
        <a:ea typeface="ＭＳ Ｐゴシック" charset="0"/>
        <a:cs typeface="+mn-cs"/>
      </a:defRPr>
    </a:lvl7pPr>
    <a:lvl8pPr marL="3200400" algn="l" defTabSz="457200" rtl="0" eaLnBrk="1" latinLnBrk="0" hangingPunct="1">
      <a:defRPr sz="4000" kern="1200" baseline="-25000">
        <a:solidFill>
          <a:schemeClr val="bg1"/>
        </a:solidFill>
        <a:latin typeface="Times New Roman" charset="0"/>
        <a:ea typeface="ＭＳ Ｐゴシック" charset="0"/>
        <a:cs typeface="+mn-cs"/>
      </a:defRPr>
    </a:lvl8pPr>
    <a:lvl9pPr marL="3657600" algn="l" defTabSz="457200" rtl="0" eaLnBrk="1" latinLnBrk="0" hangingPunct="1">
      <a:defRPr sz="4000" kern="1200" baseline="-25000">
        <a:solidFill>
          <a:schemeClr val="bg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6">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8A"/>
    <a:srgbClr val="092A4D"/>
    <a:srgbClr val="00396D"/>
    <a:srgbClr val="FFFFFF"/>
    <a:srgbClr val="FFFFFE"/>
    <a:srgbClr val="E78E23"/>
    <a:srgbClr val="499890"/>
    <a:srgbClr val="E6FAFA"/>
    <a:srgbClr val="A7CFCC"/>
    <a:srgbClr val="EEA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4DA13-E437-235C-4B3B-99C643F466A3}" v="18" dt="2023-08-29T20:41:32.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656" autoAdjust="0"/>
    <p:restoredTop sz="93447" autoAdjust="0"/>
  </p:normalViewPr>
  <p:slideViewPr>
    <p:cSldViewPr snapToGrid="0">
      <p:cViewPr varScale="1">
        <p:scale>
          <a:sx n="126" d="100"/>
          <a:sy n="126" d="100"/>
        </p:scale>
        <p:origin x="936" y="15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48546"/>
    </p:cViewPr>
  </p:sorterViewPr>
  <p:notesViewPr>
    <p:cSldViewPr snapToGrid="0">
      <p:cViewPr>
        <p:scale>
          <a:sx n="1" d="2"/>
          <a:sy n="1" d="2"/>
        </p:scale>
        <p:origin x="0" y="0"/>
      </p:cViewPr>
      <p:guideLst>
        <p:guide orient="horz" pos="2886"/>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openxmlformats.org/officeDocument/2006/relationships/slide" Target="slides/slide211.xml"/><Relationship Id="rId247" Type="http://schemas.openxmlformats.org/officeDocument/2006/relationships/slide" Target="slides/slide232.xml"/><Relationship Id="rId107" Type="http://schemas.openxmlformats.org/officeDocument/2006/relationships/slide" Target="slides/slide92.xml"/><Relationship Id="rId11" Type="http://schemas.openxmlformats.org/officeDocument/2006/relationships/slideMaster" Target="slideMasters/slideMaster9.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3.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37" Type="http://schemas.openxmlformats.org/officeDocument/2006/relationships/slide" Target="slides/slide222.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227" Type="http://schemas.openxmlformats.org/officeDocument/2006/relationships/slide" Target="slides/slide212.xml"/><Relationship Id="rId248" Type="http://schemas.openxmlformats.org/officeDocument/2006/relationships/slide" Target="slides/slide233.xml"/><Relationship Id="rId12" Type="http://schemas.openxmlformats.org/officeDocument/2006/relationships/slideMaster" Target="slideMasters/slideMaster10.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slide" Target="slides/slide202.xml"/><Relationship Id="rId6" Type="http://schemas.openxmlformats.org/officeDocument/2006/relationships/slideMaster" Target="slideMasters/slideMaster4.xml"/><Relationship Id="rId238" Type="http://schemas.openxmlformats.org/officeDocument/2006/relationships/slide" Target="slides/slide22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slide" Target="slides/slide213.xml"/><Relationship Id="rId249" Type="http://schemas.openxmlformats.org/officeDocument/2006/relationships/notesMaster" Target="notesMasters/notesMaster1.xml"/><Relationship Id="rId13" Type="http://schemas.openxmlformats.org/officeDocument/2006/relationships/slideMaster" Target="slideMasters/slideMaster11.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5.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39" Type="http://schemas.openxmlformats.org/officeDocument/2006/relationships/slide" Target="slides/slide224.xml"/><Relationship Id="rId250" Type="http://schemas.openxmlformats.org/officeDocument/2006/relationships/handoutMaster" Target="handoutMasters/handoutMaster1.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slide" Target="slides/slide214.xml"/><Relationship Id="rId240" Type="http://schemas.openxmlformats.org/officeDocument/2006/relationships/slide" Target="slides/slide225.xml"/><Relationship Id="rId14" Type="http://schemas.openxmlformats.org/officeDocument/2006/relationships/slideMaster" Target="slideMasters/slideMaster12.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6.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230" Type="http://schemas.openxmlformats.org/officeDocument/2006/relationships/slide" Target="slides/slide215.xml"/><Relationship Id="rId251" Type="http://schemas.openxmlformats.org/officeDocument/2006/relationships/presProps" Target="presProps.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95" Type="http://schemas.openxmlformats.org/officeDocument/2006/relationships/slide" Target="slides/slide180.xml"/><Relationship Id="rId209" Type="http://schemas.openxmlformats.org/officeDocument/2006/relationships/slide" Target="slides/slide194.xml"/><Relationship Id="rId220" Type="http://schemas.openxmlformats.org/officeDocument/2006/relationships/slide" Target="slides/slide205.xml"/><Relationship Id="rId241" Type="http://schemas.openxmlformats.org/officeDocument/2006/relationships/slide" Target="slides/slide226.xml"/><Relationship Id="rId15" Type="http://schemas.openxmlformats.org/officeDocument/2006/relationships/slideMaster" Target="slideMasters/slideMaster13.xml"/><Relationship Id="rId36" Type="http://schemas.openxmlformats.org/officeDocument/2006/relationships/slide" Target="slides/slide21.xml"/><Relationship Id="rId57" Type="http://schemas.openxmlformats.org/officeDocument/2006/relationships/slide" Target="slides/slide42.xml"/><Relationship Id="rId78" Type="http://schemas.openxmlformats.org/officeDocument/2006/relationships/slide" Target="slides/slide63.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64" Type="http://schemas.openxmlformats.org/officeDocument/2006/relationships/slide" Target="slides/slide149.xml"/><Relationship Id="rId185" Type="http://schemas.openxmlformats.org/officeDocument/2006/relationships/slide" Target="slides/slide170.xml"/><Relationship Id="rId9" Type="http://schemas.openxmlformats.org/officeDocument/2006/relationships/slideMaster" Target="slideMasters/slideMaster7.xml"/><Relationship Id="rId210" Type="http://schemas.openxmlformats.org/officeDocument/2006/relationships/slide" Target="slides/slide195.xml"/><Relationship Id="rId26" Type="http://schemas.openxmlformats.org/officeDocument/2006/relationships/slide" Target="slides/slide11.xml"/><Relationship Id="rId231" Type="http://schemas.openxmlformats.org/officeDocument/2006/relationships/slide" Target="slides/slide216.xml"/><Relationship Id="rId252" Type="http://schemas.openxmlformats.org/officeDocument/2006/relationships/viewProps" Target="viewProps.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theme" Target="theme/theme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customXml" Target="../customXml/item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tableStyles" Target="tableStyles.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2" Type="http://schemas.openxmlformats.org/officeDocument/2006/relationships/customXml" Target="../customXml/item2.xml"/><Relationship Id="rId29" Type="http://schemas.openxmlformats.org/officeDocument/2006/relationships/slide" Target="slides/slide14.xml"/><Relationship Id="rId255" Type="http://schemas.microsoft.com/office/2016/11/relationships/changesInfo" Target="changesInfos/changesInfo1.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 Type="http://schemas.openxmlformats.org/officeDocument/2006/relationships/slideMaster" Target="slideMasters/slideMaster1.xml"/><Relationship Id="rId214" Type="http://schemas.openxmlformats.org/officeDocument/2006/relationships/slide" Target="slides/slide199.xml"/><Relationship Id="rId235" Type="http://schemas.openxmlformats.org/officeDocument/2006/relationships/slide" Target="slides/slide220.xml"/><Relationship Id="rId256" Type="http://schemas.microsoft.com/office/2015/10/relationships/revisionInfo" Target="revisionInfo.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8.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4" Type="http://schemas.openxmlformats.org/officeDocument/2006/relationships/slideMaster" Target="slideMasters/slideMaster2.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aisano" userId="S::maisano@theiacp.org::5ab9ebdf-9646-41c3-b9a2-b6ff8e36bfb9" providerId="AD" clId="Web-{6174DA13-E437-235C-4B3B-99C643F466A3}"/>
    <pc:docChg chg="modSld">
      <pc:chgData name="Jim Maisano" userId="S::maisano@theiacp.org::5ab9ebdf-9646-41c3-b9a2-b6ff8e36bfb9" providerId="AD" clId="Web-{6174DA13-E437-235C-4B3B-99C643F466A3}" dt="2023-08-29T20:41:32.634" v="16" actId="1076"/>
      <pc:docMkLst>
        <pc:docMk/>
      </pc:docMkLst>
      <pc:sldChg chg="modSp">
        <pc:chgData name="Jim Maisano" userId="S::maisano@theiacp.org::5ab9ebdf-9646-41c3-b9a2-b6ff8e36bfb9" providerId="AD" clId="Web-{6174DA13-E437-235C-4B3B-99C643F466A3}" dt="2023-08-29T20:41:14.665" v="15" actId="20577"/>
        <pc:sldMkLst>
          <pc:docMk/>
          <pc:sldMk cId="2432830292" sldId="290"/>
        </pc:sldMkLst>
        <pc:spChg chg="mod">
          <ac:chgData name="Jim Maisano" userId="S::maisano@theiacp.org::5ab9ebdf-9646-41c3-b9a2-b6ff8e36bfb9" providerId="AD" clId="Web-{6174DA13-E437-235C-4B3B-99C643F466A3}" dt="2023-08-29T20:41:14.665" v="15" actId="20577"/>
          <ac:spMkLst>
            <pc:docMk/>
            <pc:sldMk cId="2432830292" sldId="290"/>
            <ac:spMk id="5" creationId="{00000000-0000-0000-0000-000000000000}"/>
          </ac:spMkLst>
        </pc:spChg>
      </pc:sldChg>
      <pc:sldChg chg="modSp">
        <pc:chgData name="Jim Maisano" userId="S::maisano@theiacp.org::5ab9ebdf-9646-41c3-b9a2-b6ff8e36bfb9" providerId="AD" clId="Web-{6174DA13-E437-235C-4B3B-99C643F466A3}" dt="2023-08-29T20:41:32.634" v="16" actId="1076"/>
        <pc:sldMkLst>
          <pc:docMk/>
          <pc:sldMk cId="3471800941" sldId="323"/>
        </pc:sldMkLst>
        <pc:spChg chg="mod">
          <ac:chgData name="Jim Maisano" userId="S::maisano@theiacp.org::5ab9ebdf-9646-41c3-b9a2-b6ff8e36bfb9" providerId="AD" clId="Web-{6174DA13-E437-235C-4B3B-99C643F466A3}" dt="2023-08-29T20:41:32.634" v="16" actId="1076"/>
          <ac:spMkLst>
            <pc:docMk/>
            <pc:sldMk cId="3471800941" sldId="323"/>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aseline="0">
                <a:solidFill>
                  <a:schemeClr val="tx1"/>
                </a:solidFill>
                <a:latin typeface="Times New Roman" pitchFamily="18" charset="0"/>
                <a:ea typeface="+mn-ea"/>
              </a:defRPr>
            </a:lvl1pPr>
          </a:lstStyle>
          <a:p>
            <a:pPr>
              <a:defRPr/>
            </a:pPr>
            <a:endParaRPr lang="en-US"/>
          </a:p>
        </p:txBody>
      </p:sp>
      <p:sp>
        <p:nvSpPr>
          <p:cNvPr id="6147" name="Rectangle 3"/>
          <p:cNvSpPr>
            <a:spLocks noGrp="1" noChangeArrowheads="1"/>
          </p:cNvSpPr>
          <p:nvPr>
            <p:ph type="dt" sz="quarter" idx="1"/>
          </p:nvPr>
        </p:nvSpPr>
        <p:spPr bwMode="auto">
          <a:xfrm>
            <a:off x="3886200" y="0"/>
            <a:ext cx="2971800"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aseline="0">
                <a:solidFill>
                  <a:schemeClr val="tx1"/>
                </a:solidFill>
                <a:latin typeface="Times New Roman" pitchFamily="18" charset="0"/>
                <a:ea typeface="+mn-ea"/>
              </a:defRPr>
            </a:lvl1pPr>
          </a:lstStyle>
          <a:p>
            <a:pPr>
              <a:defRPr/>
            </a:pPr>
            <a:endParaRPr lang="en-US"/>
          </a:p>
        </p:txBody>
      </p:sp>
      <p:sp>
        <p:nvSpPr>
          <p:cNvPr id="6148" name="Rectangle 4"/>
          <p:cNvSpPr>
            <a:spLocks noGrp="1" noChangeArrowheads="1"/>
          </p:cNvSpPr>
          <p:nvPr>
            <p:ph type="ftr" sz="quarter" idx="2"/>
          </p:nvPr>
        </p:nvSpPr>
        <p:spPr bwMode="auto">
          <a:xfrm>
            <a:off x="0" y="8704263"/>
            <a:ext cx="2971800"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aseline="0">
                <a:solidFill>
                  <a:schemeClr val="tx1"/>
                </a:solidFill>
                <a:latin typeface="Times New Roman" pitchFamily="18" charset="0"/>
                <a:ea typeface="+mn-ea"/>
              </a:defRPr>
            </a:lvl1pPr>
          </a:lstStyle>
          <a:p>
            <a:pPr>
              <a:defRPr/>
            </a:pPr>
            <a:endParaRPr lang="en-US"/>
          </a:p>
        </p:txBody>
      </p:sp>
      <p:sp>
        <p:nvSpPr>
          <p:cNvPr id="6149" name="Rectangle 5"/>
          <p:cNvSpPr>
            <a:spLocks noGrp="1" noChangeArrowheads="1"/>
          </p:cNvSpPr>
          <p:nvPr>
            <p:ph type="sldNum" sz="quarter" idx="3"/>
          </p:nvPr>
        </p:nvSpPr>
        <p:spPr bwMode="auto">
          <a:xfrm>
            <a:off x="3886200" y="8704263"/>
            <a:ext cx="2971800"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aseline="0">
                <a:solidFill>
                  <a:schemeClr val="tx1"/>
                </a:solidFill>
              </a:defRPr>
            </a:lvl1pPr>
          </a:lstStyle>
          <a:p>
            <a:fld id="{263243B8-CA51-AF4F-BE5E-682BEC0EA2D8}" type="slidenum">
              <a:rPr lang="en-US"/>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aseline="0">
                <a:solidFill>
                  <a:schemeClr val="tx1"/>
                </a:solidFill>
                <a:latin typeface="Times New Roman" pitchFamily="18" charset="0"/>
                <a:ea typeface="+mn-ea"/>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baseline="0">
                <a:solidFill>
                  <a:schemeClr val="tx1"/>
                </a:solidFill>
              </a:defRPr>
            </a:lvl1pPr>
          </a:lstStyle>
          <a:p>
            <a:fld id="{449B5140-155B-CB48-AF50-C92C3D0B6B31}" type="datetimeFigureOut">
              <a:rPr lang="en-US"/>
              <a:pPr/>
              <a:t>8/29/2023</a:t>
            </a:fld>
            <a:endParaRPr lang="en-US"/>
          </a:p>
        </p:txBody>
      </p:sp>
      <p:sp>
        <p:nvSpPr>
          <p:cNvPr id="4" name="Slide Image Placeholder 3"/>
          <p:cNvSpPr>
            <a:spLocks noGrp="1" noRot="1" noChangeAspect="1"/>
          </p:cNvSpPr>
          <p:nvPr>
            <p:ph type="sldImg" idx="2"/>
          </p:nvPr>
        </p:nvSpPr>
        <p:spPr>
          <a:xfrm>
            <a:off x="376238" y="687388"/>
            <a:ext cx="6105525" cy="34353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52925"/>
            <a:ext cx="5486400" cy="41227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02675"/>
            <a:ext cx="2971800" cy="458788"/>
          </a:xfrm>
          <a:prstGeom prst="rect">
            <a:avLst/>
          </a:prstGeom>
        </p:spPr>
        <p:txBody>
          <a:bodyPr vert="horz" lIns="91440" tIns="45720" rIns="91440" bIns="45720" rtlCol="0" anchor="b"/>
          <a:lstStyle>
            <a:lvl1pPr algn="l">
              <a:defRPr sz="1200" baseline="0">
                <a:solidFill>
                  <a:schemeClr val="tx1"/>
                </a:solidFill>
                <a:latin typeface="Times New Roman" pitchFamily="18" charset="0"/>
                <a:ea typeface="+mn-ea"/>
              </a:defRPr>
            </a:lvl1pPr>
          </a:lstStyle>
          <a:p>
            <a:pPr>
              <a:defRPr/>
            </a:pPr>
            <a:endParaRPr lang="en-US"/>
          </a:p>
        </p:txBody>
      </p:sp>
      <p:sp>
        <p:nvSpPr>
          <p:cNvPr id="7" name="Slide Number Placeholder 6"/>
          <p:cNvSpPr>
            <a:spLocks noGrp="1"/>
          </p:cNvSpPr>
          <p:nvPr>
            <p:ph type="sldNum" sz="quarter" idx="5"/>
          </p:nvPr>
        </p:nvSpPr>
        <p:spPr>
          <a:xfrm>
            <a:off x="3884613" y="8702675"/>
            <a:ext cx="2971800" cy="458788"/>
          </a:xfrm>
          <a:prstGeom prst="rect">
            <a:avLst/>
          </a:prstGeom>
        </p:spPr>
        <p:txBody>
          <a:bodyPr vert="horz" wrap="square" lIns="91440" tIns="45720" rIns="91440" bIns="45720" numCol="1" anchor="b" anchorCtr="0" compatLnSpc="1">
            <a:prstTxWarp prst="textNoShape">
              <a:avLst/>
            </a:prstTxWarp>
          </a:bodyPr>
          <a:lstStyle>
            <a:lvl1pPr algn="r">
              <a:defRPr sz="1200" baseline="0">
                <a:solidFill>
                  <a:schemeClr val="tx1"/>
                </a:solidFill>
              </a:defRPr>
            </a:lvl1pPr>
          </a:lstStyle>
          <a:p>
            <a:fld id="{552121A0-6912-9649-9304-B7DA0AB669AE}"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p:cNvSpPr>
          <p:nvPr>
            <p:ph type="sldImg"/>
          </p:nvPr>
        </p:nvSpPr>
        <p:spPr bwMode="auto">
          <a:xfrm>
            <a:off x="376238" y="687388"/>
            <a:ext cx="6105525" cy="34353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43027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27150" y="450850"/>
            <a:ext cx="4203700" cy="2365375"/>
          </a:xfrm>
          <a:ln/>
        </p:spPr>
      </p:sp>
      <p:sp>
        <p:nvSpPr>
          <p:cNvPr id="123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u="none" strike="noStrike" baseline="0" dirty="0">
                <a:solidFill>
                  <a:srgbClr val="000000"/>
                </a:solidFill>
                <a:latin typeface="Calibri"/>
              </a:rPr>
              <a:t>As soon as the alcohol enters the blood stream, the body starts trying to get rid of it. Some of the alcohol will be directly expelled from the body chemically unchanged. For example, some alcohol will leave the body in the breath, urine, sweat, tears, etc. However, only a small portion (about 2-10%) of the ingested alcohol will be directly eliminated. </a:t>
            </a:r>
          </a:p>
          <a:p>
            <a:r>
              <a:rPr lang="en-US" sz="1200" b="0" i="0" u="none" strike="noStrike" baseline="0" dirty="0">
                <a:solidFill>
                  <a:srgbClr val="000000"/>
                </a:solidFill>
                <a:latin typeface="Calibri"/>
              </a:rPr>
              <a:t>Most of the alcohol a person drinks is eliminated by metabolism. Metabolism is a process of chemical change. In this case, alcohol reacts with oxygen in the body and changes through a series of intermediate steps into carbon dioxide and water, both of which are directly expelled from the body. </a:t>
            </a:r>
          </a:p>
          <a:p>
            <a:r>
              <a:rPr lang="en-US" sz="1200" b="1" i="1" u="none" strike="noStrike" baseline="0" dirty="0">
                <a:solidFill>
                  <a:srgbClr val="000000"/>
                </a:solidFill>
                <a:latin typeface="Calibri"/>
              </a:rPr>
              <a:t>Ask the question: What organ in the body is primarily responsible for chemically breaking the alcohol down? </a:t>
            </a:r>
            <a:endParaRPr lang="en-US" sz="1200" b="0" i="0" u="none" strike="noStrike" baseline="0" dirty="0">
              <a:solidFill>
                <a:srgbClr val="000000"/>
              </a:solidFill>
              <a:latin typeface="Calibri"/>
            </a:endParaRPr>
          </a:p>
          <a:p>
            <a:r>
              <a:rPr lang="en-US" sz="1200" b="1" i="1" u="none" strike="noStrike" baseline="0" dirty="0">
                <a:solidFill>
                  <a:srgbClr val="000000"/>
                </a:solidFill>
                <a:latin typeface="Calibri"/>
              </a:rPr>
              <a:t>Click to reveal answer to question on next slide. </a:t>
            </a:r>
            <a:endParaRPr lang="en-US" altLang="en-US" b="1" i="1" dirty="0"/>
          </a:p>
        </p:txBody>
      </p:sp>
      <p:sp>
        <p:nvSpPr>
          <p:cNvPr id="2" name="Date Placeholder 1"/>
          <p:cNvSpPr>
            <a:spLocks noGrp="1"/>
          </p:cNvSpPr>
          <p:nvPr>
            <p:ph type="dt" idx="10"/>
          </p:nvPr>
        </p:nvSpPr>
        <p:spPr/>
        <p:txBody>
          <a:bodyPr/>
          <a:lstStyle/>
          <a:p>
            <a:pPr>
              <a:defRPr/>
            </a:pPr>
            <a:r>
              <a:rPr lang="en-US"/>
              <a:t>Revised:</a:t>
            </a:r>
          </a:p>
          <a:p>
            <a:pPr>
              <a:defRPr/>
            </a:pPr>
            <a:r>
              <a:rPr lang="en-US"/>
              <a:t>01/2015</a:t>
            </a:r>
            <a:endParaRPr lang="en-US" dirty="0"/>
          </a:p>
        </p:txBody>
      </p:sp>
      <p:sp>
        <p:nvSpPr>
          <p:cNvPr id="4" name="Footer Placeholder 3"/>
          <p:cNvSpPr>
            <a:spLocks noGrp="1"/>
          </p:cNvSpPr>
          <p:nvPr>
            <p:ph type="ftr" sz="quarter" idx="11"/>
          </p:nvPr>
        </p:nvSpPr>
        <p:spPr/>
        <p:txBody>
          <a:bodyPr/>
          <a:lstStyle/>
          <a:p>
            <a:pPr>
              <a:defRPr/>
            </a:pPr>
            <a:r>
              <a:rPr lang="en-US"/>
              <a:t>Standardized Field Sobriety Testing</a:t>
            </a:r>
          </a:p>
          <a:p>
            <a:pPr>
              <a:defRPr/>
            </a:pPr>
            <a:r>
              <a:rPr lang="en-US"/>
              <a:t>Detection and General Deterrence</a:t>
            </a:r>
            <a:endParaRPr lang="en-US" dirty="0"/>
          </a:p>
        </p:txBody>
      </p:sp>
      <p:sp>
        <p:nvSpPr>
          <p:cNvPr id="8" name="Slide Number Placeholder 7"/>
          <p:cNvSpPr>
            <a:spLocks noGrp="1"/>
          </p:cNvSpPr>
          <p:nvPr>
            <p:ph type="sldNum" sz="quarter" idx="12"/>
          </p:nvPr>
        </p:nvSpPr>
        <p:spPr/>
        <p:txBody>
          <a:bodyPr/>
          <a:lstStyle/>
          <a:p>
            <a:pPr>
              <a:defRPr/>
            </a:pPr>
            <a:r>
              <a:rPr lang="en-US"/>
              <a:t>Session 2</a:t>
            </a:r>
          </a:p>
          <a:p>
            <a:pPr>
              <a:defRPr/>
            </a:pPr>
            <a:r>
              <a:rPr lang="en-US"/>
              <a:t>Page </a:t>
            </a:r>
            <a:fld id="{59BE16A9-CA52-44D2-94CC-6A16D21288EF}" type="slidenum">
              <a:rPr lang="en-US" smtClean="0"/>
              <a:pPr>
                <a:defRPr/>
              </a:pPr>
              <a:t>50</a:t>
            </a:fld>
            <a:r>
              <a:rPr lang="en-US"/>
              <a:t> of 63</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21002318-CBE4-4ED4-818E-394E8CF764C3}" type="slidenum">
              <a:rPr lang="en-US" altLang="en-US" sz="1200">
                <a:solidFill>
                  <a:schemeClr val="tx1"/>
                </a:solidFill>
              </a:rPr>
              <a:pPr/>
              <a:t>74</a:t>
            </a:fld>
            <a:endParaRPr lang="en-US" altLang="en-US" sz="1200">
              <a:solidFill>
                <a:schemeClr val="tx1"/>
              </a:solidFill>
            </a:endParaRPr>
          </a:p>
        </p:txBody>
      </p:sp>
    </p:spTree>
    <p:extLst>
      <p:ext uri="{BB962C8B-B14F-4D97-AF65-F5344CB8AC3E}">
        <p14:creationId xmlns:p14="http://schemas.microsoft.com/office/powerpoint/2010/main" val="319709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r>
              <a:rPr lang="en-US" i="1" dirty="0"/>
              <a:t>Hallucinogens</a:t>
            </a:r>
            <a:endParaRPr lang="en-US" dirty="0"/>
          </a:p>
          <a:p>
            <a:r>
              <a:rPr lang="en-US" dirty="0"/>
              <a:t>Hallucinogens are drugs that affect a person’s perceptions, sensations, thinking, self awareness, and emotions.</a:t>
            </a:r>
          </a:p>
          <a:p>
            <a:r>
              <a:rPr lang="en-US" b="1" i="1" dirty="0"/>
              <a:t>Definition from The Random House College Dictionary (Revised Edition, 1980).</a:t>
            </a:r>
            <a:endParaRPr lang="en-US" dirty="0"/>
          </a:p>
          <a:p>
            <a:r>
              <a:rPr lang="en-US" dirty="0"/>
              <a:t>One common type of hallucination caused by these drugs is called synesthesia, which means a transposing of the senses.</a:t>
            </a:r>
          </a:p>
          <a:p>
            <a:r>
              <a:rPr lang="en-US" dirty="0"/>
              <a:t>Sounds, for example, may be transposed into sights.</a:t>
            </a:r>
          </a:p>
          <a:p>
            <a:r>
              <a:rPr lang="en-US" b="1" i="1" dirty="0"/>
              <a:t>Example: the user may “see” a flash of color whenever the telephone rings.</a:t>
            </a:r>
            <a:endParaRPr lang="en-US" dirty="0"/>
          </a:p>
          <a:p>
            <a:r>
              <a:rPr lang="en-US" dirty="0"/>
              <a:t>Sights, for example, may be transposed into odors or sounds.</a:t>
            </a:r>
          </a:p>
          <a:p>
            <a:r>
              <a:rPr lang="en-US" b="1" i="1" dirty="0"/>
              <a:t>Example: the user may “smell” a particular fragrance when he or she looks at something painted red.</a:t>
            </a:r>
            <a:endParaRPr lang="en-US" dirty="0"/>
          </a:p>
          <a:p>
            <a:r>
              <a:rPr lang="en-US" dirty="0"/>
              <a:t>Some hallucinogenic drugs come from natural sources:</a:t>
            </a:r>
          </a:p>
          <a:p>
            <a:pPr marL="162352" indent="-162352">
              <a:buFont typeface="Arial" panose="020B0604020202020204" pitchFamily="34" charset="0"/>
              <a:buChar char="•"/>
            </a:pPr>
            <a:r>
              <a:rPr lang="en-US" dirty="0"/>
              <a:t>Peyote is a Hallucinogen found in a particular species of cactus</a:t>
            </a:r>
          </a:p>
          <a:p>
            <a:pPr marL="162352" indent="-162352">
              <a:buFont typeface="Arial" panose="020B0604020202020204" pitchFamily="34" charset="0"/>
              <a:buChar char="•"/>
            </a:pPr>
            <a:r>
              <a:rPr lang="en-US" dirty="0"/>
              <a:t>Psilocybin is a Hallucinogen found in a number of species of mushroom</a:t>
            </a:r>
          </a:p>
          <a:p>
            <a:r>
              <a:rPr lang="en-US" dirty="0"/>
              <a:t>Other Hallucinogens are synthetically manufactured:</a:t>
            </a:r>
          </a:p>
          <a:p>
            <a:pPr marL="162352" indent="-162352">
              <a:buFont typeface="Arial" panose="020B0604020202020204" pitchFamily="34" charset="0"/>
              <a:buChar char="•"/>
            </a:pPr>
            <a:r>
              <a:rPr lang="en-US" dirty="0"/>
              <a:t>LSD (Lysergic Acid Diethylamide)</a:t>
            </a:r>
          </a:p>
          <a:p>
            <a:pPr marL="162352" indent="-162352">
              <a:buFont typeface="Arial" panose="020B0604020202020204" pitchFamily="34" charset="0"/>
              <a:buChar char="•"/>
            </a:pPr>
            <a:r>
              <a:rPr lang="en-US" dirty="0"/>
              <a:t>MDA (3,4-Methylenedioxyamphetamine)</a:t>
            </a:r>
          </a:p>
          <a:p>
            <a:pPr marL="162352" indent="-162352">
              <a:buFont typeface="Arial" panose="020B0604020202020204" pitchFamily="34" charset="0"/>
              <a:buChar char="•"/>
            </a:pPr>
            <a:r>
              <a:rPr lang="en-US" dirty="0"/>
              <a:t>MDMA (3,4-Methylenedioxymethamphetamine or Ecstasy)</a:t>
            </a:r>
          </a:p>
          <a:p>
            <a:pPr marL="162352" indent="-162352">
              <a:buFont typeface="Arial" panose="020B0604020202020204" pitchFamily="34" charset="0"/>
              <a:buChar char="•"/>
            </a:pPr>
            <a:r>
              <a:rPr lang="en-US" dirty="0"/>
              <a:t>Many others</a:t>
            </a:r>
          </a:p>
        </p:txBody>
      </p:sp>
      <p:sp>
        <p:nvSpPr>
          <p:cNvPr id="5" name="Footer Placeholder 4"/>
          <p:cNvSpPr>
            <a:spLocks noGrp="1"/>
          </p:cNvSpPr>
          <p:nvPr>
            <p:ph type="ftr" sz="quarter" idx="11"/>
          </p:nvPr>
        </p:nvSpPr>
        <p:spPr/>
        <p:txBody>
          <a:bodyPr/>
          <a:lstStyle/>
          <a:p>
            <a:pPr>
              <a:defRPr/>
            </a:pPr>
            <a:r>
              <a:rPr lang="en-US"/>
              <a:t>Standardized Field Sobriety Testing</a:t>
            </a:r>
          </a:p>
          <a:p>
            <a:pPr>
              <a:defRPr/>
            </a:pPr>
            <a:r>
              <a:rPr lang="en-US"/>
              <a:t>Introduction to Drugged Driving</a:t>
            </a:r>
            <a:endParaRPr lang="en-US" dirty="0"/>
          </a:p>
        </p:txBody>
      </p:sp>
      <p:sp>
        <p:nvSpPr>
          <p:cNvPr id="7" name="Date Placeholder 6"/>
          <p:cNvSpPr>
            <a:spLocks noGrp="1"/>
          </p:cNvSpPr>
          <p:nvPr>
            <p:ph type="dt" idx="13"/>
          </p:nvPr>
        </p:nvSpPr>
        <p:spPr/>
        <p:txBody>
          <a:bodyPr/>
          <a:lstStyle/>
          <a:p>
            <a:pPr>
              <a:defRPr/>
            </a:pPr>
            <a:r>
              <a:rPr lang="en-US"/>
              <a:t>R 2014</a:t>
            </a:r>
            <a:endParaRPr lang="en-US" dirty="0"/>
          </a:p>
        </p:txBody>
      </p:sp>
      <p:sp>
        <p:nvSpPr>
          <p:cNvPr id="4" name="Slide Number Placeholder 3"/>
          <p:cNvSpPr>
            <a:spLocks noGrp="1"/>
          </p:cNvSpPr>
          <p:nvPr>
            <p:ph type="sldNum" sz="quarter" idx="14"/>
          </p:nvPr>
        </p:nvSpPr>
        <p:spPr/>
        <p:txBody>
          <a:bodyPr/>
          <a:lstStyle/>
          <a:p>
            <a:pPr>
              <a:defRPr/>
            </a:pPr>
            <a:r>
              <a:rPr lang="en-US"/>
              <a:t>Intro-</a:t>
            </a:r>
            <a:fld id="{3BCEAB83-63C2-44E6-ABD7-0F0BC32CB665}" type="slidenum">
              <a:rPr lang="en-US" smtClean="0"/>
              <a:pPr>
                <a:defRPr/>
              </a:pPr>
              <a:t>78</a:t>
            </a:fld>
            <a:endParaRPr lang="en-US" dirty="0"/>
          </a:p>
        </p:txBody>
      </p:sp>
    </p:spTree>
    <p:extLst>
      <p:ext uri="{BB962C8B-B14F-4D97-AF65-F5344CB8AC3E}">
        <p14:creationId xmlns:p14="http://schemas.microsoft.com/office/powerpoint/2010/main" val="231351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r>
              <a:rPr lang="en-US" i="1" dirty="0"/>
              <a:t>Hallucinogens</a:t>
            </a:r>
            <a:endParaRPr lang="en-US" dirty="0"/>
          </a:p>
          <a:p>
            <a:r>
              <a:rPr lang="en-US" dirty="0"/>
              <a:t>Hallucinogens are drugs that affect a person’s perceptions, sensations, thinking, self awareness, and emotions.</a:t>
            </a:r>
          </a:p>
          <a:p>
            <a:r>
              <a:rPr lang="en-US" b="1" i="1" dirty="0"/>
              <a:t>Definition from The Random House College Dictionary (Revised Edition, 1980).</a:t>
            </a:r>
            <a:endParaRPr lang="en-US" dirty="0"/>
          </a:p>
          <a:p>
            <a:r>
              <a:rPr lang="en-US" dirty="0"/>
              <a:t>One common type of hallucination caused by these drugs is called synesthesia, which means a transposing of the senses.</a:t>
            </a:r>
          </a:p>
          <a:p>
            <a:r>
              <a:rPr lang="en-US" dirty="0"/>
              <a:t>Sounds, for example, may be transposed into sights.</a:t>
            </a:r>
          </a:p>
          <a:p>
            <a:r>
              <a:rPr lang="en-US" b="1" i="1" dirty="0"/>
              <a:t>Example: the user may “see” a flash of color whenever the telephone rings.</a:t>
            </a:r>
            <a:endParaRPr lang="en-US" dirty="0"/>
          </a:p>
          <a:p>
            <a:r>
              <a:rPr lang="en-US" dirty="0"/>
              <a:t>Sights, for example, may be transposed into odors or sounds.</a:t>
            </a:r>
          </a:p>
          <a:p>
            <a:r>
              <a:rPr lang="en-US" b="1" i="1" dirty="0"/>
              <a:t>Example: the user may “smell” a particular fragrance when he or she looks at something painted red.</a:t>
            </a:r>
            <a:endParaRPr lang="en-US" dirty="0"/>
          </a:p>
          <a:p>
            <a:r>
              <a:rPr lang="en-US" dirty="0"/>
              <a:t>Some hallucinogenic drugs come from natural sources:</a:t>
            </a:r>
          </a:p>
          <a:p>
            <a:pPr marL="162352" indent="-162352">
              <a:buFont typeface="Arial" panose="020B0604020202020204" pitchFamily="34" charset="0"/>
              <a:buChar char="•"/>
            </a:pPr>
            <a:r>
              <a:rPr lang="en-US" dirty="0"/>
              <a:t>Peyote is a Hallucinogen found in a particular species of cactus</a:t>
            </a:r>
          </a:p>
          <a:p>
            <a:pPr marL="162352" indent="-162352">
              <a:buFont typeface="Arial" panose="020B0604020202020204" pitchFamily="34" charset="0"/>
              <a:buChar char="•"/>
            </a:pPr>
            <a:r>
              <a:rPr lang="en-US" dirty="0"/>
              <a:t>Psilocybin is a Hallucinogen found in a number of species of mushroom</a:t>
            </a:r>
          </a:p>
          <a:p>
            <a:r>
              <a:rPr lang="en-US" dirty="0"/>
              <a:t>Other Hallucinogens are synthetically manufactured:</a:t>
            </a:r>
          </a:p>
          <a:p>
            <a:pPr marL="162352" indent="-162352">
              <a:buFont typeface="Arial" panose="020B0604020202020204" pitchFamily="34" charset="0"/>
              <a:buChar char="•"/>
            </a:pPr>
            <a:r>
              <a:rPr lang="en-US" dirty="0"/>
              <a:t>LSD (Lysergic Acid Diethylamide)</a:t>
            </a:r>
          </a:p>
          <a:p>
            <a:pPr marL="162352" indent="-162352">
              <a:buFont typeface="Arial" panose="020B0604020202020204" pitchFamily="34" charset="0"/>
              <a:buChar char="•"/>
            </a:pPr>
            <a:r>
              <a:rPr lang="en-US" dirty="0"/>
              <a:t>MDA (3,4-Methylenedioxyamphetamine)</a:t>
            </a:r>
          </a:p>
          <a:p>
            <a:pPr marL="162352" indent="-162352">
              <a:buFont typeface="Arial" panose="020B0604020202020204" pitchFamily="34" charset="0"/>
              <a:buChar char="•"/>
            </a:pPr>
            <a:r>
              <a:rPr lang="en-US" dirty="0"/>
              <a:t>MDMA (3,4-Methylenedioxymethamphetamine or Ecstasy)</a:t>
            </a:r>
          </a:p>
          <a:p>
            <a:pPr marL="162352" indent="-162352">
              <a:buFont typeface="Arial" panose="020B0604020202020204" pitchFamily="34" charset="0"/>
              <a:buChar char="•"/>
            </a:pPr>
            <a:r>
              <a:rPr lang="en-US" dirty="0"/>
              <a:t>Many others</a:t>
            </a: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Standardized Field Sobriety Testing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Introduction to Drugged Driving</a:t>
            </a: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 name="Date Placeholder 6"/>
          <p:cNvSpPr>
            <a:spLocks noGrp="1"/>
          </p:cNvSpPr>
          <p:nvPr>
            <p:ph type="dt"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t>R 2014</a:t>
            </a:r>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4" name="Slide Number Placeholder 3"/>
          <p:cNvSpPr>
            <a:spLocks noGrp="1"/>
          </p:cNvSpPr>
          <p:nvPr>
            <p:ph type="sldNum" sz="quarter"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t>Intro-</a:t>
            </a:r>
            <a:fld id="{3BCEAB83-63C2-44E6-ABD7-0F0BC32CB66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27095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21002318-CBE4-4ED4-818E-394E8CF764C3}" type="slidenum">
              <a:rPr lang="en-US" altLang="en-US" sz="1200">
                <a:solidFill>
                  <a:schemeClr val="tx1"/>
                </a:solidFill>
              </a:rPr>
              <a:pPr/>
              <a:t>84</a:t>
            </a:fld>
            <a:endParaRPr lang="en-US" altLang="en-US" sz="1200">
              <a:solidFill>
                <a:schemeClr val="tx1"/>
              </a:solidFill>
            </a:endParaRPr>
          </a:p>
        </p:txBody>
      </p:sp>
    </p:spTree>
    <p:extLst>
      <p:ext uri="{BB962C8B-B14F-4D97-AF65-F5344CB8AC3E}">
        <p14:creationId xmlns:p14="http://schemas.microsoft.com/office/powerpoint/2010/main" val="51717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89</a:t>
            </a:fld>
            <a:endParaRPr lang="en-US"/>
          </a:p>
        </p:txBody>
      </p:sp>
    </p:spTree>
    <p:extLst>
      <p:ext uri="{BB962C8B-B14F-4D97-AF65-F5344CB8AC3E}">
        <p14:creationId xmlns:p14="http://schemas.microsoft.com/office/powerpoint/2010/main" val="3455268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121A0-6912-9649-9304-B7DA0AB669AE}" type="slidenum">
              <a:rPr lang="en-US" smtClean="0"/>
              <a:pPr/>
              <a:t>118</a:t>
            </a:fld>
            <a:endParaRPr lang="en-US"/>
          </a:p>
        </p:txBody>
      </p:sp>
    </p:spTree>
    <p:extLst>
      <p:ext uri="{BB962C8B-B14F-4D97-AF65-F5344CB8AC3E}">
        <p14:creationId xmlns:p14="http://schemas.microsoft.com/office/powerpoint/2010/main" val="338001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p>
          <a:p>
            <a:endParaRPr lang="en-US" altLang="en-US" sz="1200"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119</a:t>
            </a:fld>
            <a:endParaRPr lang="en-US"/>
          </a:p>
        </p:txBody>
      </p:sp>
    </p:spTree>
    <p:extLst>
      <p:ext uri="{BB962C8B-B14F-4D97-AF65-F5344CB8AC3E}">
        <p14:creationId xmlns:p14="http://schemas.microsoft.com/office/powerpoint/2010/main" val="89051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Generally found as dried plant material</a:t>
            </a:r>
          </a:p>
          <a:p>
            <a:r>
              <a:rPr lang="en-US" altLang="en-US" sz="1200" dirty="0"/>
              <a:t>Leaves sprayed with lab-created chemicals</a:t>
            </a:r>
          </a:p>
          <a:p>
            <a:r>
              <a:rPr lang="en-US" altLang="en-US" sz="1200" dirty="0"/>
              <a:t>Can be crystalline substance, similar in appearance to methamphetamine</a:t>
            </a:r>
          </a:p>
          <a:p>
            <a:r>
              <a:rPr lang="en-US" altLang="en-US" sz="1200" dirty="0"/>
              <a:t>Much of it comes overseas from Asia</a:t>
            </a:r>
          </a:p>
          <a:p>
            <a:r>
              <a:rPr lang="en-US" altLang="en-US" sz="1200" dirty="0"/>
              <a:t>Originally sold in head shops, gas stations, convenience stores as herbal incense or potpourri</a:t>
            </a:r>
          </a:p>
          <a:p>
            <a:r>
              <a:rPr lang="en-US" altLang="en-US" sz="1200" dirty="0"/>
              <a:t>Most often obtained through the internet</a:t>
            </a:r>
          </a:p>
          <a:p>
            <a:r>
              <a:rPr lang="en-US" altLang="en-US" sz="1200" dirty="0"/>
              <a:t>Labeled “Not For Human Consumption” </a:t>
            </a:r>
          </a:p>
          <a:p>
            <a:endParaRPr lang="en-US" altLang="en-US" sz="1200"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120</a:t>
            </a:fld>
            <a:endParaRPr lang="en-US"/>
          </a:p>
        </p:txBody>
      </p:sp>
    </p:spTree>
    <p:extLst>
      <p:ext uri="{BB962C8B-B14F-4D97-AF65-F5344CB8AC3E}">
        <p14:creationId xmlns:p14="http://schemas.microsoft.com/office/powerpoint/2010/main" val="3189672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Generally found as dried plant material</a:t>
            </a:r>
          </a:p>
          <a:p>
            <a:r>
              <a:rPr lang="en-US" altLang="en-US" sz="1200" dirty="0"/>
              <a:t>Leaves sprayed with lab-created chemicals</a:t>
            </a:r>
          </a:p>
          <a:p>
            <a:r>
              <a:rPr lang="en-US" altLang="en-US" sz="1200" dirty="0"/>
              <a:t>Can be crystalline substance, similar in appearance to methamphetamine</a:t>
            </a:r>
          </a:p>
          <a:p>
            <a:r>
              <a:rPr lang="en-US" altLang="en-US" sz="1200" dirty="0"/>
              <a:t>Much of it comes overseas from Asia</a:t>
            </a:r>
          </a:p>
          <a:p>
            <a:r>
              <a:rPr lang="en-US" altLang="en-US" sz="1200" dirty="0"/>
              <a:t>Originally sold in head shops, gas stations, convenience stores as herbal incense or potpourri</a:t>
            </a:r>
          </a:p>
          <a:p>
            <a:r>
              <a:rPr lang="en-US" altLang="en-US" sz="1200" dirty="0"/>
              <a:t>Most often obtained through the internet</a:t>
            </a:r>
          </a:p>
          <a:p>
            <a:r>
              <a:rPr lang="en-US" altLang="en-US" sz="1200" dirty="0"/>
              <a:t>Labeled “Not For Human Consumption” </a:t>
            </a:r>
          </a:p>
          <a:p>
            <a:endParaRPr lang="en-US" altLang="en-US" sz="1200"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121</a:t>
            </a:fld>
            <a:endParaRPr lang="en-US"/>
          </a:p>
        </p:txBody>
      </p:sp>
    </p:spTree>
    <p:extLst>
      <p:ext uri="{BB962C8B-B14F-4D97-AF65-F5344CB8AC3E}">
        <p14:creationId xmlns:p14="http://schemas.microsoft.com/office/powerpoint/2010/main" val="230156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121A0-6912-9649-9304-B7DA0AB669AE}" type="slidenum">
              <a:rPr lang="en-US" smtClean="0"/>
              <a:pPr/>
              <a:t>4</a:t>
            </a:fld>
            <a:endParaRPr lang="en-US"/>
          </a:p>
        </p:txBody>
      </p:sp>
    </p:spTree>
    <p:extLst>
      <p:ext uri="{BB962C8B-B14F-4D97-AF65-F5344CB8AC3E}">
        <p14:creationId xmlns:p14="http://schemas.microsoft.com/office/powerpoint/2010/main" val="1204589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Generally found as dried plant material</a:t>
            </a:r>
          </a:p>
          <a:p>
            <a:r>
              <a:rPr lang="en-US" altLang="en-US" sz="1200" dirty="0"/>
              <a:t>Leaves sprayed with lab-created chemicals</a:t>
            </a:r>
          </a:p>
          <a:p>
            <a:r>
              <a:rPr lang="en-US" altLang="en-US" sz="1200" dirty="0"/>
              <a:t>Can be crystalline substance, similar in appearance to methamphetamine</a:t>
            </a:r>
          </a:p>
          <a:p>
            <a:r>
              <a:rPr lang="en-US" altLang="en-US" sz="1200" dirty="0"/>
              <a:t>Much of it comes overseas from Asia</a:t>
            </a:r>
          </a:p>
          <a:p>
            <a:r>
              <a:rPr lang="en-US" altLang="en-US" sz="1200" dirty="0"/>
              <a:t>Originally sold in head shops, gas stations, convenience stores as herbal incense or potpourri</a:t>
            </a:r>
          </a:p>
          <a:p>
            <a:r>
              <a:rPr lang="en-US" altLang="en-US" sz="1200" dirty="0"/>
              <a:t>Most often obtained through the internet</a:t>
            </a:r>
          </a:p>
          <a:p>
            <a:r>
              <a:rPr lang="en-US" altLang="en-US" sz="1200" dirty="0"/>
              <a:t>Labeled “Not For Human Consumption” </a:t>
            </a:r>
          </a:p>
          <a:p>
            <a:endParaRPr lang="en-US" altLang="en-US" sz="1200"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122</a:t>
            </a:fld>
            <a:endParaRPr lang="en-US"/>
          </a:p>
        </p:txBody>
      </p:sp>
    </p:spTree>
    <p:extLst>
      <p:ext uri="{BB962C8B-B14F-4D97-AF65-F5344CB8AC3E}">
        <p14:creationId xmlns:p14="http://schemas.microsoft.com/office/powerpoint/2010/main" val="1505685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121A0-6912-9649-9304-B7DA0AB669AE}" type="slidenum">
              <a:rPr lang="en-US" smtClean="0"/>
              <a:pPr/>
              <a:t>136</a:t>
            </a:fld>
            <a:endParaRPr lang="en-US"/>
          </a:p>
        </p:txBody>
      </p:sp>
    </p:spTree>
    <p:extLst>
      <p:ext uri="{BB962C8B-B14F-4D97-AF65-F5344CB8AC3E}">
        <p14:creationId xmlns:p14="http://schemas.microsoft.com/office/powerpoint/2010/main" val="83959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p:cNvSpPr>
          <p:nvPr>
            <p:ph type="sldImg"/>
          </p:nvPr>
        </p:nvSpPr>
        <p:spPr bwMode="auto">
          <a:xfrm>
            <a:off x="376238" y="687388"/>
            <a:ext cx="6105525" cy="34353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430278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323975" y="449263"/>
            <a:ext cx="4210050" cy="2368550"/>
          </a:xfrm>
          <a:ln/>
        </p:spPr>
      </p:sp>
      <p:sp>
        <p:nvSpPr>
          <p:cNvPr id="3" name="Notes Placeholder 2"/>
          <p:cNvSpPr>
            <a:spLocks noGrp="1"/>
          </p:cNvSpPr>
          <p:nvPr>
            <p:ph type="body" idx="1"/>
          </p:nvPr>
        </p:nvSpPr>
        <p:spPr/>
        <p:txBody>
          <a:bodyPr/>
          <a:lstStyle/>
          <a:p>
            <a:pPr>
              <a:lnSpc>
                <a:spcPct val="115000"/>
              </a:lnSpc>
              <a:spcBef>
                <a:spcPts val="0"/>
              </a:spcBef>
              <a:spcAft>
                <a:spcPts val="594"/>
              </a:spcAft>
              <a:tabLst>
                <a:tab pos="5889208" algn="r"/>
              </a:tabLst>
            </a:pPr>
            <a:r>
              <a:rPr lang="en-US" dirty="0">
                <a:latin typeface="Calibri"/>
                <a:ea typeface="Calibri"/>
                <a:cs typeface="Times New Roman"/>
              </a:rPr>
              <a:t>The following drug categories usually will cause LOC:</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CNS Depressants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Inhalants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Dissociative Anesthetics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Cannabis</a:t>
            </a:r>
          </a:p>
          <a:p>
            <a:pPr>
              <a:lnSpc>
                <a:spcPct val="115000"/>
              </a:lnSpc>
              <a:spcBef>
                <a:spcPts val="0"/>
              </a:spcBef>
              <a:spcAft>
                <a:spcPts val="594"/>
              </a:spcAft>
              <a:tabLst>
                <a:tab pos="453016" algn="l"/>
                <a:tab pos="5889208" algn="r"/>
              </a:tabLst>
            </a:pPr>
            <a:r>
              <a:rPr lang="en-US" sz="1100" dirty="0">
                <a:latin typeface="Calibri"/>
                <a:ea typeface="Calibri"/>
                <a:cs typeface="Times New Roman"/>
              </a:rPr>
              <a:t>These four drug categories are often referred to as DIDC drugs.</a:t>
            </a:r>
          </a:p>
        </p:txBody>
      </p:sp>
      <p:sp>
        <p:nvSpPr>
          <p:cNvPr id="9" name="Footer Placeholder 8"/>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Advanced Roadside Impaired Driving Enforcement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Observation of Eyes and Additional Tests for Impairment</a:t>
            </a: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 name="Date Placeholder 1"/>
          <p:cNvSpPr>
            <a:spLocks noGrp="1"/>
          </p:cNvSpPr>
          <p:nvPr>
            <p:ph type="dt"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rPr>
              <a:t>R 2015</a:t>
            </a:r>
          </a:p>
        </p:txBody>
      </p:sp>
      <p:sp>
        <p:nvSpPr>
          <p:cNvPr id="4" name="Slide Number Placeholder 3"/>
          <p:cNvSpPr>
            <a:spLocks noGrp="1"/>
          </p:cNvSpPr>
          <p:nvPr>
            <p:ph type="sldNum" sz="quarter" idx="1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t>Session 5-</a:t>
            </a:r>
            <a:fld id="{DC7DD632-D982-45EF-9B65-1B154787CA9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7683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ea typeface="+mn-ea"/>
                <a:cs typeface="Arial" panose="020B0604020202020204" pitchFamily="34" charset="0"/>
              </a:rPr>
              <a:t>Lack of Smooth Pursuit </a:t>
            </a:r>
          </a:p>
          <a:p>
            <a:r>
              <a:rPr lang="en-US" b="1" i="1" dirty="0">
                <a:latin typeface="Arial" panose="020B0604020202020204" pitchFamily="34" charset="0"/>
                <a:ea typeface="+mn-ea"/>
                <a:cs typeface="Arial" panose="020B0604020202020204" pitchFamily="34" charset="0"/>
              </a:rPr>
              <a:t>Reference PowerPoint graphic illustration</a:t>
            </a:r>
            <a:endParaRPr lang="en-US" dirty="0">
              <a:latin typeface="Arial" panose="020B0604020202020204" pitchFamily="34" charset="0"/>
              <a:ea typeface="+mn-ea"/>
              <a:cs typeface="Arial" panose="020B0604020202020204" pitchFamily="34" charset="0"/>
            </a:endParaRP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Lack of Smooth Pursuit occurs when the eyes jerk or bounce as they follow a smoothly moving stimulus</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Check the subject’s left eye first</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 the stimulus smoothly, at a speed that requires approximately two seconds to bring the subject’s eye as far to the side as it can go</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Carefully watch the subject’s left eye and determine if it is able to pursue smoothly</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 the stimulus all the way to the left, back across the subject’s face and check the right eye at the same speed</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Movement of the stimulus should take approximately two seconds to move from the center of the subject’s face to the shoulder on the left side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Approximately two seconds to get back to the center</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Approximately two seconds to move from the center of the subject’s face to the shoulder on the right side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Then approximately two seconds to return to the center of the subject’s face to end the first pass</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Repeat the procedure until each eye has been checked twice</a:t>
            </a:r>
          </a:p>
          <a:p>
            <a:r>
              <a:rPr lang="en-US" dirty="0">
                <a:latin typeface="Arial" panose="020B0604020202020204" pitchFamily="34" charset="0"/>
                <a:ea typeface="+mn-ea"/>
                <a:cs typeface="Arial" panose="020B0604020202020204" pitchFamily="34" charset="0"/>
              </a:rPr>
              <a:t>The stimulus should be moved in a smooth, continuous manner to best observe the eyes in motion.</a:t>
            </a:r>
          </a:p>
          <a:p>
            <a:r>
              <a:rPr lang="en-US" b="1" i="1" dirty="0">
                <a:latin typeface="Arial" panose="020B0604020202020204" pitchFamily="34" charset="0"/>
                <a:ea typeface="+mn-ea"/>
                <a:cs typeface="Arial" panose="020B0604020202020204" pitchFamily="34" charset="0"/>
              </a:rPr>
              <a:t>Point out: the stimulus must be moved in a smooth, continuous manner without stopping at either side or the center while checking for this clue.</a:t>
            </a:r>
            <a:endParaRPr lang="en-US" dirty="0">
              <a:latin typeface="Arial" panose="020B0604020202020204" pitchFamily="34" charset="0"/>
              <a:ea typeface="+mn-ea"/>
              <a:cs typeface="Arial" panose="020B0604020202020204" pitchFamily="34" charset="0"/>
            </a:endParaRPr>
          </a:p>
          <a:p>
            <a:r>
              <a:rPr lang="en-US" dirty="0">
                <a:latin typeface="Arial" panose="020B0604020202020204" pitchFamily="34" charset="0"/>
                <a:ea typeface="+mn-ea"/>
                <a:cs typeface="Arial" panose="020B0604020202020204" pitchFamily="34" charset="0"/>
              </a:rPr>
              <a:t>The two-second timing is provided based on how the eye should follow the stimulus if the subject is not impaired by alcohol and/or other drugs.</a:t>
            </a:r>
          </a:p>
        </p:txBody>
      </p:sp>
      <p:sp>
        <p:nvSpPr>
          <p:cNvPr id="5" name="Footer Placeholder 4"/>
          <p:cNvSpPr>
            <a:spLocks noGrp="1"/>
          </p:cNvSpPr>
          <p:nvPr>
            <p:ph type="ftr" sz="quarter" idx="11"/>
          </p:nvPr>
        </p:nvSpPr>
        <p:spPr/>
        <p:txBody>
          <a:bodyPr/>
          <a:lstStyle/>
          <a:p>
            <a:r>
              <a:rPr lang="en-US"/>
              <a:t>Advanced Roadside Impaired Driving Enforcement</a:t>
            </a:r>
          </a:p>
          <a:p>
            <a:r>
              <a:rPr lang="en-US"/>
              <a:t>Standardized Field Sobriety Testing Review</a:t>
            </a:r>
            <a:endParaRPr lang="en-US" dirty="0"/>
          </a:p>
        </p:txBody>
      </p:sp>
      <p:sp>
        <p:nvSpPr>
          <p:cNvPr id="7" name="Date Placeholder 6"/>
          <p:cNvSpPr>
            <a:spLocks noGrp="1"/>
          </p:cNvSpPr>
          <p:nvPr>
            <p:ph type="dt" idx="12"/>
          </p:nvPr>
        </p:nvSpPr>
        <p:spPr/>
        <p:txBody>
          <a:bodyPr/>
          <a:lstStyle/>
          <a:p>
            <a:r>
              <a:rPr lang="en-US" dirty="0"/>
              <a:t>R 2015</a:t>
            </a:r>
          </a:p>
        </p:txBody>
      </p:sp>
      <p:sp>
        <p:nvSpPr>
          <p:cNvPr id="8" name="Slide Number Placeholder 7"/>
          <p:cNvSpPr>
            <a:spLocks noGrp="1"/>
          </p:cNvSpPr>
          <p:nvPr>
            <p:ph type="sldNum" sz="quarter" idx="13"/>
          </p:nvPr>
        </p:nvSpPr>
        <p:spPr/>
        <p:txBody>
          <a:bodyPr/>
          <a:lstStyle/>
          <a:p>
            <a:r>
              <a:rPr lang="en-US"/>
              <a:t>Session 2-</a:t>
            </a:r>
            <a:fld id="{BC83BB2A-1821-49CB-96A1-2EE42A7DF033}" type="slidenum">
              <a:rPr lang="en-US" smtClean="0"/>
              <a:pPr/>
              <a:t>173</a:t>
            </a:fld>
            <a:endParaRPr lang="en-US" dirty="0"/>
          </a:p>
        </p:txBody>
      </p:sp>
    </p:spTree>
    <p:extLst>
      <p:ext uri="{BB962C8B-B14F-4D97-AF65-F5344CB8AC3E}">
        <p14:creationId xmlns:p14="http://schemas.microsoft.com/office/powerpoint/2010/main" val="1454051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ea typeface="+mn-ea"/>
                <a:cs typeface="Arial" panose="020B0604020202020204" pitchFamily="34" charset="0"/>
              </a:rPr>
              <a:t>Distinct and Sustained Nystagmus at Maximum Deviation</a:t>
            </a:r>
            <a:endParaRPr lang="en-US" dirty="0">
              <a:latin typeface="Arial" panose="020B0604020202020204" pitchFamily="34" charset="0"/>
              <a:ea typeface="+mn-ea"/>
              <a:cs typeface="Arial" panose="020B0604020202020204" pitchFamily="34" charset="0"/>
            </a:endParaRP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At extreme lateral gaze, also known as the endpoint or maximum deviation, the nystagmus should be distinct and sustained when the stimulus is held for a minimum of 4 seconds</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Start again with the subject’s left eye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 the stimulus to the subject’s left side until there is no more white of the eye visible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The eye should not be able to move any further on the horizontal plane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Hold the left eye in that position for a minimum of four (4) seconds. Four seconds will not cause fatigue nystagmus. This type of nystagmus may begin if a subject’s eye is held at maximum deviation for more than 30 seconds</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Observe the eye for distinct and sustained nystagmus while being held in this position</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 the stimulus all the way to the left, back across the subject’s face and check the right eye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Repeat the procedure until each eye has been checked twice</a:t>
            </a:r>
          </a:p>
        </p:txBody>
      </p:sp>
      <p:sp>
        <p:nvSpPr>
          <p:cNvPr id="5" name="Footer Placeholder 4"/>
          <p:cNvSpPr>
            <a:spLocks noGrp="1"/>
          </p:cNvSpPr>
          <p:nvPr>
            <p:ph type="ftr" sz="quarter" idx="11"/>
          </p:nvPr>
        </p:nvSpPr>
        <p:spPr/>
        <p:txBody>
          <a:bodyPr/>
          <a:lstStyle/>
          <a:p>
            <a:r>
              <a:rPr lang="en-US"/>
              <a:t>Advanced Roadside Impaired Driving Enforcement</a:t>
            </a:r>
          </a:p>
          <a:p>
            <a:r>
              <a:rPr lang="en-US"/>
              <a:t>Standardized Field Sobriety Testing Review</a:t>
            </a:r>
            <a:endParaRPr lang="en-US" dirty="0"/>
          </a:p>
        </p:txBody>
      </p:sp>
      <p:sp>
        <p:nvSpPr>
          <p:cNvPr id="7" name="Date Placeholder 6"/>
          <p:cNvSpPr>
            <a:spLocks noGrp="1"/>
          </p:cNvSpPr>
          <p:nvPr>
            <p:ph type="dt" idx="12"/>
          </p:nvPr>
        </p:nvSpPr>
        <p:spPr/>
        <p:txBody>
          <a:bodyPr/>
          <a:lstStyle/>
          <a:p>
            <a:r>
              <a:rPr lang="en-US" dirty="0"/>
              <a:t>R 2015</a:t>
            </a:r>
          </a:p>
        </p:txBody>
      </p:sp>
      <p:sp>
        <p:nvSpPr>
          <p:cNvPr id="8" name="Slide Number Placeholder 7"/>
          <p:cNvSpPr>
            <a:spLocks noGrp="1"/>
          </p:cNvSpPr>
          <p:nvPr>
            <p:ph type="sldNum" sz="quarter" idx="13"/>
          </p:nvPr>
        </p:nvSpPr>
        <p:spPr/>
        <p:txBody>
          <a:bodyPr/>
          <a:lstStyle/>
          <a:p>
            <a:r>
              <a:rPr lang="en-US"/>
              <a:t>Session 2-</a:t>
            </a:r>
            <a:fld id="{BC83BB2A-1821-49CB-96A1-2EE42A7DF033}" type="slidenum">
              <a:rPr lang="en-US" smtClean="0"/>
              <a:pPr/>
              <a:t>175</a:t>
            </a:fld>
            <a:endParaRPr lang="en-US" dirty="0"/>
          </a:p>
        </p:txBody>
      </p:sp>
    </p:spTree>
    <p:extLst>
      <p:ext uri="{BB962C8B-B14F-4D97-AF65-F5344CB8AC3E}">
        <p14:creationId xmlns:p14="http://schemas.microsoft.com/office/powerpoint/2010/main" val="4025627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ea typeface="+mn-ea"/>
                <a:cs typeface="Arial" panose="020B0604020202020204" pitchFamily="34" charset="0"/>
              </a:rPr>
              <a:t>Onset of Nystagmus Prior to 45 degrees</a:t>
            </a:r>
            <a:endParaRPr lang="en-US" dirty="0">
              <a:latin typeface="Arial" panose="020B0604020202020204" pitchFamily="34" charset="0"/>
              <a:ea typeface="+mn-ea"/>
              <a:cs typeface="Arial" panose="020B0604020202020204" pitchFamily="34" charset="0"/>
            </a:endParaRP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Start again with the subject’s left eye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 the stimulus at a speed that would take approximately four seconds to reach the 45 degree angle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Watch the eye carefully for any sign of jerking</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If jerking is observed, hold the stimulus at that position and verify the nystagmus is distinct and sustained (i.e., continuous)</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Move the stimulus all the way to the left, back across the subject’s face and check the right eye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Repeat the procedure until each eye has been checked twice</a:t>
            </a:r>
          </a:p>
        </p:txBody>
      </p:sp>
      <p:sp>
        <p:nvSpPr>
          <p:cNvPr id="5" name="Footer Placeholder 4"/>
          <p:cNvSpPr>
            <a:spLocks noGrp="1"/>
          </p:cNvSpPr>
          <p:nvPr>
            <p:ph type="ftr" sz="quarter" idx="11"/>
          </p:nvPr>
        </p:nvSpPr>
        <p:spPr/>
        <p:txBody>
          <a:bodyPr/>
          <a:lstStyle/>
          <a:p>
            <a:r>
              <a:rPr lang="en-US"/>
              <a:t>Advanced Roadside Impaired Driving Enforcement</a:t>
            </a:r>
          </a:p>
          <a:p>
            <a:r>
              <a:rPr lang="en-US"/>
              <a:t>Standardized Field Sobriety Testing Review</a:t>
            </a:r>
            <a:endParaRPr lang="en-US" dirty="0"/>
          </a:p>
        </p:txBody>
      </p:sp>
      <p:sp>
        <p:nvSpPr>
          <p:cNvPr id="7" name="Date Placeholder 6"/>
          <p:cNvSpPr>
            <a:spLocks noGrp="1"/>
          </p:cNvSpPr>
          <p:nvPr>
            <p:ph type="dt" idx="12"/>
          </p:nvPr>
        </p:nvSpPr>
        <p:spPr/>
        <p:txBody>
          <a:bodyPr/>
          <a:lstStyle/>
          <a:p>
            <a:r>
              <a:rPr lang="en-US" dirty="0"/>
              <a:t>R 2015</a:t>
            </a:r>
          </a:p>
        </p:txBody>
      </p:sp>
      <p:sp>
        <p:nvSpPr>
          <p:cNvPr id="8" name="Slide Number Placeholder 7"/>
          <p:cNvSpPr>
            <a:spLocks noGrp="1"/>
          </p:cNvSpPr>
          <p:nvPr>
            <p:ph type="sldNum" sz="quarter" idx="13"/>
          </p:nvPr>
        </p:nvSpPr>
        <p:spPr/>
        <p:txBody>
          <a:bodyPr/>
          <a:lstStyle/>
          <a:p>
            <a:r>
              <a:rPr lang="en-US"/>
              <a:t>Session 2-</a:t>
            </a:r>
            <a:fld id="{BC83BB2A-1821-49CB-96A1-2EE42A7DF033}" type="slidenum">
              <a:rPr lang="en-US" smtClean="0"/>
              <a:pPr/>
              <a:t>177</a:t>
            </a:fld>
            <a:endParaRPr lang="en-US" dirty="0"/>
          </a:p>
        </p:txBody>
      </p:sp>
    </p:spTree>
    <p:extLst>
      <p:ext uri="{BB962C8B-B14F-4D97-AF65-F5344CB8AC3E}">
        <p14:creationId xmlns:p14="http://schemas.microsoft.com/office/powerpoint/2010/main" val="3991090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ea typeface="+mn-ea"/>
                <a:cs typeface="Arial" panose="020B0604020202020204" pitchFamily="34" charset="0"/>
              </a:rPr>
              <a:t>Vertical Nystagmus</a:t>
            </a:r>
            <a:endParaRPr lang="en-US" dirty="0">
              <a:latin typeface="Arial" panose="020B0604020202020204" pitchFamily="34" charset="0"/>
              <a:ea typeface="+mn-ea"/>
              <a:cs typeface="Arial" panose="020B0604020202020204" pitchFamily="34" charset="0"/>
            </a:endParaRP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Start with the stimulus approximately 12-15 inches in front of the subject’s nose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Instruct the subject to hold the head still and follow the object with the eyes only</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Raise the object until the subject’s eyes are elevated as far as possible</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Hold for a minimum of 4 seconds</a:t>
            </a:r>
          </a:p>
          <a:p>
            <a:pPr marL="169890" indent="-169890">
              <a:buFont typeface="Arial" panose="020B0604020202020204" pitchFamily="34" charset="0"/>
              <a:buChar char="•"/>
            </a:pPr>
            <a:r>
              <a:rPr lang="en-US" dirty="0">
                <a:latin typeface="Arial" panose="020B0604020202020204" pitchFamily="34" charset="0"/>
                <a:ea typeface="+mn-ea"/>
                <a:cs typeface="Arial" panose="020B0604020202020204" pitchFamily="34" charset="0"/>
              </a:rPr>
              <a:t>Watch closely for evidence of the eyes jerking upward</a:t>
            </a:r>
          </a:p>
        </p:txBody>
      </p:sp>
      <p:sp>
        <p:nvSpPr>
          <p:cNvPr id="5" name="Footer Placeholder 4"/>
          <p:cNvSpPr>
            <a:spLocks noGrp="1"/>
          </p:cNvSpPr>
          <p:nvPr>
            <p:ph type="ftr" sz="quarter" idx="11"/>
          </p:nvPr>
        </p:nvSpPr>
        <p:spPr/>
        <p:txBody>
          <a:bodyPr/>
          <a:lstStyle/>
          <a:p>
            <a:r>
              <a:rPr lang="en-US"/>
              <a:t>Advanced Roadside Impaired Driving Enforcement</a:t>
            </a:r>
          </a:p>
          <a:p>
            <a:r>
              <a:rPr lang="en-US"/>
              <a:t>Standardized Field Sobriety Testing Review</a:t>
            </a:r>
            <a:endParaRPr lang="en-US" dirty="0"/>
          </a:p>
        </p:txBody>
      </p:sp>
      <p:sp>
        <p:nvSpPr>
          <p:cNvPr id="7" name="Date Placeholder 6"/>
          <p:cNvSpPr>
            <a:spLocks noGrp="1"/>
          </p:cNvSpPr>
          <p:nvPr>
            <p:ph type="dt" idx="12"/>
          </p:nvPr>
        </p:nvSpPr>
        <p:spPr/>
        <p:txBody>
          <a:bodyPr/>
          <a:lstStyle/>
          <a:p>
            <a:r>
              <a:rPr lang="en-US" dirty="0"/>
              <a:t>R 2015</a:t>
            </a:r>
          </a:p>
        </p:txBody>
      </p:sp>
      <p:sp>
        <p:nvSpPr>
          <p:cNvPr id="8" name="Slide Number Placeholder 7"/>
          <p:cNvSpPr>
            <a:spLocks noGrp="1"/>
          </p:cNvSpPr>
          <p:nvPr>
            <p:ph type="sldNum" sz="quarter" idx="13"/>
          </p:nvPr>
        </p:nvSpPr>
        <p:spPr/>
        <p:txBody>
          <a:bodyPr/>
          <a:lstStyle/>
          <a:p>
            <a:r>
              <a:rPr lang="en-US"/>
              <a:t>Session 2-</a:t>
            </a:r>
            <a:fld id="{BC83BB2A-1821-49CB-96A1-2EE42A7DF033}" type="slidenum">
              <a:rPr lang="en-US" smtClean="0"/>
              <a:pPr/>
              <a:t>180</a:t>
            </a:fld>
            <a:endParaRPr lang="en-US" dirty="0"/>
          </a:p>
        </p:txBody>
      </p:sp>
    </p:spTree>
    <p:extLst>
      <p:ext uri="{BB962C8B-B14F-4D97-AF65-F5344CB8AC3E}">
        <p14:creationId xmlns:p14="http://schemas.microsoft.com/office/powerpoint/2010/main" val="1317012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181</a:t>
            </a:fld>
            <a:endParaRPr lang="en-US"/>
          </a:p>
        </p:txBody>
      </p:sp>
    </p:spTree>
    <p:extLst>
      <p:ext uri="{BB962C8B-B14F-4D97-AF65-F5344CB8AC3E}">
        <p14:creationId xmlns:p14="http://schemas.microsoft.com/office/powerpoint/2010/main" val="967050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323975" y="449263"/>
            <a:ext cx="4210050" cy="2368550"/>
          </a:xfrm>
          <a:ln/>
        </p:spPr>
      </p:sp>
      <p:sp>
        <p:nvSpPr>
          <p:cNvPr id="460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115000"/>
              </a:lnSpc>
              <a:spcBef>
                <a:spcPts val="0"/>
              </a:spcBef>
              <a:spcAft>
                <a:spcPts val="594"/>
              </a:spcAft>
              <a:tabLst>
                <a:tab pos="5889208" algn="r"/>
              </a:tabLst>
            </a:pPr>
            <a:r>
              <a:rPr lang="en-US" b="1" u="none" dirty="0">
                <a:latin typeface="Calibri"/>
                <a:ea typeface="Calibri"/>
                <a:cs typeface="Times New Roman"/>
              </a:rPr>
              <a:t>B. </a:t>
            </a:r>
            <a:r>
              <a:rPr lang="en-US" b="1" u="sng" dirty="0">
                <a:latin typeface="Calibri"/>
                <a:ea typeface="Calibri"/>
                <a:cs typeface="Times New Roman"/>
              </a:rPr>
              <a:t>Discuss Lack of Convergence</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i="1" dirty="0">
                <a:latin typeface="Calibri"/>
                <a:ea typeface="Calibri"/>
                <a:cs typeface="Times New Roman"/>
              </a:rPr>
              <a:t>Lack of Convergence (LOC)</a:t>
            </a:r>
            <a:endParaRPr lang="en-US" sz="1100" dirty="0">
              <a:latin typeface="Calibri"/>
              <a:ea typeface="Calibri"/>
              <a:cs typeface="Times New Roman"/>
            </a:endParaRPr>
          </a:p>
        </p:txBody>
      </p:sp>
      <p:sp>
        <p:nvSpPr>
          <p:cNvPr id="8" name="Footer Placeholder 7"/>
          <p:cNvSpPr>
            <a:spLocks noGrp="1"/>
          </p:cNvSpPr>
          <p:nvPr>
            <p:ph type="ftr" sz="quarter" idx="13"/>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2" name="Date Placeholder 1"/>
          <p:cNvSpPr>
            <a:spLocks noGrp="1"/>
          </p:cNvSpPr>
          <p:nvPr>
            <p:ph type="dt" idx="14"/>
          </p:nvPr>
        </p:nvSpPr>
        <p:spPr/>
        <p:txBody>
          <a:bodyPr/>
          <a:lstStyle/>
          <a:p>
            <a:pPr>
              <a:defRPr/>
            </a:pPr>
            <a:r>
              <a:rPr lang="en-US" dirty="0"/>
              <a:t>R 2015</a:t>
            </a:r>
          </a:p>
        </p:txBody>
      </p:sp>
      <p:sp>
        <p:nvSpPr>
          <p:cNvPr id="3" name="Slide Number Placeholder 2"/>
          <p:cNvSpPr>
            <a:spLocks noGrp="1"/>
          </p:cNvSpPr>
          <p:nvPr>
            <p:ph type="sldNum" sz="quarter" idx="15"/>
          </p:nvPr>
        </p:nvSpPr>
        <p:spPr/>
        <p:txBody>
          <a:bodyPr/>
          <a:lstStyle/>
          <a:p>
            <a:pPr>
              <a:defRPr/>
            </a:pPr>
            <a:r>
              <a:rPr lang="en-US"/>
              <a:t>Session 5-</a:t>
            </a:r>
            <a:fld id="{DC7DD632-D982-45EF-9B65-1B154787CA90}" type="slidenum">
              <a:rPr lang="en-US" smtClean="0"/>
              <a:pPr>
                <a:defRPr/>
              </a:pPr>
              <a:t>183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121A0-6912-9649-9304-B7DA0AB669AE}" type="slidenum">
              <a:rPr lang="en-US" smtClean="0"/>
              <a:pPr/>
              <a:t>8</a:t>
            </a:fld>
            <a:endParaRPr lang="en-US"/>
          </a:p>
        </p:txBody>
      </p:sp>
    </p:spTree>
    <p:extLst>
      <p:ext uri="{BB962C8B-B14F-4D97-AF65-F5344CB8AC3E}">
        <p14:creationId xmlns:p14="http://schemas.microsoft.com/office/powerpoint/2010/main" val="2312158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323975" y="449263"/>
            <a:ext cx="4210050" cy="2368550"/>
          </a:xfrm>
          <a:ln/>
        </p:spPr>
      </p:sp>
      <p:sp>
        <p:nvSpPr>
          <p:cNvPr id="471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115000"/>
              </a:lnSpc>
              <a:spcBef>
                <a:spcPts val="0"/>
              </a:spcBef>
              <a:spcAft>
                <a:spcPts val="594"/>
              </a:spcAft>
              <a:tabLst>
                <a:tab pos="5889208" algn="r"/>
              </a:tabLst>
            </a:pPr>
            <a:r>
              <a:rPr lang="en-US" i="1" dirty="0">
                <a:solidFill>
                  <a:srgbClr val="000000"/>
                </a:solidFill>
                <a:latin typeface="Calibri"/>
                <a:ea typeface="Calibri"/>
                <a:cs typeface="Times New Roman"/>
              </a:rPr>
              <a:t>Definition of Lack of Convergence (LOC)</a:t>
            </a:r>
            <a:endParaRPr lang="en-US" sz="1100" dirty="0">
              <a:solidFill>
                <a:srgbClr val="000000"/>
              </a:solidFill>
              <a:latin typeface="Calibri"/>
              <a:ea typeface="Calibri"/>
              <a:cs typeface="Times New Roman"/>
            </a:endParaRPr>
          </a:p>
          <a:p>
            <a:pPr>
              <a:lnSpc>
                <a:spcPct val="115000"/>
              </a:lnSpc>
              <a:spcBef>
                <a:spcPts val="0"/>
              </a:spcBef>
              <a:spcAft>
                <a:spcPts val="594"/>
              </a:spcAft>
              <a:tabLst>
                <a:tab pos="5889208" algn="r"/>
              </a:tabLst>
            </a:pPr>
            <a:r>
              <a:rPr lang="en-US" dirty="0">
                <a:solidFill>
                  <a:srgbClr val="000000"/>
                </a:solidFill>
                <a:latin typeface="Calibri"/>
                <a:ea typeface="Calibri"/>
                <a:cs typeface="Times New Roman"/>
              </a:rPr>
              <a:t>The inability of the person’s eyes to converge or ‘cross’ as the person attempts to focus on a stimulus as it is pushed towards the bridge of the nose.</a:t>
            </a:r>
            <a:endParaRPr lang="en-US" sz="1100" dirty="0">
              <a:solidFill>
                <a:srgbClr val="000000"/>
              </a:solidFill>
              <a:latin typeface="Calibri"/>
              <a:ea typeface="Calibri"/>
              <a:cs typeface="Times New Roman"/>
            </a:endParaRPr>
          </a:p>
          <a:p>
            <a:pPr>
              <a:lnSpc>
                <a:spcPct val="115000"/>
              </a:lnSpc>
              <a:spcBef>
                <a:spcPts val="0"/>
              </a:spcBef>
              <a:spcAft>
                <a:spcPts val="594"/>
              </a:spcAft>
              <a:tabLst>
                <a:tab pos="5889208" algn="r"/>
              </a:tabLst>
            </a:pPr>
            <a:r>
              <a:rPr lang="en-US" dirty="0">
                <a:solidFill>
                  <a:srgbClr val="000000"/>
                </a:solidFill>
                <a:latin typeface="Calibri"/>
                <a:ea typeface="Calibri"/>
                <a:cs typeface="Times New Roman"/>
              </a:rPr>
              <a:t>The check for LOC can provide another clue as to the possible presence of Depressants, Inhalants, Dissociative Anesthetics, and Cannabis.</a:t>
            </a:r>
            <a:endParaRPr lang="en-US" sz="1100" dirty="0">
              <a:solidFill>
                <a:srgbClr val="000000"/>
              </a:solidFill>
              <a:latin typeface="Calibri"/>
              <a:ea typeface="Calibri"/>
              <a:cs typeface="Times New Roman"/>
            </a:endParaRPr>
          </a:p>
          <a:p>
            <a:pPr>
              <a:lnSpc>
                <a:spcPct val="115000"/>
              </a:lnSpc>
              <a:spcBef>
                <a:spcPts val="0"/>
              </a:spcBef>
              <a:spcAft>
                <a:spcPts val="594"/>
              </a:spcAft>
              <a:tabLst>
                <a:tab pos="5889208" algn="r"/>
              </a:tabLst>
            </a:pPr>
            <a:r>
              <a:rPr lang="en-US" b="1" i="1" dirty="0">
                <a:solidFill>
                  <a:srgbClr val="000000"/>
                </a:solidFill>
                <a:latin typeface="Calibri"/>
                <a:ea typeface="Calibri"/>
                <a:cs typeface="Times New Roman"/>
              </a:rPr>
              <a:t>Point out an officer might begin to suspect the presence of Cannabis if LOC</a:t>
            </a:r>
            <a:r>
              <a:rPr lang="en-US" b="1" i="1" baseline="0" dirty="0">
                <a:solidFill>
                  <a:srgbClr val="000000"/>
                </a:solidFill>
                <a:latin typeface="Calibri"/>
                <a:ea typeface="Calibri"/>
                <a:cs typeface="Times New Roman"/>
              </a:rPr>
              <a:t> </a:t>
            </a:r>
            <a:r>
              <a:rPr lang="en-US" b="1" i="1" dirty="0">
                <a:solidFill>
                  <a:srgbClr val="000000"/>
                </a:solidFill>
                <a:latin typeface="Calibri"/>
                <a:ea typeface="Calibri"/>
                <a:cs typeface="Times New Roman"/>
              </a:rPr>
              <a:t>was observed but no HGN was observed.</a:t>
            </a:r>
            <a:endParaRPr lang="en-US" sz="1100" dirty="0">
              <a:solidFill>
                <a:srgbClr val="000000"/>
              </a:solidFill>
              <a:latin typeface="Calibri"/>
              <a:ea typeface="Calibri"/>
              <a:cs typeface="Times New Roman"/>
            </a:endParaRPr>
          </a:p>
        </p:txBody>
      </p:sp>
      <p:sp>
        <p:nvSpPr>
          <p:cNvPr id="8" name="Footer Placeholder 7"/>
          <p:cNvSpPr>
            <a:spLocks noGrp="1"/>
          </p:cNvSpPr>
          <p:nvPr>
            <p:ph type="ftr" sz="quarter" idx="13"/>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2" name="Date Placeholder 1"/>
          <p:cNvSpPr>
            <a:spLocks noGrp="1"/>
          </p:cNvSpPr>
          <p:nvPr>
            <p:ph type="dt" idx="14"/>
          </p:nvPr>
        </p:nvSpPr>
        <p:spPr/>
        <p:txBody>
          <a:bodyPr/>
          <a:lstStyle/>
          <a:p>
            <a:pPr>
              <a:defRPr/>
            </a:pPr>
            <a:r>
              <a:rPr lang="en-US" dirty="0"/>
              <a:t>R 2015</a:t>
            </a:r>
          </a:p>
        </p:txBody>
      </p:sp>
      <p:sp>
        <p:nvSpPr>
          <p:cNvPr id="3" name="Slide Number Placeholder 2"/>
          <p:cNvSpPr>
            <a:spLocks noGrp="1"/>
          </p:cNvSpPr>
          <p:nvPr>
            <p:ph type="sldNum" sz="quarter" idx="15"/>
          </p:nvPr>
        </p:nvSpPr>
        <p:spPr/>
        <p:txBody>
          <a:bodyPr/>
          <a:lstStyle/>
          <a:p>
            <a:pPr>
              <a:defRPr/>
            </a:pPr>
            <a:r>
              <a:rPr lang="en-US"/>
              <a:t>Session 5-</a:t>
            </a:r>
            <a:fld id="{DC7DD632-D982-45EF-9B65-1B154787CA90}" type="slidenum">
              <a:rPr lang="en-US" smtClean="0"/>
              <a:pPr>
                <a:defRPr/>
              </a:pPr>
              <a:t>184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23975" y="449263"/>
            <a:ext cx="4210050" cy="2368550"/>
          </a:xfrm>
          <a:ln/>
        </p:spPr>
      </p:sp>
      <p:sp>
        <p:nvSpPr>
          <p:cNvPr id="3" name="Notes Placeholder 2"/>
          <p:cNvSpPr>
            <a:spLocks noGrp="1"/>
          </p:cNvSpPr>
          <p:nvPr>
            <p:ph type="body" idx="1"/>
          </p:nvPr>
        </p:nvSpPr>
        <p:spPr/>
        <p:txBody>
          <a:bodyPr/>
          <a:lstStyle/>
          <a:p>
            <a:pPr>
              <a:lnSpc>
                <a:spcPct val="115000"/>
              </a:lnSpc>
              <a:spcBef>
                <a:spcPts val="0"/>
              </a:spcBef>
              <a:spcAft>
                <a:spcPts val="594"/>
              </a:spcAft>
              <a:tabLst>
                <a:tab pos="5889208" algn="r"/>
              </a:tabLst>
            </a:pPr>
            <a:r>
              <a:rPr lang="en-US" i="1" dirty="0">
                <a:latin typeface="Calibri"/>
                <a:ea typeface="Calibri"/>
                <a:cs typeface="Times New Roman"/>
              </a:rPr>
              <a:t>Administration of LOC</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dirty="0">
                <a:latin typeface="Calibri"/>
                <a:ea typeface="Calibri"/>
                <a:cs typeface="Times New Roman"/>
              </a:rPr>
              <a:t>Instruction Stage</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Advise the subject he or she will have to keep their head steady and try to cross the eyes in order to keep their eyes focused on the stimulus as it moves in toward the nose</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Advise the subject you will not actually touch the subject’s nose</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Keep the object 12-15 inches away from the subject’s nose and start to move the stimulus slowly in a circle</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b="1" i="1" dirty="0">
                <a:latin typeface="Calibri"/>
                <a:ea typeface="Calibri"/>
                <a:cs typeface="Times New Roman"/>
              </a:rPr>
              <a:t>Point out this initial circular motion helps to verify the subject has focused on the stimulus and is able to track it.</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Verify the subject is tracking the stimulus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Stop moving in a circular manner with the stimulus above eye level</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Move the stimulus to within approximately two inches from the bridge of the subject’s nose and hold for approximately one second</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Carefully observe the subject’s eyes to determine whether both eyes converge on the stimulus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It is recommended to repeat the check for LOC at least two times</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b="1" i="1" dirty="0">
                <a:latin typeface="Calibri"/>
                <a:ea typeface="Calibri"/>
                <a:cs typeface="Times New Roman"/>
              </a:rPr>
              <a:t>Point out not to actually touch the nose and not to go any closer than approximately two inches from the bridge of the nose.</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b="1" i="1" dirty="0">
                <a:latin typeface="Calibri"/>
                <a:ea typeface="Calibri"/>
                <a:cs typeface="Times New Roman"/>
              </a:rPr>
              <a:t>Remind the participants if the subject wears glasses during reading and for near visual tasks, and they are readily available, ensure the eye glasses are worn for the check for LOC.</a:t>
            </a:r>
            <a:endParaRPr lang="en-US" sz="1100" dirty="0">
              <a:latin typeface="Calibri"/>
              <a:ea typeface="Calibri"/>
              <a:cs typeface="Times New Roman"/>
            </a:endParaRPr>
          </a:p>
        </p:txBody>
      </p:sp>
      <p:sp>
        <p:nvSpPr>
          <p:cNvPr id="9" name="Footer Placeholder 8"/>
          <p:cNvSpPr>
            <a:spLocks noGrp="1"/>
          </p:cNvSpPr>
          <p:nvPr>
            <p:ph type="ftr" sz="quarter" idx="13"/>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2" name="Date Placeholder 1"/>
          <p:cNvSpPr>
            <a:spLocks noGrp="1"/>
          </p:cNvSpPr>
          <p:nvPr>
            <p:ph type="dt" idx="14"/>
          </p:nvPr>
        </p:nvSpPr>
        <p:spPr/>
        <p:txBody>
          <a:bodyPr/>
          <a:lstStyle/>
          <a:p>
            <a:pPr>
              <a:defRPr/>
            </a:pPr>
            <a:r>
              <a:rPr lang="en-US" dirty="0"/>
              <a:t>R 2015</a:t>
            </a:r>
          </a:p>
        </p:txBody>
      </p:sp>
      <p:sp>
        <p:nvSpPr>
          <p:cNvPr id="4" name="Slide Number Placeholder 3"/>
          <p:cNvSpPr>
            <a:spLocks noGrp="1"/>
          </p:cNvSpPr>
          <p:nvPr>
            <p:ph type="sldNum" sz="quarter" idx="15"/>
          </p:nvPr>
        </p:nvSpPr>
        <p:spPr/>
        <p:txBody>
          <a:bodyPr/>
          <a:lstStyle/>
          <a:p>
            <a:pPr>
              <a:defRPr/>
            </a:pPr>
            <a:r>
              <a:rPr lang="en-US"/>
              <a:t>Session 5-</a:t>
            </a:r>
            <a:fld id="{DC7DD632-D982-45EF-9B65-1B154787CA90}" type="slidenum">
              <a:rPr lang="en-US" smtClean="0"/>
              <a:pPr>
                <a:defRPr/>
              </a:pPr>
              <a:t>185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323975" y="449263"/>
            <a:ext cx="4210050" cy="2368550"/>
          </a:xfrm>
          <a:ln/>
        </p:spPr>
      </p:sp>
      <p:sp>
        <p:nvSpPr>
          <p:cNvPr id="3" name="Notes Placeholder 2"/>
          <p:cNvSpPr>
            <a:spLocks noGrp="1"/>
          </p:cNvSpPr>
          <p:nvPr>
            <p:ph type="body" idx="1"/>
          </p:nvPr>
        </p:nvSpPr>
        <p:spPr/>
        <p:txBody>
          <a:bodyPr/>
          <a:lstStyle/>
          <a:p>
            <a:pPr>
              <a:lnSpc>
                <a:spcPct val="115000"/>
              </a:lnSpc>
              <a:spcBef>
                <a:spcPts val="0"/>
              </a:spcBef>
              <a:spcAft>
                <a:spcPts val="594"/>
              </a:spcAft>
              <a:tabLst>
                <a:tab pos="5889208" algn="r"/>
              </a:tabLst>
            </a:pPr>
            <a:r>
              <a:rPr lang="en-US" i="1" dirty="0">
                <a:latin typeface="Calibri"/>
                <a:ea typeface="Calibri"/>
                <a:cs typeface="Times New Roman"/>
              </a:rPr>
              <a:t>Test Interpretation</a:t>
            </a:r>
            <a:endParaRPr lang="en-US" sz="1100" dirty="0">
              <a:latin typeface="Calibri"/>
              <a:ea typeface="Calibri"/>
              <a:cs typeface="Times New Roman"/>
            </a:endParaRPr>
          </a:p>
          <a:p>
            <a:pPr marL="168432" indent="-168432">
              <a:buFont typeface="Arial" panose="020B0604020202020204" pitchFamily="34" charset="0"/>
              <a:buChar char="•"/>
            </a:pPr>
            <a:r>
              <a:rPr lang="en-US" dirty="0">
                <a:latin typeface="Arial" charset="0"/>
                <a:ea typeface="+mn-ea"/>
              </a:rPr>
              <a:t>If the eyes converge (cross) when the stimulus is approximately two inches from the bridge of the nose, then LOC is “not present“</a:t>
            </a:r>
          </a:p>
          <a:p>
            <a:pPr marL="168432" indent="-168432">
              <a:buFont typeface="Arial" panose="020B0604020202020204" pitchFamily="34" charset="0"/>
              <a:buChar char="•"/>
            </a:pPr>
            <a:r>
              <a:rPr lang="en-US" dirty="0">
                <a:latin typeface="Arial" charset="0"/>
                <a:ea typeface="+mn-ea"/>
              </a:rPr>
              <a:t>LOC </a:t>
            </a:r>
            <a:r>
              <a:rPr lang="en-US" u="sng" dirty="0">
                <a:latin typeface="Arial" charset="0"/>
                <a:ea typeface="+mn-ea"/>
              </a:rPr>
              <a:t>is present</a:t>
            </a:r>
            <a:r>
              <a:rPr lang="en-US" dirty="0">
                <a:latin typeface="Arial" charset="0"/>
                <a:ea typeface="+mn-ea"/>
              </a:rPr>
              <a:t> if the subject’s eyes </a:t>
            </a:r>
            <a:r>
              <a:rPr lang="en-US" u="sng" dirty="0">
                <a:latin typeface="Arial" charset="0"/>
                <a:ea typeface="+mn-ea"/>
              </a:rPr>
              <a:t>do not</a:t>
            </a:r>
            <a:r>
              <a:rPr lang="en-US" dirty="0">
                <a:latin typeface="Arial" charset="0"/>
                <a:ea typeface="+mn-ea"/>
              </a:rPr>
              <a:t> come together and cross as they track and stay aligned on the stimulus</a:t>
            </a:r>
          </a:p>
          <a:p>
            <a:pPr marL="168432" indent="-168432">
              <a:buFont typeface="Arial" panose="020B0604020202020204" pitchFamily="34" charset="0"/>
              <a:buChar char="•"/>
            </a:pPr>
            <a:r>
              <a:rPr lang="en-US" dirty="0">
                <a:latin typeface="Arial" charset="0"/>
                <a:ea typeface="+mn-ea"/>
              </a:rPr>
              <a:t>In a non-impaired subject, the eyes should come together (converge) and remain converged for one second</a:t>
            </a:r>
          </a:p>
          <a:p>
            <a:r>
              <a:rPr lang="en-US" b="1" i="1" dirty="0">
                <a:latin typeface="Arial" charset="0"/>
                <a:ea typeface="+mn-ea"/>
              </a:rPr>
              <a:t>Point out convergence response in most people is a distance of approximately two inches from the bridge of the nose.</a:t>
            </a:r>
            <a:r>
              <a:rPr lang="en-US" dirty="0">
                <a:latin typeface="Arial" charset="0"/>
                <a:ea typeface="+mn-ea"/>
              </a:rPr>
              <a:t> </a:t>
            </a:r>
          </a:p>
          <a:p>
            <a:r>
              <a:rPr lang="en-US" dirty="0">
                <a:latin typeface="Arial" charset="0"/>
                <a:ea typeface="+mn-ea"/>
              </a:rPr>
              <a:t> </a:t>
            </a:r>
          </a:p>
        </p:txBody>
      </p:sp>
      <p:sp>
        <p:nvSpPr>
          <p:cNvPr id="9" name="Footer Placeholder 8"/>
          <p:cNvSpPr>
            <a:spLocks noGrp="1"/>
          </p:cNvSpPr>
          <p:nvPr>
            <p:ph type="ftr" sz="quarter" idx="13"/>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2" name="Date Placeholder 1"/>
          <p:cNvSpPr>
            <a:spLocks noGrp="1"/>
          </p:cNvSpPr>
          <p:nvPr>
            <p:ph type="dt" idx="14"/>
          </p:nvPr>
        </p:nvSpPr>
        <p:spPr/>
        <p:txBody>
          <a:bodyPr/>
          <a:lstStyle/>
          <a:p>
            <a:pPr>
              <a:defRPr/>
            </a:pPr>
            <a:r>
              <a:rPr lang="en-US" dirty="0"/>
              <a:t>R 2015</a:t>
            </a:r>
          </a:p>
        </p:txBody>
      </p:sp>
      <p:sp>
        <p:nvSpPr>
          <p:cNvPr id="4" name="Slide Number Placeholder 3"/>
          <p:cNvSpPr>
            <a:spLocks noGrp="1"/>
          </p:cNvSpPr>
          <p:nvPr>
            <p:ph type="sldNum" sz="quarter" idx="15"/>
          </p:nvPr>
        </p:nvSpPr>
        <p:spPr/>
        <p:txBody>
          <a:bodyPr/>
          <a:lstStyle/>
          <a:p>
            <a:pPr>
              <a:defRPr/>
            </a:pPr>
            <a:r>
              <a:rPr lang="en-US"/>
              <a:t>Session 5-</a:t>
            </a:r>
            <a:fld id="{DC7DD632-D982-45EF-9B65-1B154787CA90}" type="slidenum">
              <a:rPr lang="en-US" smtClean="0"/>
              <a:pPr>
                <a:defRPr/>
              </a:pPr>
              <a:t>186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9263"/>
            <a:ext cx="4210050" cy="2368550"/>
          </a:xfrm>
        </p:spPr>
      </p:sp>
      <p:sp>
        <p:nvSpPr>
          <p:cNvPr id="3" name="Notes Placeholder 2"/>
          <p:cNvSpPr>
            <a:spLocks noGrp="1"/>
          </p:cNvSpPr>
          <p:nvPr>
            <p:ph type="body" idx="1"/>
          </p:nvPr>
        </p:nvSpPr>
        <p:spPr/>
        <p:txBody>
          <a:bodyPr/>
          <a:lstStyle/>
          <a:p>
            <a:r>
              <a:rPr lang="en-US" dirty="0">
                <a:latin typeface="Arial" charset="0"/>
                <a:ea typeface="+mn-ea"/>
              </a:rPr>
              <a:t>If the eyes do not converge or remain converged on the stimulus for one second, then LOC is present</a:t>
            </a:r>
          </a:p>
          <a:p>
            <a:r>
              <a:rPr lang="en-US" b="1" i="1" dirty="0">
                <a:latin typeface="Arial" charset="0"/>
                <a:ea typeface="+mn-ea"/>
              </a:rPr>
              <a:t>Point out some normal non-impaired people may not be able to converge to the bridge of the nose. Moving the stimulus within two inches of the nose provides a better indicator of LOC attributed to drug impairment.</a:t>
            </a:r>
            <a:r>
              <a:rPr lang="en-US" dirty="0">
                <a:latin typeface="Arial" charset="0"/>
                <a:ea typeface="+mn-ea"/>
              </a:rPr>
              <a:t> </a:t>
            </a:r>
          </a:p>
          <a:p>
            <a:pPr>
              <a:lnSpc>
                <a:spcPct val="115000"/>
              </a:lnSpc>
              <a:spcBef>
                <a:spcPts val="0"/>
              </a:spcBef>
              <a:spcAft>
                <a:spcPts val="594"/>
              </a:spcAft>
              <a:tabLst>
                <a:tab pos="5889208" algn="r"/>
              </a:tabLst>
            </a:pPr>
            <a:endParaRPr lang="en-US" sz="1100" dirty="0">
              <a:latin typeface="Calibri"/>
              <a:ea typeface="Calibri"/>
              <a:cs typeface="Times New Roman"/>
            </a:endParaRPr>
          </a:p>
        </p:txBody>
      </p:sp>
      <p:sp>
        <p:nvSpPr>
          <p:cNvPr id="5" name="Footer Placeholder 4"/>
          <p:cNvSpPr>
            <a:spLocks noGrp="1"/>
          </p:cNvSpPr>
          <p:nvPr>
            <p:ph type="ftr" sz="quarter" idx="11"/>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7" name="Date Placeholder 6"/>
          <p:cNvSpPr>
            <a:spLocks noGrp="1"/>
          </p:cNvSpPr>
          <p:nvPr>
            <p:ph type="dt" idx="12"/>
          </p:nvPr>
        </p:nvSpPr>
        <p:spPr/>
        <p:txBody>
          <a:bodyPr/>
          <a:lstStyle/>
          <a:p>
            <a:pPr>
              <a:defRPr/>
            </a:pPr>
            <a:r>
              <a:rPr lang="en-US" dirty="0"/>
              <a:t>R 2015</a:t>
            </a:r>
          </a:p>
        </p:txBody>
      </p:sp>
      <p:sp>
        <p:nvSpPr>
          <p:cNvPr id="8" name="Slide Number Placeholder 7"/>
          <p:cNvSpPr>
            <a:spLocks noGrp="1"/>
          </p:cNvSpPr>
          <p:nvPr>
            <p:ph type="sldNum" sz="quarter" idx="13"/>
          </p:nvPr>
        </p:nvSpPr>
        <p:spPr/>
        <p:txBody>
          <a:bodyPr/>
          <a:lstStyle/>
          <a:p>
            <a:pPr>
              <a:defRPr/>
            </a:pPr>
            <a:r>
              <a:rPr lang="en-US"/>
              <a:t>Session 5-</a:t>
            </a:r>
            <a:fld id="{DC7DD632-D982-45EF-9B65-1B154787CA90}" type="slidenum">
              <a:rPr lang="en-US" smtClean="0"/>
              <a:pPr>
                <a:defRPr/>
              </a:pPr>
              <a:t>187</a:t>
            </a:fld>
            <a:endParaRPr lang="en-US" dirty="0"/>
          </a:p>
        </p:txBody>
      </p:sp>
    </p:spTree>
    <p:extLst>
      <p:ext uri="{BB962C8B-B14F-4D97-AF65-F5344CB8AC3E}">
        <p14:creationId xmlns:p14="http://schemas.microsoft.com/office/powerpoint/2010/main" val="2145065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323975" y="449263"/>
            <a:ext cx="4210050" cy="2368550"/>
          </a:xfrm>
          <a:ln/>
        </p:spPr>
      </p:sp>
      <p:sp>
        <p:nvSpPr>
          <p:cNvPr id="3" name="Notes Placeholder 2"/>
          <p:cNvSpPr>
            <a:spLocks noGrp="1"/>
          </p:cNvSpPr>
          <p:nvPr>
            <p:ph type="body" idx="1"/>
          </p:nvPr>
        </p:nvSpPr>
        <p:spPr/>
        <p:txBody>
          <a:bodyPr/>
          <a:lstStyle/>
          <a:p>
            <a:pPr>
              <a:lnSpc>
                <a:spcPct val="115000"/>
              </a:lnSpc>
              <a:spcBef>
                <a:spcPts val="0"/>
              </a:spcBef>
              <a:spcAft>
                <a:spcPts val="594"/>
              </a:spcAft>
              <a:tabLst>
                <a:tab pos="5889208" algn="r"/>
              </a:tabLst>
            </a:pPr>
            <a:r>
              <a:rPr lang="en-US" dirty="0">
                <a:latin typeface="Calibri"/>
                <a:ea typeface="Calibri"/>
                <a:cs typeface="Times New Roman"/>
              </a:rPr>
              <a:t>The following drug categories usually will cause LOC:</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CNS Depressants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Inhalants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Dissociative Anesthetics</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Cannabis</a:t>
            </a:r>
          </a:p>
          <a:p>
            <a:pPr>
              <a:lnSpc>
                <a:spcPct val="115000"/>
              </a:lnSpc>
              <a:spcBef>
                <a:spcPts val="0"/>
              </a:spcBef>
              <a:spcAft>
                <a:spcPts val="594"/>
              </a:spcAft>
              <a:tabLst>
                <a:tab pos="453016" algn="l"/>
                <a:tab pos="5889208" algn="r"/>
              </a:tabLst>
            </a:pPr>
            <a:r>
              <a:rPr lang="en-US" sz="1100" dirty="0">
                <a:latin typeface="Calibri"/>
                <a:ea typeface="Calibri"/>
                <a:cs typeface="Times New Roman"/>
              </a:rPr>
              <a:t>These four drug categories are often referred to as DIDC drugs.</a:t>
            </a:r>
          </a:p>
        </p:txBody>
      </p:sp>
      <p:sp>
        <p:nvSpPr>
          <p:cNvPr id="9" name="Footer Placeholder 8"/>
          <p:cNvSpPr>
            <a:spLocks noGrp="1"/>
          </p:cNvSpPr>
          <p:nvPr>
            <p:ph type="ftr" sz="quarter" idx="13"/>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2" name="Date Placeholder 1"/>
          <p:cNvSpPr>
            <a:spLocks noGrp="1"/>
          </p:cNvSpPr>
          <p:nvPr>
            <p:ph type="dt" idx="14"/>
          </p:nvPr>
        </p:nvSpPr>
        <p:spPr/>
        <p:txBody>
          <a:bodyPr/>
          <a:lstStyle/>
          <a:p>
            <a:pPr>
              <a:defRPr/>
            </a:pPr>
            <a:r>
              <a:rPr lang="en-US" dirty="0"/>
              <a:t>R 2015</a:t>
            </a:r>
          </a:p>
        </p:txBody>
      </p:sp>
      <p:sp>
        <p:nvSpPr>
          <p:cNvPr id="4" name="Slide Number Placeholder 3"/>
          <p:cNvSpPr>
            <a:spLocks noGrp="1"/>
          </p:cNvSpPr>
          <p:nvPr>
            <p:ph type="sldNum" sz="quarter" idx="15"/>
          </p:nvPr>
        </p:nvSpPr>
        <p:spPr/>
        <p:txBody>
          <a:bodyPr/>
          <a:lstStyle/>
          <a:p>
            <a:pPr>
              <a:defRPr/>
            </a:pPr>
            <a:r>
              <a:rPr lang="en-US"/>
              <a:t>Session 5-</a:t>
            </a:r>
            <a:fld id="{DC7DD632-D982-45EF-9B65-1B154787CA90}" type="slidenum">
              <a:rPr lang="en-US" smtClean="0"/>
              <a:pPr>
                <a:defRPr/>
              </a:pPr>
              <a:t>188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R 2015</a:t>
            </a:r>
            <a:endParaRPr lang="en-US" dirty="0"/>
          </a:p>
        </p:txBody>
      </p:sp>
      <p:sp>
        <p:nvSpPr>
          <p:cNvPr id="5" name="Footer Placeholder 4"/>
          <p:cNvSpPr>
            <a:spLocks noGrp="1"/>
          </p:cNvSpPr>
          <p:nvPr>
            <p:ph type="ftr" sz="quarter" idx="11"/>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6" name="Slide Number Placeholder 5"/>
          <p:cNvSpPr>
            <a:spLocks noGrp="1"/>
          </p:cNvSpPr>
          <p:nvPr>
            <p:ph type="sldNum" sz="quarter" idx="12"/>
          </p:nvPr>
        </p:nvSpPr>
        <p:spPr/>
        <p:txBody>
          <a:bodyPr/>
          <a:lstStyle/>
          <a:p>
            <a:pPr>
              <a:defRPr/>
            </a:pPr>
            <a:r>
              <a:rPr lang="en-US"/>
              <a:t>Session 5-</a:t>
            </a:r>
            <a:fld id="{DC7DD632-D982-45EF-9B65-1B154787CA90}" type="slidenum">
              <a:rPr lang="en-US" smtClean="0"/>
              <a:pPr>
                <a:defRPr/>
              </a:pPr>
              <a:t>189</a:t>
            </a:fld>
            <a:endParaRPr lang="en-US" dirty="0"/>
          </a:p>
        </p:txBody>
      </p:sp>
    </p:spTree>
    <p:extLst>
      <p:ext uri="{BB962C8B-B14F-4D97-AF65-F5344CB8AC3E}">
        <p14:creationId xmlns:p14="http://schemas.microsoft.com/office/powerpoint/2010/main" val="243650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9263"/>
            <a:ext cx="4210050" cy="2368550"/>
          </a:xfrm>
        </p:spPr>
      </p:sp>
      <p:sp>
        <p:nvSpPr>
          <p:cNvPr id="3" name="Notes Placeholder 2"/>
          <p:cNvSpPr>
            <a:spLocks noGrp="1"/>
          </p:cNvSpPr>
          <p:nvPr>
            <p:ph type="body" idx="1"/>
          </p:nvPr>
        </p:nvSpPr>
        <p:spPr/>
        <p:txBody>
          <a:bodyPr/>
          <a:lstStyle/>
          <a:p>
            <a:pPr>
              <a:lnSpc>
                <a:spcPct val="115000"/>
              </a:lnSpc>
              <a:spcBef>
                <a:spcPts val="0"/>
              </a:spcBef>
              <a:spcAft>
                <a:spcPts val="594"/>
              </a:spcAft>
              <a:tabLst>
                <a:tab pos="5889208" algn="r"/>
              </a:tabLst>
            </a:pPr>
            <a:r>
              <a:rPr lang="en-US" i="1" dirty="0">
                <a:latin typeface="Calibri"/>
                <a:ea typeface="Calibri"/>
                <a:cs typeface="Times New Roman"/>
              </a:rPr>
              <a:t>Left Eye Unable to Converge</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Both eyes began to converge, however the left eye bounced down and back out</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i="1" dirty="0">
                <a:latin typeface="Calibri"/>
                <a:ea typeface="Calibri"/>
                <a:cs typeface="Times New Roman"/>
              </a:rPr>
              <a:t>Both Eyes Unable to Converge</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Both eyes began to converge, however they both stopped before the convergence was completed</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dirty="0">
                <a:latin typeface="Calibri"/>
                <a:ea typeface="Calibri"/>
                <a:cs typeface="Times New Roman"/>
              </a:rPr>
              <a:t>There are no validated clues associated with the LOC test, the officer should note all observations associated with this test.</a:t>
            </a:r>
            <a:endParaRPr lang="en-US" sz="1100" dirty="0">
              <a:latin typeface="Calibri"/>
              <a:ea typeface="Calibri"/>
              <a:cs typeface="Times New Roman"/>
            </a:endParaRPr>
          </a:p>
          <a:p>
            <a:pPr marL="339762" indent="-339762">
              <a:lnSpc>
                <a:spcPct val="115000"/>
              </a:lnSpc>
              <a:spcBef>
                <a:spcPts val="0"/>
              </a:spcBef>
              <a:spcAft>
                <a:spcPts val="594"/>
              </a:spcAft>
              <a:buFont typeface="Arial"/>
              <a:buChar char="•"/>
              <a:tabLst>
                <a:tab pos="453016" algn="l"/>
                <a:tab pos="5889208" algn="r"/>
              </a:tabLst>
            </a:pPr>
            <a:r>
              <a:rPr lang="en-US" dirty="0">
                <a:latin typeface="Calibri"/>
                <a:ea typeface="Calibri"/>
                <a:cs typeface="Times New Roman"/>
              </a:rPr>
              <a:t>The law enforcement officer should note whether or not convergence is present and document their observations as to the movement of the eyes during this test.</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b="1" i="1" dirty="0">
                <a:latin typeface="Calibri"/>
                <a:ea typeface="Calibri"/>
                <a:cs typeface="Times New Roman"/>
              </a:rPr>
              <a:t>Conduct Practical Exercise</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b="1" i="1" dirty="0">
                <a:latin typeface="Calibri"/>
                <a:ea typeface="Calibri"/>
                <a:cs typeface="Times New Roman"/>
              </a:rPr>
              <a:t>Split class into groups of three and have them practice administering LOC.</a:t>
            </a:r>
            <a:endParaRPr lang="en-US" sz="1100" dirty="0">
              <a:latin typeface="Calibri"/>
              <a:ea typeface="Calibri"/>
              <a:cs typeface="Times New Roman"/>
            </a:endParaRPr>
          </a:p>
          <a:p>
            <a:pPr>
              <a:lnSpc>
                <a:spcPct val="115000"/>
              </a:lnSpc>
              <a:spcBef>
                <a:spcPts val="0"/>
              </a:spcBef>
              <a:spcAft>
                <a:spcPts val="594"/>
              </a:spcAft>
              <a:tabLst>
                <a:tab pos="5889208" algn="r"/>
              </a:tabLst>
            </a:pPr>
            <a:r>
              <a:rPr lang="en-US" b="1" i="1" dirty="0">
                <a:latin typeface="Calibri"/>
                <a:ea typeface="Calibri"/>
                <a:cs typeface="Times New Roman"/>
              </a:rPr>
              <a:t>The participants should draw a picture of what the eyes did during the administration of LOC and take note of any eyelid and body tremors.</a:t>
            </a:r>
            <a:endParaRPr lang="en-US" sz="1100" dirty="0">
              <a:latin typeface="Calibri"/>
              <a:ea typeface="Calibri"/>
              <a:cs typeface="Times New Roman"/>
            </a:endParaRPr>
          </a:p>
        </p:txBody>
      </p:sp>
      <p:sp>
        <p:nvSpPr>
          <p:cNvPr id="5" name="Footer Placeholder 4"/>
          <p:cNvSpPr>
            <a:spLocks noGrp="1"/>
          </p:cNvSpPr>
          <p:nvPr>
            <p:ph type="ftr" sz="quarter" idx="11"/>
          </p:nvPr>
        </p:nvSpPr>
        <p:spPr/>
        <p:txBody>
          <a:bodyPr/>
          <a:lstStyle/>
          <a:p>
            <a:pPr>
              <a:defRPr/>
            </a:pPr>
            <a:r>
              <a:rPr lang="en-US"/>
              <a:t>Advanced Roadside Impaired Driving Enforcement</a:t>
            </a:r>
          </a:p>
          <a:p>
            <a:pPr>
              <a:defRPr/>
            </a:pPr>
            <a:r>
              <a:rPr lang="en-US"/>
              <a:t>Observation of Eyes and Additional Tests for Impairment</a:t>
            </a:r>
            <a:endParaRPr lang="en-US" dirty="0"/>
          </a:p>
        </p:txBody>
      </p:sp>
      <p:sp>
        <p:nvSpPr>
          <p:cNvPr id="7" name="Date Placeholder 6"/>
          <p:cNvSpPr>
            <a:spLocks noGrp="1"/>
          </p:cNvSpPr>
          <p:nvPr>
            <p:ph type="dt" idx="12"/>
          </p:nvPr>
        </p:nvSpPr>
        <p:spPr/>
        <p:txBody>
          <a:bodyPr/>
          <a:lstStyle/>
          <a:p>
            <a:pPr>
              <a:defRPr/>
            </a:pPr>
            <a:r>
              <a:rPr lang="en-US" dirty="0"/>
              <a:t>R 2015</a:t>
            </a:r>
          </a:p>
        </p:txBody>
      </p:sp>
      <p:sp>
        <p:nvSpPr>
          <p:cNvPr id="8" name="Slide Number Placeholder 7"/>
          <p:cNvSpPr>
            <a:spLocks noGrp="1"/>
          </p:cNvSpPr>
          <p:nvPr>
            <p:ph type="sldNum" sz="quarter" idx="13"/>
          </p:nvPr>
        </p:nvSpPr>
        <p:spPr/>
        <p:txBody>
          <a:bodyPr/>
          <a:lstStyle/>
          <a:p>
            <a:pPr>
              <a:defRPr/>
            </a:pPr>
            <a:r>
              <a:rPr lang="en-US"/>
              <a:t>Session 5-</a:t>
            </a:r>
            <a:fld id="{DC7DD632-D982-45EF-9B65-1B154787CA90}" type="slidenum">
              <a:rPr lang="en-US" smtClean="0"/>
              <a:pPr>
                <a:defRPr/>
              </a:pPr>
              <a:t>190</a:t>
            </a:fld>
            <a:endParaRPr lang="en-US" dirty="0"/>
          </a:p>
        </p:txBody>
      </p:sp>
    </p:spTree>
    <p:extLst>
      <p:ext uri="{BB962C8B-B14F-4D97-AF65-F5344CB8AC3E}">
        <p14:creationId xmlns:p14="http://schemas.microsoft.com/office/powerpoint/2010/main" val="1707812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323975" y="449263"/>
            <a:ext cx="4210050" cy="2368550"/>
          </a:xfrm>
          <a:ln/>
        </p:spPr>
      </p:sp>
      <p:sp>
        <p:nvSpPr>
          <p:cNvPr id="3" name="Notes Placeholder 2"/>
          <p:cNvSpPr>
            <a:spLocks noGrp="1"/>
          </p:cNvSpPr>
          <p:nvPr>
            <p:ph type="body" idx="1"/>
          </p:nvPr>
        </p:nvSpPr>
        <p:spPr/>
        <p:txBody>
          <a:bodyPr>
            <a:noAutofit/>
          </a:bodyPr>
          <a:lstStyle/>
          <a:p>
            <a:pPr>
              <a:lnSpc>
                <a:spcPct val="115000"/>
              </a:lnSpc>
              <a:spcBef>
                <a:spcPts val="0"/>
              </a:spcBef>
              <a:spcAft>
                <a:spcPts val="568"/>
              </a:spcAft>
            </a:pPr>
            <a:r>
              <a:rPr lang="en-US" sz="1100" i="1" dirty="0">
                <a:latin typeface="Calibri"/>
                <a:ea typeface="Calibri"/>
                <a:cs typeface="Times New Roman"/>
              </a:rPr>
              <a:t>Estimation of Pupil Size under Room Light</a:t>
            </a:r>
            <a:endParaRPr lang="en-US" sz="1000" dirty="0">
              <a:latin typeface="Calibri"/>
              <a:ea typeface="Calibri"/>
              <a:cs typeface="Times New Roman"/>
            </a:endParaRPr>
          </a:p>
          <a:p>
            <a:pPr marL="324726" indent="-324726">
              <a:lnSpc>
                <a:spcPct val="115000"/>
              </a:lnSpc>
              <a:spcBef>
                <a:spcPts val="0"/>
              </a:spcBef>
              <a:spcAft>
                <a:spcPts val="568"/>
              </a:spcAft>
              <a:buFont typeface="Arial"/>
              <a:buChar char="•"/>
              <a:tabLst>
                <a:tab pos="432968" algn="l"/>
              </a:tabLst>
            </a:pPr>
            <a:r>
              <a:rPr lang="en-US" sz="1100" dirty="0">
                <a:latin typeface="Calibri"/>
                <a:ea typeface="Calibri"/>
                <a:cs typeface="Times New Roman"/>
              </a:rPr>
              <a:t>Pupils are examined in Room Light prior to darkening the room</a:t>
            </a:r>
            <a:endParaRPr lang="en-US" sz="1000" dirty="0">
              <a:latin typeface="Calibri"/>
              <a:ea typeface="Calibri"/>
              <a:cs typeface="Times New Roman"/>
            </a:endParaRPr>
          </a:p>
          <a:p>
            <a:pPr>
              <a:lnSpc>
                <a:spcPct val="115000"/>
              </a:lnSpc>
              <a:spcBef>
                <a:spcPts val="0"/>
              </a:spcBef>
              <a:spcAft>
                <a:spcPts val="568"/>
              </a:spcAft>
            </a:pPr>
            <a:r>
              <a:rPr lang="en-US" sz="1100" i="1" dirty="0">
                <a:latin typeface="Calibri"/>
                <a:ea typeface="Calibri"/>
                <a:cs typeface="Times New Roman"/>
              </a:rPr>
              <a:t>Estimation of Pupil Size under Near Total Darkness and Direct Light</a:t>
            </a:r>
            <a:endParaRPr lang="en-US" sz="1000" dirty="0">
              <a:latin typeface="Calibri"/>
              <a:ea typeface="Calibri"/>
              <a:cs typeface="Times New Roman"/>
            </a:endParaRPr>
          </a:p>
          <a:p>
            <a:pPr>
              <a:lnSpc>
                <a:spcPct val="115000"/>
              </a:lnSpc>
              <a:spcBef>
                <a:spcPts val="0"/>
              </a:spcBef>
              <a:spcAft>
                <a:spcPts val="568"/>
              </a:spcAft>
            </a:pPr>
            <a:r>
              <a:rPr lang="en-US" sz="1100" dirty="0">
                <a:latin typeface="Calibri"/>
                <a:ea typeface="Calibri"/>
                <a:cs typeface="Times New Roman"/>
              </a:rPr>
              <a:t>The final two pupil size estimations are made with the use of a penlight in a near totally darkened room.</a:t>
            </a:r>
            <a:endParaRPr lang="en-US" sz="1000" dirty="0">
              <a:latin typeface="Calibri"/>
              <a:ea typeface="Calibri"/>
              <a:cs typeface="Times New Roman"/>
            </a:endParaRPr>
          </a:p>
          <a:p>
            <a:pPr marL="324726" indent="-324726">
              <a:lnSpc>
                <a:spcPct val="115000"/>
              </a:lnSpc>
              <a:spcBef>
                <a:spcPts val="0"/>
              </a:spcBef>
              <a:spcAft>
                <a:spcPts val="568"/>
              </a:spcAft>
              <a:buFont typeface="Arial"/>
              <a:buChar char="•"/>
              <a:tabLst>
                <a:tab pos="432968" algn="l"/>
              </a:tabLst>
            </a:pPr>
            <a:r>
              <a:rPr lang="en-US" sz="1100" dirty="0">
                <a:latin typeface="Calibri"/>
                <a:ea typeface="Calibri"/>
                <a:cs typeface="Times New Roman"/>
              </a:rPr>
              <a:t>Prior to estimating the pupil sizes, we darken the room and wait approximately 90 seconds to allow both the subject’s eyes and our own to adapt to the dark</a:t>
            </a:r>
            <a:endParaRPr lang="en-US" sz="1000" dirty="0">
              <a:latin typeface="Calibri"/>
              <a:ea typeface="Calibri"/>
              <a:cs typeface="Times New Roman"/>
            </a:endParaRPr>
          </a:p>
          <a:p>
            <a:pPr>
              <a:lnSpc>
                <a:spcPct val="115000"/>
              </a:lnSpc>
              <a:spcBef>
                <a:spcPts val="0"/>
              </a:spcBef>
              <a:spcAft>
                <a:spcPts val="568"/>
              </a:spcAft>
            </a:pPr>
            <a:r>
              <a:rPr lang="en-US" sz="1100" b="1" i="1" dirty="0">
                <a:latin typeface="Calibri"/>
                <a:ea typeface="Calibri"/>
                <a:cs typeface="Times New Roman"/>
              </a:rPr>
              <a:t>Demonstrate this.</a:t>
            </a:r>
            <a:endParaRPr lang="en-US" sz="1000" dirty="0">
              <a:latin typeface="Calibri"/>
              <a:ea typeface="Calibri"/>
              <a:cs typeface="Times New Roman"/>
            </a:endParaRPr>
          </a:p>
          <a:p>
            <a:pPr marL="324726" indent="-324726">
              <a:lnSpc>
                <a:spcPct val="115000"/>
              </a:lnSpc>
              <a:spcBef>
                <a:spcPts val="0"/>
              </a:spcBef>
              <a:spcAft>
                <a:spcPts val="568"/>
              </a:spcAft>
              <a:buFont typeface="Arial"/>
              <a:buChar char="•"/>
              <a:tabLst>
                <a:tab pos="432968" algn="l"/>
              </a:tabLst>
            </a:pPr>
            <a:r>
              <a:rPr lang="en-US" sz="1100" dirty="0">
                <a:latin typeface="Calibri"/>
                <a:ea typeface="Calibri"/>
                <a:cs typeface="Times New Roman"/>
              </a:rPr>
              <a:t>For the estimation under near total darkness, completely cover the tip of the penlight with your finger or thumb so only a reddish glow and no white light emerges</a:t>
            </a:r>
            <a:endParaRPr lang="en-US" sz="1000" dirty="0">
              <a:latin typeface="Calibri"/>
              <a:ea typeface="Calibri"/>
              <a:cs typeface="Times New Roman"/>
            </a:endParaRPr>
          </a:p>
          <a:p>
            <a:pPr marL="324726" indent="-324726">
              <a:lnSpc>
                <a:spcPct val="115000"/>
              </a:lnSpc>
              <a:spcBef>
                <a:spcPts val="0"/>
              </a:spcBef>
              <a:spcAft>
                <a:spcPts val="568"/>
              </a:spcAft>
              <a:buFont typeface="Arial"/>
              <a:buChar char="•"/>
              <a:tabLst>
                <a:tab pos="432968" algn="l"/>
              </a:tabLst>
            </a:pPr>
            <a:r>
              <a:rPr lang="en-US" sz="1100" dirty="0">
                <a:latin typeface="Calibri"/>
                <a:ea typeface="Calibri"/>
                <a:cs typeface="Times New Roman"/>
              </a:rPr>
              <a:t>Bring the glowing red tip up toward the subject’s left eye until you can distinguish the pupil from the colored portion of the eye (iris)</a:t>
            </a:r>
            <a:endParaRPr lang="en-US" sz="1000" dirty="0">
              <a:latin typeface="Calibri"/>
              <a:ea typeface="Calibri"/>
              <a:cs typeface="Times New Roman"/>
            </a:endParaRPr>
          </a:p>
          <a:p>
            <a:pPr marL="324726" indent="-324726">
              <a:lnSpc>
                <a:spcPct val="115000"/>
              </a:lnSpc>
              <a:spcBef>
                <a:spcPts val="0"/>
              </a:spcBef>
              <a:spcAft>
                <a:spcPts val="568"/>
              </a:spcAft>
              <a:buFont typeface="Arial"/>
              <a:buChar char="•"/>
              <a:tabLst>
                <a:tab pos="432968" algn="l"/>
              </a:tabLst>
            </a:pPr>
            <a:r>
              <a:rPr lang="en-US" sz="1100" dirty="0">
                <a:latin typeface="Calibri"/>
                <a:ea typeface="Calibri"/>
                <a:cs typeface="Times New Roman"/>
              </a:rPr>
              <a:t>Position the pupillometer alongside the pupil (left eye first) and locate the circle or semi-circle closest in size to the pupil</a:t>
            </a:r>
            <a:endParaRPr lang="en-US" sz="1000" dirty="0">
              <a:latin typeface="Calibri"/>
              <a:ea typeface="Calibri"/>
              <a:cs typeface="Times New Roman"/>
            </a:endParaRPr>
          </a:p>
          <a:p>
            <a:pPr marL="324726" indent="-324726">
              <a:lnSpc>
                <a:spcPct val="115000"/>
              </a:lnSpc>
              <a:spcBef>
                <a:spcPts val="0"/>
              </a:spcBef>
              <a:spcAft>
                <a:spcPts val="568"/>
              </a:spcAft>
              <a:buFont typeface="Arial"/>
              <a:buChar char="•"/>
              <a:tabLst>
                <a:tab pos="432968" algn="l"/>
              </a:tabLst>
            </a:pPr>
            <a:r>
              <a:rPr lang="en-US" sz="1100" dirty="0">
                <a:latin typeface="Calibri"/>
                <a:ea typeface="Calibri"/>
                <a:cs typeface="Times New Roman"/>
              </a:rPr>
              <a:t>Repeat the procedure for the subject’s right eye</a:t>
            </a:r>
            <a:endParaRPr lang="en-US" sz="1000" dirty="0">
              <a:latin typeface="Calibri"/>
              <a:ea typeface="Calibri"/>
              <a:cs typeface="Times New Roman"/>
            </a:endParaRPr>
          </a:p>
        </p:txBody>
      </p:sp>
      <p:sp>
        <p:nvSpPr>
          <p:cNvPr id="6" name="Footer Placeholder 5"/>
          <p:cNvSpPr>
            <a:spLocks noGrp="1"/>
          </p:cNvSpPr>
          <p:nvPr>
            <p:ph type="ftr" sz="quarter" idx="13"/>
          </p:nvPr>
        </p:nvSpPr>
        <p:spPr/>
        <p:txBody>
          <a:bodyPr/>
          <a:lstStyle/>
          <a:p>
            <a:pPr>
              <a:defRPr/>
            </a:pPr>
            <a:r>
              <a:rPr lang="en-US"/>
              <a:t>Drug Evaluation and Classification (Prelim)</a:t>
            </a:r>
          </a:p>
          <a:p>
            <a:pPr>
              <a:defRPr/>
            </a:pPr>
            <a:r>
              <a:rPr lang="en-US"/>
              <a:t>The Eye Examinations</a:t>
            </a:r>
            <a:endParaRPr lang="en-US" dirty="0"/>
          </a:p>
        </p:txBody>
      </p:sp>
      <p:sp>
        <p:nvSpPr>
          <p:cNvPr id="4" name="Date Placeholder 3"/>
          <p:cNvSpPr>
            <a:spLocks noGrp="1"/>
          </p:cNvSpPr>
          <p:nvPr>
            <p:ph type="dt" idx="14"/>
          </p:nvPr>
        </p:nvSpPr>
        <p:spPr/>
        <p:txBody>
          <a:bodyPr/>
          <a:lstStyle/>
          <a:p>
            <a:pPr>
              <a:defRPr/>
            </a:pPr>
            <a:r>
              <a:rPr lang="en-US"/>
              <a:t>R 2014</a:t>
            </a:r>
            <a:endParaRPr lang="en-US" dirty="0"/>
          </a:p>
        </p:txBody>
      </p:sp>
      <p:sp>
        <p:nvSpPr>
          <p:cNvPr id="7" name="Slide Number Placeholder 6"/>
          <p:cNvSpPr>
            <a:spLocks noGrp="1"/>
          </p:cNvSpPr>
          <p:nvPr>
            <p:ph type="sldNum" sz="quarter" idx="15"/>
          </p:nvPr>
        </p:nvSpPr>
        <p:spPr/>
        <p:txBody>
          <a:bodyPr/>
          <a:lstStyle/>
          <a:p>
            <a:pPr>
              <a:defRPr/>
            </a:pPr>
            <a:r>
              <a:rPr lang="en-US"/>
              <a:t>Session 4-</a:t>
            </a:r>
            <a:fld id="{BD194CFC-5D5F-4824-8553-3485FB57E367}" type="slidenum">
              <a:rPr lang="en-US" smtClean="0"/>
              <a:pPr>
                <a:defRPr/>
              </a:pPr>
              <a:t>192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9263"/>
            <a:ext cx="4210050" cy="2368550"/>
          </a:xfrm>
        </p:spPr>
      </p:sp>
      <p:sp>
        <p:nvSpPr>
          <p:cNvPr id="3" name="Notes Placeholder 2"/>
          <p:cNvSpPr>
            <a:spLocks noGrp="1"/>
          </p:cNvSpPr>
          <p:nvPr>
            <p:ph type="body" idx="1"/>
          </p:nvPr>
        </p:nvSpPr>
        <p:spPr/>
        <p:txBody>
          <a:bodyPr/>
          <a:lstStyle/>
          <a:p>
            <a:pPr>
              <a:lnSpc>
                <a:spcPct val="115000"/>
              </a:lnSpc>
              <a:spcBef>
                <a:spcPts val="0"/>
              </a:spcBef>
              <a:spcAft>
                <a:spcPts val="568"/>
              </a:spcAft>
            </a:pPr>
            <a:r>
              <a:rPr lang="en-US" sz="1100" b="1" i="1" dirty="0">
                <a:latin typeface="Calibri"/>
                <a:ea typeface="Calibri"/>
                <a:cs typeface="Times New Roman"/>
              </a:rPr>
              <a:t>Tabulate the pupil size estimates made by the participants on the easel/easel pad using the following sizes:</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8.5 or larger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8.0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7.5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7.0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6.5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6.0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5.5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5.0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4.5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4.0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3.5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3.0		</a:t>
            </a:r>
            <a:endParaRPr lang="en-US" sz="1000" dirty="0">
              <a:latin typeface="Calibri"/>
              <a:ea typeface="Calibri"/>
              <a:cs typeface="Times New Roman"/>
            </a:endParaRPr>
          </a:p>
          <a:p>
            <a:pPr>
              <a:lnSpc>
                <a:spcPct val="115000"/>
              </a:lnSpc>
              <a:spcBef>
                <a:spcPts val="0"/>
              </a:spcBef>
              <a:spcAft>
                <a:spcPts val="568"/>
              </a:spcAft>
              <a:tabLst>
                <a:tab pos="865937" algn="r"/>
                <a:tab pos="1190663" algn="l"/>
                <a:tab pos="1731874" algn="l"/>
              </a:tabLst>
            </a:pPr>
            <a:r>
              <a:rPr lang="en-US" sz="1100" dirty="0">
                <a:latin typeface="Calibri"/>
                <a:ea typeface="Calibri"/>
                <a:cs typeface="Times New Roman"/>
              </a:rPr>
              <a:t>	2.5 or smaller		</a:t>
            </a:r>
            <a:endParaRPr lang="en-US" sz="1000" dirty="0">
              <a:latin typeface="Calibri"/>
              <a:ea typeface="Calibri"/>
              <a:cs typeface="Times New Roman"/>
            </a:endParaRPr>
          </a:p>
          <a:p>
            <a:pPr>
              <a:lnSpc>
                <a:spcPct val="115000"/>
              </a:lnSpc>
              <a:spcBef>
                <a:spcPts val="0"/>
              </a:spcBef>
              <a:spcAft>
                <a:spcPts val="568"/>
              </a:spcAft>
            </a:pPr>
            <a:r>
              <a:rPr lang="en-US" sz="1100" b="1" i="1" dirty="0">
                <a:latin typeface="Calibri"/>
                <a:ea typeface="Calibri"/>
                <a:cs typeface="Times New Roman"/>
              </a:rPr>
              <a:t>Point out the “DRE average” range of pupil size in room light is 2.5 to 5.0 mm.</a:t>
            </a:r>
            <a:endParaRPr lang="en-US" sz="1000" dirty="0">
              <a:latin typeface="Calibri"/>
              <a:ea typeface="Calibri"/>
              <a:cs typeface="Times New Roman"/>
            </a:endParaRPr>
          </a:p>
        </p:txBody>
      </p:sp>
      <p:sp>
        <p:nvSpPr>
          <p:cNvPr id="5" name="Footer Placeholder 4"/>
          <p:cNvSpPr>
            <a:spLocks noGrp="1"/>
          </p:cNvSpPr>
          <p:nvPr>
            <p:ph type="ftr" sz="quarter" idx="11"/>
          </p:nvPr>
        </p:nvSpPr>
        <p:spPr/>
        <p:txBody>
          <a:bodyPr/>
          <a:lstStyle/>
          <a:p>
            <a:pPr>
              <a:defRPr/>
            </a:pPr>
            <a:r>
              <a:rPr lang="en-US"/>
              <a:t>Drug Evaluation and Classification (Prelim)</a:t>
            </a:r>
          </a:p>
          <a:p>
            <a:pPr>
              <a:defRPr/>
            </a:pPr>
            <a:r>
              <a:rPr lang="en-US"/>
              <a:t>The Eye Examinations</a:t>
            </a:r>
            <a:endParaRPr lang="en-US" dirty="0"/>
          </a:p>
        </p:txBody>
      </p:sp>
      <p:sp>
        <p:nvSpPr>
          <p:cNvPr id="7" name="Date Placeholder 6"/>
          <p:cNvSpPr>
            <a:spLocks noGrp="1"/>
          </p:cNvSpPr>
          <p:nvPr>
            <p:ph type="dt" idx="12"/>
          </p:nvPr>
        </p:nvSpPr>
        <p:spPr/>
        <p:txBody>
          <a:bodyPr/>
          <a:lstStyle/>
          <a:p>
            <a:pPr>
              <a:defRPr/>
            </a:pPr>
            <a:r>
              <a:rPr lang="en-US"/>
              <a:t>R 2014</a:t>
            </a:r>
            <a:endParaRPr lang="en-US" dirty="0"/>
          </a:p>
        </p:txBody>
      </p:sp>
      <p:sp>
        <p:nvSpPr>
          <p:cNvPr id="8" name="Slide Number Placeholder 7"/>
          <p:cNvSpPr>
            <a:spLocks noGrp="1"/>
          </p:cNvSpPr>
          <p:nvPr>
            <p:ph type="sldNum" sz="quarter" idx="13"/>
          </p:nvPr>
        </p:nvSpPr>
        <p:spPr/>
        <p:txBody>
          <a:bodyPr/>
          <a:lstStyle/>
          <a:p>
            <a:pPr>
              <a:defRPr/>
            </a:pPr>
            <a:r>
              <a:rPr lang="en-US"/>
              <a:t>Session 4-</a:t>
            </a:r>
            <a:fld id="{BD194CFC-5D5F-4824-8553-3485FB57E367}" type="slidenum">
              <a:rPr lang="en-US" smtClean="0"/>
              <a:pPr>
                <a:defRPr/>
              </a:pPr>
              <a:t>193</a:t>
            </a:fld>
            <a:endParaRPr lang="en-US" dirty="0"/>
          </a:p>
        </p:txBody>
      </p:sp>
    </p:spTree>
    <p:extLst>
      <p:ext uri="{BB962C8B-B14F-4D97-AF65-F5344CB8AC3E}">
        <p14:creationId xmlns:p14="http://schemas.microsoft.com/office/powerpoint/2010/main" val="1488407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b="1" i="1" dirty="0">
                <a:effectLst/>
                <a:latin typeface="Calibri"/>
                <a:ea typeface="Calibri"/>
                <a:cs typeface="Times New Roman"/>
              </a:rPr>
              <a:t>Write on the dry erase board or easel/easel</a:t>
            </a:r>
            <a:r>
              <a:rPr lang="en-US" sz="1200" b="1" i="1" baseline="0" dirty="0">
                <a:effectLst/>
                <a:latin typeface="Calibri"/>
                <a:ea typeface="Calibri"/>
                <a:cs typeface="Times New Roman"/>
              </a:rPr>
              <a:t> pad </a:t>
            </a:r>
            <a:r>
              <a:rPr lang="en-US" sz="1200" b="1" i="1" dirty="0">
                <a:effectLst/>
                <a:latin typeface="Calibri"/>
                <a:ea typeface="Calibri"/>
                <a:cs typeface="Times New Roman"/>
              </a:rPr>
              <a:t>“The Three Lighting Conditions.”</a:t>
            </a:r>
            <a:endParaRPr lang="en-US" sz="1100" dirty="0">
              <a:effectLst/>
              <a:latin typeface="Calibri"/>
              <a:ea typeface="Calibri"/>
              <a:cs typeface="Times New Roman"/>
            </a:endParaRPr>
          </a:p>
          <a:p>
            <a:pPr marL="0" marR="0">
              <a:lnSpc>
                <a:spcPct val="115000"/>
              </a:lnSpc>
              <a:spcBef>
                <a:spcPts val="0"/>
              </a:spcBef>
              <a:spcAft>
                <a:spcPts val="600"/>
              </a:spcAft>
            </a:pPr>
            <a:r>
              <a:rPr lang="en-US" sz="1200" i="1" dirty="0">
                <a:effectLst/>
                <a:latin typeface="Calibri"/>
                <a:ea typeface="Calibri"/>
                <a:cs typeface="Times New Roman"/>
              </a:rPr>
              <a:t>The Three Lighting Conditions</a:t>
            </a:r>
            <a:endParaRPr lang="en-US" sz="1100" dirty="0">
              <a:effectLst/>
              <a:latin typeface="Calibri"/>
              <a:ea typeface="Calibri"/>
              <a:cs typeface="Times New Roman"/>
            </a:endParaRPr>
          </a:p>
          <a:p>
            <a:pPr marL="0" marR="0">
              <a:lnSpc>
                <a:spcPct val="115000"/>
              </a:lnSpc>
              <a:spcBef>
                <a:spcPts val="0"/>
              </a:spcBef>
              <a:spcAft>
                <a:spcPts val="600"/>
              </a:spcAft>
            </a:pPr>
            <a:r>
              <a:rPr lang="en-US" sz="1200" dirty="0">
                <a:effectLst/>
                <a:latin typeface="Calibri"/>
                <a:ea typeface="Calibri"/>
                <a:cs typeface="Times New Roman"/>
              </a:rPr>
              <a:t>Pupil sizes are estimated under three different lighting conditions:</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Room Light</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Near Total Darkness</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Direct Light</a:t>
            </a:r>
            <a:endParaRPr lang="en-US" sz="1100" dirty="0">
              <a:effectLst/>
              <a:latin typeface="Calibri"/>
              <a:ea typeface="Calibri"/>
              <a:cs typeface="Times New Roman"/>
            </a:endParaRPr>
          </a:p>
        </p:txBody>
      </p:sp>
      <p:sp>
        <p:nvSpPr>
          <p:cNvPr id="4" name="Date Placeholder 3"/>
          <p:cNvSpPr>
            <a:spLocks noGrp="1"/>
          </p:cNvSpPr>
          <p:nvPr>
            <p:ph type="dt" idx="10"/>
          </p:nvPr>
        </p:nvSpPr>
        <p:spPr/>
        <p:txBody>
          <a:bodyPr/>
          <a:lstStyle/>
          <a:p>
            <a:pPr>
              <a:defRPr/>
            </a:pPr>
            <a:r>
              <a:rPr lang="en-US"/>
              <a:t>Revised: 03-19-2014</a:t>
            </a:r>
            <a:endParaRPr lang="en-US" dirty="0"/>
          </a:p>
        </p:txBody>
      </p:sp>
      <p:sp>
        <p:nvSpPr>
          <p:cNvPr id="5" name="Footer Placeholder 4"/>
          <p:cNvSpPr>
            <a:spLocks noGrp="1"/>
          </p:cNvSpPr>
          <p:nvPr>
            <p:ph type="ftr" sz="quarter" idx="11"/>
          </p:nvPr>
        </p:nvSpPr>
        <p:spPr/>
        <p:txBody>
          <a:bodyPr/>
          <a:lstStyle/>
          <a:p>
            <a:pPr>
              <a:defRPr/>
            </a:pPr>
            <a:r>
              <a:rPr lang="en-US"/>
              <a:t>Drug Recognition Expert Course</a:t>
            </a:r>
          </a:p>
          <a:p>
            <a:pPr>
              <a:defRPr/>
            </a:pPr>
            <a:r>
              <a:rPr lang="en-US"/>
              <a:t>Eye Examinations</a:t>
            </a:r>
            <a:endParaRPr lang="en-US" dirty="0"/>
          </a:p>
        </p:txBody>
      </p:sp>
      <p:sp>
        <p:nvSpPr>
          <p:cNvPr id="6" name="Slide Number Placeholder 5"/>
          <p:cNvSpPr>
            <a:spLocks noGrp="1"/>
          </p:cNvSpPr>
          <p:nvPr>
            <p:ph type="sldNum" sz="quarter" idx="12"/>
          </p:nvPr>
        </p:nvSpPr>
        <p:spPr/>
        <p:txBody>
          <a:bodyPr/>
          <a:lstStyle/>
          <a:p>
            <a:pPr>
              <a:defRPr/>
            </a:pPr>
            <a:r>
              <a:rPr lang="en-US"/>
              <a:t>5-</a:t>
            </a:r>
            <a:fld id="{29976095-26EE-4862-BF31-5B9040C2E215}" type="slidenum">
              <a:rPr lang="en-US" smtClean="0"/>
              <a:pPr>
                <a:defRPr/>
              </a:pPr>
              <a:t>194</a:t>
            </a:fld>
            <a:endParaRPr lang="en-US" dirty="0"/>
          </a:p>
        </p:txBody>
      </p:sp>
    </p:spTree>
    <p:extLst>
      <p:ext uri="{BB962C8B-B14F-4D97-AF65-F5344CB8AC3E}">
        <p14:creationId xmlns:p14="http://schemas.microsoft.com/office/powerpoint/2010/main" val="53686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mn-ea"/>
                <a:cs typeface="Arial" panose="020B0604020202020204" pitchFamily="34" charset="0"/>
              </a:rPr>
              <a:t>The following summarizes the self-reported drug usage information as reported by the 2022 NSDUH Report, January 2023.</a:t>
            </a:r>
          </a:p>
          <a:p>
            <a:r>
              <a:rPr lang="en-US" b="1" i="1" dirty="0">
                <a:latin typeface="Arial" panose="020B0604020202020204" pitchFamily="34" charset="0"/>
                <a:ea typeface="+mn-ea"/>
                <a:cs typeface="Arial" panose="020B0604020202020204" pitchFamily="34" charset="0"/>
              </a:rPr>
              <a:t>Remind the participants the numbers are very conservative due to self-reporting.</a:t>
            </a:r>
            <a:endParaRPr lang="en-US" dirty="0">
              <a:latin typeface="Arial" panose="020B0604020202020204" pitchFamily="34" charset="0"/>
              <a:ea typeface="+mn-ea"/>
              <a:cs typeface="Arial" panose="020B0604020202020204" pitchFamily="34" charset="0"/>
            </a:endParaRPr>
          </a:p>
          <a:p>
            <a:pPr>
              <a:lnSpc>
                <a:spcPct val="115000"/>
              </a:lnSpc>
              <a:spcBef>
                <a:spcPts val="0"/>
              </a:spcBef>
              <a:spcAft>
                <a:spcPts val="589"/>
              </a:spcAft>
            </a:pPr>
            <a:endParaRPr lang="en-US" b="1" i="1"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Introduction and Overview</a:t>
            </a:r>
            <a:endParaRPr lang="en-US" dirty="0"/>
          </a:p>
        </p:txBody>
      </p:sp>
      <p:sp>
        <p:nvSpPr>
          <p:cNvPr id="7" name="Date Placeholder 6"/>
          <p:cNvSpPr>
            <a:spLocks noGrp="1"/>
          </p:cNvSpPr>
          <p:nvPr>
            <p:ph type="dt" idx="12"/>
          </p:nvPr>
        </p:nvSpPr>
        <p:spPr/>
        <p:txBody>
          <a:bodyPr/>
          <a:lstStyle/>
          <a:p>
            <a:r>
              <a:rPr lang="en-US" dirty="0"/>
              <a:t>R 2015</a:t>
            </a:r>
          </a:p>
        </p:txBody>
      </p:sp>
      <p:sp>
        <p:nvSpPr>
          <p:cNvPr id="8" name="Slide Number Placeholder 7"/>
          <p:cNvSpPr>
            <a:spLocks noGrp="1"/>
          </p:cNvSpPr>
          <p:nvPr>
            <p:ph type="sldNum" sz="quarter" idx="13"/>
          </p:nvPr>
        </p:nvSpPr>
        <p:spPr/>
        <p:txBody>
          <a:bodyPr/>
          <a:lstStyle/>
          <a:p>
            <a:r>
              <a:rPr lang="en-US"/>
              <a:t>Session 1-</a:t>
            </a:r>
            <a:fld id="{BC83BB2A-1821-49CB-96A1-2EE42A7DF033}" type="slidenum">
              <a:rPr lang="en-US" smtClean="0"/>
              <a:pPr/>
              <a:t>25</a:t>
            </a:fld>
            <a:endParaRPr lang="en-US" dirty="0"/>
          </a:p>
        </p:txBody>
      </p:sp>
    </p:spTree>
    <p:extLst>
      <p:ext uri="{BB962C8B-B14F-4D97-AF65-F5344CB8AC3E}">
        <p14:creationId xmlns:p14="http://schemas.microsoft.com/office/powerpoint/2010/main" val="3367727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199</a:t>
            </a:fld>
            <a:endParaRPr lang="en-US"/>
          </a:p>
        </p:txBody>
      </p:sp>
    </p:spTree>
    <p:extLst>
      <p:ext uri="{BB962C8B-B14F-4D97-AF65-F5344CB8AC3E}">
        <p14:creationId xmlns:p14="http://schemas.microsoft.com/office/powerpoint/2010/main" val="1530547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121A0-6912-9649-9304-B7DA0AB669AE}" type="slidenum">
              <a:rPr lang="en-US" smtClean="0"/>
              <a:pPr/>
              <a:t>204</a:t>
            </a:fld>
            <a:endParaRPr lang="en-US"/>
          </a:p>
        </p:txBody>
      </p:sp>
    </p:spTree>
    <p:extLst>
      <p:ext uri="{BB962C8B-B14F-4D97-AF65-F5344CB8AC3E}">
        <p14:creationId xmlns:p14="http://schemas.microsoft.com/office/powerpoint/2010/main" val="2871818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27150" y="450850"/>
            <a:ext cx="4203700" cy="2365375"/>
          </a:xfrm>
          <a:ln/>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i="1" dirty="0">
                <a:effectLst/>
                <a:latin typeface="Calibri"/>
                <a:ea typeface="Calibri"/>
                <a:cs typeface="Times New Roman"/>
              </a:rPr>
              <a:t>Balancing Stage</a:t>
            </a:r>
            <a:endParaRPr lang="en-US" sz="1100" dirty="0">
              <a:effectLst/>
              <a:latin typeface="Calibri"/>
              <a:ea typeface="Calibri"/>
              <a:cs typeface="Times New Roman"/>
            </a:endParaRPr>
          </a:p>
          <a:p>
            <a:pPr marL="342900" marR="0" lvl="0" indent="-342900">
              <a:lnSpc>
                <a:spcPct val="115000"/>
              </a:lnSpc>
              <a:spcBef>
                <a:spcPts val="200"/>
              </a:spcBef>
              <a:spcAft>
                <a:spcPts val="200"/>
              </a:spcAft>
              <a:buFont typeface="+mj-lt"/>
              <a:buAutoNum type="arabicPeriod"/>
              <a:tabLst>
                <a:tab pos="457200" algn="l"/>
              </a:tabLst>
            </a:pPr>
            <a:r>
              <a:rPr lang="en-US" sz="1200" dirty="0">
                <a:effectLst/>
                <a:latin typeface="Calibri"/>
                <a:ea typeface="Calibri"/>
                <a:cs typeface="Times New Roman"/>
              </a:rPr>
              <a:t>Look at your timing device and pick a convenient time to start the test.</a:t>
            </a:r>
            <a:endParaRPr lang="en-US" sz="1100" dirty="0">
              <a:effectLst/>
              <a:latin typeface="Calibri"/>
              <a:ea typeface="Calibri"/>
              <a:cs typeface="Times New Roman"/>
            </a:endParaRPr>
          </a:p>
          <a:p>
            <a:pPr marL="342900" marR="0" lvl="0" indent="-342900">
              <a:lnSpc>
                <a:spcPct val="115000"/>
              </a:lnSpc>
              <a:spcBef>
                <a:spcPts val="200"/>
              </a:spcBef>
              <a:spcAft>
                <a:spcPts val="200"/>
              </a:spcAft>
              <a:buFont typeface="+mj-lt"/>
              <a:buAutoNum type="arabicPeriod"/>
              <a:tabLst>
                <a:tab pos="457200" algn="l"/>
              </a:tabLst>
            </a:pPr>
            <a:r>
              <a:rPr lang="en-US" sz="1200" dirty="0">
                <a:effectLst/>
                <a:latin typeface="Calibri"/>
                <a:ea typeface="Calibri"/>
                <a:cs typeface="Times New Roman"/>
              </a:rPr>
              <a:t>Tell the subject to tilt their head back and close their eyes.</a:t>
            </a:r>
            <a:endParaRPr lang="en-US" sz="1100" dirty="0">
              <a:effectLst/>
              <a:latin typeface="Calibri"/>
              <a:ea typeface="Calibri"/>
              <a:cs typeface="Times New Roman"/>
            </a:endParaRPr>
          </a:p>
          <a:p>
            <a:pPr marL="342900" marR="0" lvl="0" indent="-342900">
              <a:lnSpc>
                <a:spcPct val="115000"/>
              </a:lnSpc>
              <a:spcBef>
                <a:spcPts val="200"/>
              </a:spcBef>
              <a:spcAft>
                <a:spcPts val="200"/>
              </a:spcAft>
              <a:buFont typeface="+mj-lt"/>
              <a:buAutoNum type="arabicPeriod"/>
              <a:tabLst>
                <a:tab pos="457200" algn="l"/>
              </a:tabLst>
            </a:pPr>
            <a:r>
              <a:rPr lang="en-US" sz="1200" dirty="0">
                <a:effectLst/>
                <a:latin typeface="Calibri"/>
                <a:ea typeface="Calibri"/>
                <a:cs typeface="Times New Roman"/>
              </a:rPr>
              <a:t>Tell the subject to begin or start the test.</a:t>
            </a:r>
            <a:endParaRPr lang="en-US" sz="1100" dirty="0">
              <a:effectLst/>
              <a:latin typeface="Calibri"/>
              <a:ea typeface="Calibri"/>
              <a:cs typeface="Times New Roman"/>
            </a:endParaRPr>
          </a:p>
          <a:p>
            <a:pPr marL="342900" marR="0" lvl="0" indent="-342900">
              <a:lnSpc>
                <a:spcPct val="115000"/>
              </a:lnSpc>
              <a:spcBef>
                <a:spcPts val="200"/>
              </a:spcBef>
              <a:spcAft>
                <a:spcPts val="200"/>
              </a:spcAft>
              <a:buFont typeface="+mj-lt"/>
              <a:buAutoNum type="arabicPeriod"/>
              <a:tabLst>
                <a:tab pos="457200" algn="l"/>
              </a:tabLst>
            </a:pPr>
            <a:r>
              <a:rPr lang="en-US" sz="1200" dirty="0">
                <a:effectLst/>
                <a:latin typeface="Calibri"/>
                <a:ea typeface="Calibri"/>
                <a:cs typeface="Times New Roman"/>
              </a:rPr>
              <a:t>Keep track of time while the subject performs the test.</a:t>
            </a:r>
            <a:endParaRPr lang="en-US" sz="1100" dirty="0">
              <a:effectLst/>
              <a:latin typeface="Calibri"/>
              <a:ea typeface="Calibri"/>
              <a:cs typeface="Times New Roman"/>
            </a:endParaRPr>
          </a:p>
          <a:p>
            <a:pPr marL="342900" marR="0" lvl="0" indent="-342900">
              <a:lnSpc>
                <a:spcPct val="115000"/>
              </a:lnSpc>
              <a:spcBef>
                <a:spcPts val="200"/>
              </a:spcBef>
              <a:spcAft>
                <a:spcPts val="200"/>
              </a:spcAft>
              <a:buFont typeface="+mj-lt"/>
              <a:buAutoNum type="arabicPeriod"/>
              <a:tabLst>
                <a:tab pos="457200" algn="l"/>
              </a:tabLst>
            </a:pPr>
            <a:r>
              <a:rPr lang="en-US" sz="1200" dirty="0">
                <a:effectLst/>
                <a:latin typeface="Calibri"/>
                <a:ea typeface="Calibri"/>
                <a:cs typeface="Times New Roman"/>
              </a:rPr>
              <a:t>Check subject for presence of tremors (eyelid and/or body) and sway.</a:t>
            </a:r>
            <a:endParaRPr lang="en-US" sz="1100" dirty="0"/>
          </a:p>
          <a:p>
            <a:pPr marL="342900" marR="0" lvl="0" indent="-342900" algn="l" defTabSz="914400" rtl="0" eaLnBrk="0" fontAlgn="base" latinLnBrk="0" hangingPunct="0">
              <a:lnSpc>
                <a:spcPct val="115000"/>
              </a:lnSpc>
              <a:spcBef>
                <a:spcPts val="200"/>
              </a:spcBef>
              <a:spcAft>
                <a:spcPts val="200"/>
              </a:spcAft>
              <a:buClrTx/>
              <a:buSzTx/>
              <a:buFont typeface="+mj-lt"/>
              <a:buAutoNum type="arabicPeriod" startAt="6"/>
              <a:tabLst>
                <a:tab pos="457200" algn="l"/>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Times New Roman"/>
              </a:rPr>
              <a:t>When the subject opens their eyes, ask them “how much time was that?”</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228600" marR="0" lvl="0" indent="-228600" algn="l" defTabSz="914400" rtl="0" eaLnBrk="0" fontAlgn="base" latinLnBrk="0" hangingPunct="0">
              <a:lnSpc>
                <a:spcPct val="115000"/>
              </a:lnSpc>
              <a:spcBef>
                <a:spcPts val="200"/>
              </a:spcBef>
              <a:spcAft>
                <a:spcPts val="200"/>
              </a:spcAft>
              <a:buClrTx/>
              <a:buSzTx/>
              <a:buFont typeface="+mj-lt"/>
              <a:buAutoNum type="arabicPeriod" startAt="7"/>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Times New Roman"/>
              </a:rPr>
              <a:t>Record how much time actually elapsed from the start of the test until the subject opened their eyes or was told to stop.</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342900" marR="0" lvl="0" indent="-342900" algn="l" defTabSz="914400" rtl="0" eaLnBrk="0" fontAlgn="base" latinLnBrk="0" hangingPunct="0">
              <a:lnSpc>
                <a:spcPct val="115000"/>
              </a:lnSpc>
              <a:spcBef>
                <a:spcPts val="200"/>
              </a:spcBef>
              <a:spcAft>
                <a:spcPts val="200"/>
              </a:spcAft>
              <a:buClrTx/>
              <a:buSzTx/>
              <a:buFont typeface="Arial"/>
              <a:buChar char="•"/>
              <a:tabLst>
                <a:tab pos="457200" algn="l"/>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Times New Roman"/>
              </a:rPr>
              <a:t>If the subject continues to keep their eyes closed for 90 seconds, stop the test and record the fact it was terminated at 90 seconds</a:t>
            </a:r>
          </a:p>
          <a:p>
            <a:pPr marL="0" marR="0" lvl="0" indent="0" algn="l" defTabSz="914400" rtl="0" eaLnBrk="0" fontAlgn="base" latinLnBrk="0" hangingPunct="0">
              <a:lnSpc>
                <a:spcPct val="115000"/>
              </a:lnSpc>
              <a:spcBef>
                <a:spcPts val="200"/>
              </a:spcBef>
              <a:spcAft>
                <a:spcPts val="2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a:ea typeface="Calibri"/>
                <a:cs typeface="Times New Roman"/>
              </a:rPr>
              <a:t>Make sure to document their “exact” verbal response. </a:t>
            </a:r>
          </a:p>
          <a:p>
            <a:pPr marL="0" marR="0" lvl="0" indent="0" algn="l" defTabSz="914400" rtl="0" eaLnBrk="0" fontAlgn="base" latinLnBrk="0" hangingPunct="0">
              <a:lnSpc>
                <a:spcPct val="115000"/>
              </a:lnSpc>
              <a:spcBef>
                <a:spcPts val="200"/>
              </a:spcBef>
              <a:spcAft>
                <a:spcPts val="200"/>
              </a:spcAft>
              <a:buClrTx/>
              <a:buSzTx/>
              <a:buFontTx/>
              <a:buNone/>
              <a:tabLst/>
              <a:defRPr/>
            </a:pPr>
            <a:r>
              <a:rPr kumimoji="0" lang="en-US" sz="1050" b="1" i="1" u="none" strike="noStrike" kern="1200" cap="none" spc="0" normalizeH="0" baseline="0" noProof="0" dirty="0">
                <a:ln>
                  <a:noFill/>
                </a:ln>
                <a:solidFill>
                  <a:srgbClr val="000000"/>
                </a:solidFill>
                <a:effectLst/>
                <a:uLnTx/>
                <a:uFillTx/>
                <a:latin typeface="Calibri"/>
                <a:ea typeface="Calibri"/>
                <a:cs typeface="Times New Roman"/>
              </a:rPr>
              <a:t>Although not required, additional follow-up questions to assist with clarification of test performance may be asked. (i.e., how did you arrive at that , how did you estimate the time, etc.).</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15000"/>
              </a:lnSpc>
              <a:spcBef>
                <a:spcPts val="0"/>
              </a:spcBef>
              <a:spcAft>
                <a:spcPts val="6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Calibri"/>
                <a:ea typeface="Calibri"/>
                <a:cs typeface="Times New Roman"/>
              </a:rPr>
              <a:t>Instructor-Led Demonstrations</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15000"/>
              </a:lnSpc>
              <a:spcBef>
                <a:spcPts val="0"/>
              </a:spcBef>
              <a:spcAft>
                <a:spcPts val="6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Calibri"/>
                <a:ea typeface="Calibri"/>
                <a:cs typeface="Times New Roman"/>
              </a:rPr>
              <a:t>One instructor should administer a complete Modified Romberg Balance test to another instructor</a:t>
            </a:r>
            <a:r>
              <a:rPr kumimoji="0" lang="en-US" sz="1100" b="1" i="0" u="none" strike="noStrike" kern="1200" cap="none" spc="0" normalizeH="0" baseline="0" noProof="0" dirty="0">
                <a:ln>
                  <a:noFill/>
                </a:ln>
                <a:solidFill>
                  <a:srgbClr val="000000"/>
                </a:solidFill>
                <a:effectLst/>
                <a:uLnTx/>
                <a:uFillTx/>
                <a:latin typeface="Calibri"/>
                <a:ea typeface="Calibri"/>
                <a:cs typeface="Times New Roman"/>
              </a:rPr>
              <a:t>.</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342900" marR="0" lvl="0" indent="-342900" algn="l" defTabSz="914400" rtl="0" eaLnBrk="0" fontAlgn="base" latinLnBrk="0" hangingPunct="0">
              <a:lnSpc>
                <a:spcPct val="115000"/>
              </a:lnSpc>
              <a:spcBef>
                <a:spcPts val="0"/>
              </a:spcBef>
              <a:spcAft>
                <a:spcPts val="600"/>
              </a:spcAft>
              <a:buClrTx/>
              <a:buSzTx/>
              <a:buFont typeface="Arial"/>
              <a:buChar char="•"/>
              <a:tabLst>
                <a:tab pos="457200" algn="l"/>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Times New Roman"/>
              </a:rPr>
              <a:t>Instructor-to-instructor demonstrations</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15000"/>
              </a:lnSpc>
              <a:spcBef>
                <a:spcPts val="0"/>
              </a:spcBef>
              <a:spcAft>
                <a:spcPts val="6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Calibri"/>
                <a:ea typeface="Calibri"/>
                <a:cs typeface="Times New Roman"/>
              </a:rPr>
              <a:t>Solicit participants’ questions.</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342900" marR="0" lvl="0" indent="-342900" algn="l" defTabSz="914400" rtl="0" eaLnBrk="0" fontAlgn="base" latinLnBrk="0" hangingPunct="0">
              <a:lnSpc>
                <a:spcPct val="115000"/>
              </a:lnSpc>
              <a:spcBef>
                <a:spcPts val="0"/>
              </a:spcBef>
              <a:spcAft>
                <a:spcPts val="600"/>
              </a:spcAft>
              <a:buClrTx/>
              <a:buSzTx/>
              <a:buFont typeface="Arial"/>
              <a:buChar char="•"/>
              <a:tabLst>
                <a:tab pos="457200" algn="l"/>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Times New Roman"/>
              </a:rPr>
              <a:t>Instructor-to-participant demonstration</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15000"/>
              </a:lnSpc>
              <a:spcBef>
                <a:spcPts val="0"/>
              </a:spcBef>
              <a:spcAft>
                <a:spcPts val="6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Calibri"/>
                <a:ea typeface="Calibri"/>
                <a:cs typeface="Times New Roman"/>
              </a:rPr>
              <a:t>Select a participant to participate in the demonstration.</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15000"/>
              </a:lnSpc>
              <a:spcBef>
                <a:spcPts val="0"/>
              </a:spcBef>
              <a:spcAft>
                <a:spcPts val="6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Calibri"/>
                <a:ea typeface="Calibri"/>
                <a:cs typeface="Times New Roman"/>
              </a:rPr>
              <a:t>Administer a complete Modified Romberg Balance test to the participant.</a:t>
            </a:r>
            <a:endParaRPr kumimoji="0" lang="en-US" sz="105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15000"/>
              </a:lnSpc>
              <a:spcBef>
                <a:spcPts val="0"/>
              </a:spcBef>
              <a:spcAft>
                <a:spcPts val="6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Calibri"/>
                <a:ea typeface="Calibri"/>
                <a:cs typeface="Times New Roman"/>
              </a:rPr>
              <a:t>Thank the participant for his or her participation and solicit questions.</a:t>
            </a:r>
            <a:endParaRPr lang="en-US" sz="1100" dirty="0"/>
          </a:p>
          <a:p>
            <a:pPr marL="342900" marR="0" lvl="0" indent="-342900">
              <a:lnSpc>
                <a:spcPct val="115000"/>
              </a:lnSpc>
              <a:spcBef>
                <a:spcPts val="200"/>
              </a:spcBef>
              <a:spcAft>
                <a:spcPts val="200"/>
              </a:spcAft>
              <a:buFont typeface="+mj-lt"/>
              <a:buAutoNum type="arabicPeriod"/>
              <a:tabLst>
                <a:tab pos="457200" algn="l"/>
              </a:tabLst>
            </a:pPr>
            <a:endParaRPr lang="en-US" sz="1100" dirty="0">
              <a:effectLst/>
              <a:latin typeface="Calibri"/>
              <a:ea typeface="Calibri"/>
              <a:cs typeface="Times New Roman"/>
            </a:endParaRPr>
          </a:p>
          <a:p>
            <a:pPr marL="0" marR="0" lvl="0" indent="0">
              <a:lnSpc>
                <a:spcPct val="115000"/>
              </a:lnSpc>
              <a:spcBef>
                <a:spcPts val="0"/>
              </a:spcBef>
              <a:spcAft>
                <a:spcPts val="600"/>
              </a:spcAft>
              <a:buFont typeface="Arial"/>
              <a:buNone/>
              <a:tabLst>
                <a:tab pos="457200" algn="l"/>
              </a:tabLst>
            </a:pPr>
            <a:endParaRPr lang="en-US" sz="1100" dirty="0">
              <a:effectLst/>
              <a:latin typeface="Calibri"/>
              <a:ea typeface="Calibri"/>
              <a:cs typeface="Times New Roman"/>
            </a:endParaRPr>
          </a:p>
        </p:txBody>
      </p:sp>
      <p:sp>
        <p:nvSpPr>
          <p:cNvPr id="2" name="Date Placeholder 1"/>
          <p:cNvSpPr>
            <a:spLocks noGrp="1"/>
          </p:cNvSpPr>
          <p:nvPr>
            <p:ph type="dt" idx="10"/>
          </p:nvPr>
        </p:nvSpPr>
        <p:spPr/>
        <p:txBody>
          <a:bodyPr/>
          <a:lstStyle/>
          <a:p>
            <a:pPr>
              <a:defRPr/>
            </a:pPr>
            <a:r>
              <a:rPr lang="en-US"/>
              <a:t>Revised:</a:t>
            </a:r>
          </a:p>
          <a:p>
            <a:pPr>
              <a:defRPr/>
            </a:pPr>
            <a:r>
              <a:rPr lang="en-US"/>
              <a:t>01/2015</a:t>
            </a:r>
            <a:endParaRPr lang="en-US" dirty="0"/>
          </a:p>
        </p:txBody>
      </p:sp>
      <p:sp>
        <p:nvSpPr>
          <p:cNvPr id="5" name="Footer Placeholder 4"/>
          <p:cNvSpPr>
            <a:spLocks noGrp="1"/>
          </p:cNvSpPr>
          <p:nvPr>
            <p:ph type="ftr" sz="quarter" idx="11"/>
          </p:nvPr>
        </p:nvSpPr>
        <p:spPr/>
        <p:txBody>
          <a:bodyPr/>
          <a:lstStyle/>
          <a:p>
            <a:pPr>
              <a:defRPr/>
            </a:pPr>
            <a:r>
              <a:rPr lang="en-US"/>
              <a:t>Drug Evaluation and Classification (Prelim)</a:t>
            </a:r>
          </a:p>
          <a:p>
            <a:pPr>
              <a:defRPr/>
            </a:pPr>
            <a:r>
              <a:rPr lang="en-US"/>
              <a:t>Psychophysical Tests</a:t>
            </a:r>
            <a:endParaRPr lang="en-US" dirty="0"/>
          </a:p>
        </p:txBody>
      </p:sp>
      <p:sp>
        <p:nvSpPr>
          <p:cNvPr id="8" name="Slide Number Placeholder 7"/>
          <p:cNvSpPr>
            <a:spLocks noGrp="1"/>
          </p:cNvSpPr>
          <p:nvPr>
            <p:ph type="sldNum" sz="quarter" idx="12"/>
          </p:nvPr>
        </p:nvSpPr>
        <p:spPr/>
        <p:txBody>
          <a:bodyPr/>
          <a:lstStyle/>
          <a:p>
            <a:pPr>
              <a:defRPr/>
            </a:pPr>
            <a:r>
              <a:rPr lang="en-US"/>
              <a:t>Session 3</a:t>
            </a:r>
          </a:p>
          <a:p>
            <a:pPr>
              <a:defRPr/>
            </a:pPr>
            <a:r>
              <a:rPr lang="en-US"/>
              <a:t>Page </a:t>
            </a:r>
            <a:fld id="{66521D38-7B74-4068-8292-28B17BBB5B93}" type="slidenum">
              <a:rPr lang="en-US" smtClean="0"/>
              <a:pPr>
                <a:defRPr/>
              </a:pPr>
              <a:t>208</a:t>
            </a:fld>
            <a:r>
              <a:rPr lang="en-US"/>
              <a:t> of 30</a:t>
            </a:r>
            <a:endParaRPr lang="en-US" dirty="0"/>
          </a:p>
        </p:txBody>
      </p:sp>
    </p:spTree>
    <p:extLst>
      <p:ext uri="{BB962C8B-B14F-4D97-AF65-F5344CB8AC3E}">
        <p14:creationId xmlns:p14="http://schemas.microsoft.com/office/powerpoint/2010/main" val="4000784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b="1" i="1" dirty="0">
                <a:effectLst/>
                <a:latin typeface="Calibri"/>
                <a:ea typeface="Calibri"/>
                <a:cs typeface="Times New Roman"/>
              </a:rPr>
              <a:t>Write “Finger to Nose” on dry erase board or easel/easel pad.</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u="none" dirty="0">
                <a:effectLst/>
                <a:latin typeface="Calibri"/>
                <a:ea typeface="Calibri"/>
                <a:cs typeface="Times New Roman"/>
              </a:rPr>
              <a:t>D. </a:t>
            </a:r>
            <a:r>
              <a:rPr lang="en-US" sz="1200" b="1" u="sng" dirty="0">
                <a:effectLst/>
                <a:latin typeface="Calibri"/>
                <a:ea typeface="Calibri"/>
                <a:cs typeface="Times New Roman"/>
              </a:rPr>
              <a:t>Finger to Nose</a:t>
            </a:r>
            <a:endParaRPr lang="en-US" sz="1100" dirty="0">
              <a:effectLst/>
              <a:latin typeface="Calibri"/>
              <a:ea typeface="Calibri"/>
              <a:cs typeface="Times New Roman"/>
            </a:endParaRPr>
          </a:p>
          <a:p>
            <a:pPr marL="0" marR="0">
              <a:lnSpc>
                <a:spcPct val="115000"/>
              </a:lnSpc>
              <a:spcBef>
                <a:spcPts val="0"/>
              </a:spcBef>
              <a:spcAft>
                <a:spcPts val="600"/>
              </a:spcAft>
            </a:pPr>
            <a:r>
              <a:rPr lang="en-US" sz="1200" dirty="0">
                <a:effectLst/>
                <a:latin typeface="Calibri"/>
                <a:ea typeface="Calibri"/>
                <a:cs typeface="Times New Roman"/>
              </a:rPr>
              <a:t>The Finger to Nose is the final divided attention test used in the drug influence evaluation.</a:t>
            </a:r>
            <a:endParaRPr lang="en-US" sz="1100" dirty="0">
              <a:effectLst/>
              <a:latin typeface="Calibri"/>
              <a:ea typeface="Calibri"/>
              <a:cs typeface="Times New Roman"/>
            </a:endParaRPr>
          </a:p>
          <a:p>
            <a:pPr marL="0" marR="0">
              <a:lnSpc>
                <a:spcPct val="115000"/>
              </a:lnSpc>
              <a:spcBef>
                <a:spcPts val="0"/>
              </a:spcBef>
              <a:spcAft>
                <a:spcPts val="600"/>
              </a:spcAft>
            </a:pPr>
            <a:r>
              <a:rPr lang="en-US" sz="1200" dirty="0">
                <a:effectLst/>
                <a:latin typeface="Calibri"/>
                <a:ea typeface="Calibri"/>
                <a:cs typeface="Times New Roman"/>
              </a:rPr>
              <a:t>Finger to Nose differs from the other three tests in that the examiner must continue to give instructions to the subject throughout the test.</a:t>
            </a:r>
            <a:endParaRPr lang="en-US" sz="1100" dirty="0">
              <a:effectLst/>
              <a:latin typeface="Calibri"/>
              <a:ea typeface="Calibri"/>
              <a:cs typeface="Times New Roman"/>
            </a:endParaRPr>
          </a:p>
          <a:p>
            <a:pPr marL="0" marR="0">
              <a:lnSpc>
                <a:spcPct val="115000"/>
              </a:lnSpc>
              <a:spcBef>
                <a:spcPts val="0"/>
              </a:spcBef>
              <a:spcAft>
                <a:spcPts val="600"/>
              </a:spcAft>
            </a:pPr>
            <a:r>
              <a:rPr lang="en-US" sz="1200" i="1" dirty="0">
                <a:effectLst/>
                <a:latin typeface="Calibri"/>
                <a:ea typeface="Calibri"/>
                <a:cs typeface="Times New Roman"/>
              </a:rPr>
              <a:t>Administrative Procedures for Finger to Nose</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Two instructors should serve in this demonstration, one as the examiner and the other as the “subject.”</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subject must be told he/she will be given a series of commands, i.e., “left, right, etc.” to indicate which fingertip is to be brought to the tip of the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subject must be told to stand with feet together, arms down at the sides, facing the examiner</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examiner should demonstrate the stance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subject must be told to close his/her hands, rotate the palms forward and then to extend the index fingers from the closed hands</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Demonstrate the proper extension of the index fingers.</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examiner must tell subject they will be asked to touch the tip of the index finger to the tip of the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examiner must demonstrate to the subject how they are expected to touch the fingertip to the nose</a:t>
            </a:r>
            <a:r>
              <a:rPr lang="en-US" sz="1200" baseline="0" dirty="0">
                <a:effectLst/>
                <a:latin typeface="Calibri"/>
                <a:ea typeface="Calibri"/>
                <a:cs typeface="Times New Roman"/>
              </a:rPr>
              <a:t> </a:t>
            </a:r>
            <a:r>
              <a:rPr lang="en-US" sz="1200" dirty="0">
                <a:effectLst/>
                <a:latin typeface="Calibri"/>
                <a:ea typeface="Calibri"/>
                <a:cs typeface="Times New Roman"/>
              </a:rPr>
              <a:t>(without actually touching the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Demonstrate: When I say ‘left,’ touch the tip of your left index finger to the tip of your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examiner must tell the subject they are expected to return the arm to the side immediately after touching the fingertip to the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Demonstrate the movement of the fingertip to the nose by standing at an angle to the subject so he/she can see the proper method for touching the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subject must be told to tilt the head back slightly and to close the eyes and keep them closed until the examiner says to open them</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The subject’s head should be tilted back in the same fashion as in the Modified Romberg Balance test.</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examiner should demonstrate the stance with head tilted back, arms at the sides with index fingers extended. </a:t>
            </a:r>
          </a:p>
          <a:p>
            <a:pPr marL="0" marR="0" lvl="0" indent="0">
              <a:lnSpc>
                <a:spcPct val="115000"/>
              </a:lnSpc>
              <a:spcBef>
                <a:spcPts val="0"/>
              </a:spcBef>
              <a:spcAft>
                <a:spcPts val="600"/>
              </a:spcAft>
              <a:buFont typeface="Arial"/>
              <a:buNone/>
              <a:tabLst>
                <a:tab pos="457200" algn="l"/>
              </a:tabLst>
            </a:pPr>
            <a:r>
              <a:rPr lang="en-US" sz="1200" b="1" i="1" dirty="0">
                <a:effectLst/>
                <a:latin typeface="Calibri"/>
                <a:ea typeface="Calibri"/>
                <a:cs typeface="Times New Roman"/>
              </a:rPr>
              <a:t>Remind the participants they should not close their eyes during the instructions for safety reasons.</a:t>
            </a:r>
            <a:endParaRPr lang="en-US" sz="1100" b="1" i="1"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The test is always given in the following sequence of commands: Write the sequence on the dry erase board or easel/easel pad.</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Left, Right, Left, Right, Right, Left</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Solicit participants’ questions concerning administrative procedures for Finger to Nose.</a:t>
            </a:r>
            <a:endParaRPr lang="en-US" sz="1100" dirty="0">
              <a:effectLst/>
              <a:latin typeface="Calibri"/>
              <a:ea typeface="Calibri"/>
              <a:cs typeface="Times New Roman"/>
            </a:endParaRPr>
          </a:p>
          <a:p>
            <a:pPr marL="0" marR="0">
              <a:lnSpc>
                <a:spcPct val="115000"/>
              </a:lnSpc>
              <a:spcBef>
                <a:spcPts val="0"/>
              </a:spcBef>
              <a:spcAft>
                <a:spcPts val="600"/>
              </a:spcAft>
            </a:pPr>
            <a:r>
              <a:rPr lang="en-US" sz="1200" i="1" dirty="0">
                <a:effectLst/>
                <a:latin typeface="Calibri"/>
                <a:ea typeface="Calibri"/>
                <a:cs typeface="Times New Roman"/>
              </a:rPr>
              <a:t>Instructor-Led Demonstrations</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One instructor should give a complete demonstration of Finger to Nose, using another instructor as the “subject.”</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Instructor-to-instructor demonstration</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Instructor-to-participant demonstration</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Select a participant to serve as the “subject” and administer a complete Finger to Nose test to that participant.</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Thank the participant for his/her participation and solicit questions about the demonstrations.</a:t>
            </a:r>
            <a:endParaRPr lang="en-US" sz="1100" dirty="0">
              <a:effectLst/>
              <a:latin typeface="Calibri"/>
              <a:ea typeface="Calibri"/>
              <a:cs typeface="Times New Roman"/>
            </a:endParaRPr>
          </a:p>
          <a:p>
            <a:pPr marL="0" marR="0">
              <a:lnSpc>
                <a:spcPct val="115000"/>
              </a:lnSpc>
              <a:spcBef>
                <a:spcPts val="0"/>
              </a:spcBef>
              <a:spcAft>
                <a:spcPts val="600"/>
              </a:spcAft>
            </a:pPr>
            <a:r>
              <a:rPr lang="en-US" sz="1200" i="1" dirty="0">
                <a:effectLst/>
                <a:latin typeface="Calibri"/>
                <a:ea typeface="Calibri"/>
                <a:cs typeface="Times New Roman"/>
              </a:rPr>
              <a:t>Participant-Led Demonstrations</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Select two participants and have them take turns administering Finger to Nose tests to each other.</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Offer appropriate comments and constructive criticism about the participants’ administration of the test.</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Thank the participants for their participation and solicit questions from the class.</a:t>
            </a:r>
            <a:endParaRPr lang="en-US" sz="1100" dirty="0">
              <a:effectLst/>
              <a:latin typeface="Calibri"/>
              <a:ea typeface="Calibri"/>
              <a:cs typeface="Times New Roman"/>
            </a:endParaRPr>
          </a:p>
        </p:txBody>
      </p:sp>
      <p:sp>
        <p:nvSpPr>
          <p:cNvPr id="4" name="Date Placeholder 3"/>
          <p:cNvSpPr>
            <a:spLocks noGrp="1"/>
          </p:cNvSpPr>
          <p:nvPr>
            <p:ph type="dt" idx="10"/>
          </p:nvPr>
        </p:nvSpPr>
        <p:spPr/>
        <p:txBody>
          <a:bodyPr/>
          <a:lstStyle/>
          <a:p>
            <a:pPr>
              <a:defRPr/>
            </a:pPr>
            <a:r>
              <a:rPr lang="en-US"/>
              <a:t>Revised:</a:t>
            </a:r>
          </a:p>
          <a:p>
            <a:pPr>
              <a:defRPr/>
            </a:pPr>
            <a:r>
              <a:rPr lang="en-US"/>
              <a:t>01/2015</a:t>
            </a:r>
            <a:endParaRPr lang="en-US" dirty="0"/>
          </a:p>
        </p:txBody>
      </p:sp>
      <p:sp>
        <p:nvSpPr>
          <p:cNvPr id="6" name="Footer Placeholder 5"/>
          <p:cNvSpPr>
            <a:spLocks noGrp="1"/>
          </p:cNvSpPr>
          <p:nvPr>
            <p:ph type="ftr" sz="quarter" idx="11"/>
          </p:nvPr>
        </p:nvSpPr>
        <p:spPr/>
        <p:txBody>
          <a:bodyPr/>
          <a:lstStyle/>
          <a:p>
            <a:pPr>
              <a:defRPr/>
            </a:pPr>
            <a:r>
              <a:rPr lang="en-US"/>
              <a:t>Drug Evaluation and Classification (Prelim)</a:t>
            </a:r>
          </a:p>
          <a:p>
            <a:pPr>
              <a:defRPr/>
            </a:pPr>
            <a:r>
              <a:rPr lang="en-US"/>
              <a:t>Psychophysical Tests</a:t>
            </a:r>
            <a:endParaRPr lang="en-US" dirty="0"/>
          </a:p>
        </p:txBody>
      </p:sp>
      <p:sp>
        <p:nvSpPr>
          <p:cNvPr id="9" name="Slide Number Placeholder 8"/>
          <p:cNvSpPr>
            <a:spLocks noGrp="1"/>
          </p:cNvSpPr>
          <p:nvPr>
            <p:ph type="sldNum" sz="quarter" idx="12"/>
          </p:nvPr>
        </p:nvSpPr>
        <p:spPr/>
        <p:txBody>
          <a:bodyPr/>
          <a:lstStyle/>
          <a:p>
            <a:pPr>
              <a:defRPr/>
            </a:pPr>
            <a:r>
              <a:rPr lang="en-US"/>
              <a:t>Session 3</a:t>
            </a:r>
          </a:p>
          <a:p>
            <a:pPr>
              <a:defRPr/>
            </a:pPr>
            <a:r>
              <a:rPr lang="en-US"/>
              <a:t>Page </a:t>
            </a:r>
            <a:fld id="{66521D38-7B74-4068-8292-28B17BBB5B93}" type="slidenum">
              <a:rPr lang="en-US" smtClean="0"/>
              <a:pPr>
                <a:defRPr/>
              </a:pPr>
              <a:t>219</a:t>
            </a:fld>
            <a:r>
              <a:rPr lang="en-US"/>
              <a:t> of 30</a:t>
            </a:r>
            <a:endParaRPr lang="en-US" dirty="0"/>
          </a:p>
        </p:txBody>
      </p:sp>
    </p:spTree>
    <p:extLst>
      <p:ext uri="{BB962C8B-B14F-4D97-AF65-F5344CB8AC3E}">
        <p14:creationId xmlns:p14="http://schemas.microsoft.com/office/powerpoint/2010/main" val="3912861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i="1" dirty="0">
                <a:effectLst/>
                <a:latin typeface="Calibri"/>
                <a:ea typeface="Calibri"/>
                <a:cs typeface="Times New Roman"/>
              </a:rPr>
              <a:t>Recording Results of the Finger to Nose Test</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The results of Finger to Nose test are recorded by drawing a “map” showing where the fingertips landed on each attempt</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A line should be drawn to the appropriate circle or triangle to indicate where the subject touched their nose</a:t>
            </a:r>
            <a:endParaRPr lang="en-US" sz="1100" dirty="0">
              <a:effectLst/>
              <a:latin typeface="Calibri"/>
              <a:ea typeface="Calibri"/>
              <a:cs typeface="Times New Roman"/>
            </a:endParaRPr>
          </a:p>
          <a:p>
            <a:pPr marL="342900" marR="0" lvl="0" indent="-342900">
              <a:lnSpc>
                <a:spcPct val="115000"/>
              </a:lnSpc>
              <a:spcBef>
                <a:spcPts val="0"/>
              </a:spcBef>
              <a:spcAft>
                <a:spcPts val="600"/>
              </a:spcAft>
              <a:buFont typeface="Arial"/>
              <a:buChar char="•"/>
              <a:tabLst>
                <a:tab pos="457200" algn="l"/>
              </a:tabLst>
            </a:pPr>
            <a:r>
              <a:rPr lang="en-US" sz="1200" dirty="0">
                <a:effectLst/>
                <a:latin typeface="Calibri"/>
                <a:ea typeface="Calibri"/>
                <a:cs typeface="Times New Roman"/>
              </a:rPr>
              <a:t>Suggestion: If the DRE draws the line from the place where the subject touches to the appropriate circle or triangle, it enables them to draw a straighter line</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Instruct students a “P” is an indicator the subject touched with the pad of his/her finger instead of the finger tip.</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Solicit questions about recording the results of Finger to Nose.</a:t>
            </a:r>
            <a:endParaRPr lang="en-US" sz="1100" dirty="0">
              <a:effectLst/>
              <a:latin typeface="Calibri"/>
              <a:ea typeface="Calibri"/>
              <a:cs typeface="Times New Roman"/>
            </a:endParaRPr>
          </a:p>
          <a:p>
            <a:pPr marL="0" marR="0">
              <a:lnSpc>
                <a:spcPct val="115000"/>
              </a:lnSpc>
              <a:spcBef>
                <a:spcPts val="0"/>
              </a:spcBef>
              <a:spcAft>
                <a:spcPts val="600"/>
              </a:spcAft>
            </a:pPr>
            <a:r>
              <a:rPr lang="en-US" sz="1200" dirty="0">
                <a:effectLst/>
                <a:latin typeface="Calibri"/>
                <a:ea typeface="Calibri"/>
                <a:cs typeface="Times New Roman"/>
              </a:rPr>
              <a:t>Hands-on Practice</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Assign participants to work in pairs. Instruct teammates to take turns administering Finger to Nose tests to each other.</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It is not necessary for the teammate who is the “subject” to carry out the test completely.</a:t>
            </a:r>
            <a:endParaRPr lang="en-US" sz="1100" dirty="0">
              <a:effectLst/>
              <a:latin typeface="Calibri"/>
              <a:ea typeface="Calibri"/>
              <a:cs typeface="Times New Roman"/>
            </a:endParaRPr>
          </a:p>
          <a:p>
            <a:pPr marL="0" marR="0">
              <a:lnSpc>
                <a:spcPct val="115000"/>
              </a:lnSpc>
              <a:spcBef>
                <a:spcPts val="0"/>
              </a:spcBef>
              <a:spcAft>
                <a:spcPts val="600"/>
              </a:spcAft>
            </a:pPr>
            <a:r>
              <a:rPr lang="en-US" sz="1200" b="1" i="1" dirty="0">
                <a:effectLst/>
                <a:latin typeface="Calibri"/>
                <a:ea typeface="Calibri"/>
                <a:cs typeface="Times New Roman"/>
              </a:rPr>
              <a:t>Monitor the practice and offer appropriate coaching and constructive criticism.</a:t>
            </a:r>
            <a:endParaRPr lang="en-US" sz="1100" dirty="0">
              <a:effectLst/>
              <a:latin typeface="Calibri"/>
              <a:ea typeface="Calibri"/>
              <a:cs typeface="Times New Roman"/>
            </a:endParaRPr>
          </a:p>
        </p:txBody>
      </p:sp>
      <p:sp>
        <p:nvSpPr>
          <p:cNvPr id="4" name="Date Placeholder 3"/>
          <p:cNvSpPr>
            <a:spLocks noGrp="1"/>
          </p:cNvSpPr>
          <p:nvPr>
            <p:ph type="dt" idx="10"/>
          </p:nvPr>
        </p:nvSpPr>
        <p:spPr/>
        <p:txBody>
          <a:bodyPr/>
          <a:lstStyle/>
          <a:p>
            <a:pPr>
              <a:defRPr/>
            </a:pPr>
            <a:r>
              <a:rPr lang="en-US"/>
              <a:t>Revised:</a:t>
            </a:r>
          </a:p>
          <a:p>
            <a:pPr>
              <a:defRPr/>
            </a:pPr>
            <a:r>
              <a:rPr lang="en-US"/>
              <a:t>01/2015</a:t>
            </a:r>
            <a:endParaRPr lang="en-US" dirty="0"/>
          </a:p>
        </p:txBody>
      </p:sp>
      <p:sp>
        <p:nvSpPr>
          <p:cNvPr id="6" name="Footer Placeholder 5"/>
          <p:cNvSpPr>
            <a:spLocks noGrp="1"/>
          </p:cNvSpPr>
          <p:nvPr>
            <p:ph type="ftr" sz="quarter" idx="11"/>
          </p:nvPr>
        </p:nvSpPr>
        <p:spPr/>
        <p:txBody>
          <a:bodyPr/>
          <a:lstStyle/>
          <a:p>
            <a:pPr>
              <a:defRPr/>
            </a:pPr>
            <a:r>
              <a:rPr lang="en-US"/>
              <a:t>Drug Evaluation and Classification (Prelim)</a:t>
            </a:r>
          </a:p>
          <a:p>
            <a:pPr>
              <a:defRPr/>
            </a:pPr>
            <a:r>
              <a:rPr lang="en-US"/>
              <a:t>Psychophysical Tests</a:t>
            </a:r>
            <a:endParaRPr lang="en-US" dirty="0"/>
          </a:p>
        </p:txBody>
      </p:sp>
      <p:sp>
        <p:nvSpPr>
          <p:cNvPr id="9" name="Slide Number Placeholder 8"/>
          <p:cNvSpPr>
            <a:spLocks noGrp="1"/>
          </p:cNvSpPr>
          <p:nvPr>
            <p:ph type="sldNum" sz="quarter" idx="12"/>
          </p:nvPr>
        </p:nvSpPr>
        <p:spPr/>
        <p:txBody>
          <a:bodyPr/>
          <a:lstStyle/>
          <a:p>
            <a:pPr>
              <a:defRPr/>
            </a:pPr>
            <a:r>
              <a:rPr lang="en-US"/>
              <a:t>Session 3</a:t>
            </a:r>
          </a:p>
          <a:p>
            <a:pPr>
              <a:defRPr/>
            </a:pPr>
            <a:r>
              <a:rPr lang="en-US"/>
              <a:t>Page </a:t>
            </a:r>
            <a:fld id="{66521D38-7B74-4068-8292-28B17BBB5B93}" type="slidenum">
              <a:rPr lang="en-US" smtClean="0"/>
              <a:pPr>
                <a:defRPr/>
              </a:pPr>
              <a:t>220</a:t>
            </a:fld>
            <a:r>
              <a:rPr lang="en-US"/>
              <a:t> of 30</a:t>
            </a:r>
            <a:endParaRPr lang="en-US" dirty="0"/>
          </a:p>
        </p:txBody>
      </p:sp>
    </p:spTree>
    <p:extLst>
      <p:ext uri="{BB962C8B-B14F-4D97-AF65-F5344CB8AC3E}">
        <p14:creationId xmlns:p14="http://schemas.microsoft.com/office/powerpoint/2010/main" val="148709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a:rPr>
              <a:t> </a:t>
            </a:r>
            <a:endParaRPr lang="en-US" altLang="en-US" dirty="0"/>
          </a:p>
        </p:txBody>
      </p:sp>
      <p:sp>
        <p:nvSpPr>
          <p:cNvPr id="5" name="Date Placeholder 4"/>
          <p:cNvSpPr>
            <a:spLocks noGrp="1"/>
          </p:cNvSpPr>
          <p:nvPr>
            <p:ph type="dt" idx="10"/>
          </p:nvPr>
        </p:nvSpPr>
        <p:spPr/>
        <p:txBody>
          <a:bodyPr/>
          <a:lstStyle/>
          <a:p>
            <a:pPr>
              <a:defRPr/>
            </a:pPr>
            <a:r>
              <a:rPr lang="en-US"/>
              <a:t>Revised:</a:t>
            </a:r>
          </a:p>
          <a:p>
            <a:pPr>
              <a:defRPr/>
            </a:pPr>
            <a:r>
              <a:rPr lang="en-US"/>
              <a:t>01/2015</a:t>
            </a:r>
            <a:endParaRPr lang="en-US" dirty="0"/>
          </a:p>
        </p:txBody>
      </p:sp>
      <p:sp>
        <p:nvSpPr>
          <p:cNvPr id="7" name="Footer Placeholder 6"/>
          <p:cNvSpPr>
            <a:spLocks noGrp="1"/>
          </p:cNvSpPr>
          <p:nvPr>
            <p:ph type="ftr" sz="quarter" idx="11"/>
          </p:nvPr>
        </p:nvSpPr>
        <p:spPr/>
        <p:txBody>
          <a:bodyPr/>
          <a:lstStyle/>
          <a:p>
            <a:pPr>
              <a:defRPr/>
            </a:pPr>
            <a:r>
              <a:rPr lang="en-US"/>
              <a:t>Standardized Field Sobriety Testing</a:t>
            </a:r>
          </a:p>
          <a:p>
            <a:pPr>
              <a:defRPr/>
            </a:pPr>
            <a:r>
              <a:rPr lang="en-US"/>
              <a:t>Detection and General Deterrence</a:t>
            </a:r>
            <a:endParaRPr lang="en-US" dirty="0"/>
          </a:p>
        </p:txBody>
      </p:sp>
      <p:sp>
        <p:nvSpPr>
          <p:cNvPr id="10" name="Slide Number Placeholder 9"/>
          <p:cNvSpPr>
            <a:spLocks noGrp="1"/>
          </p:cNvSpPr>
          <p:nvPr>
            <p:ph type="sldNum" sz="quarter" idx="12"/>
          </p:nvPr>
        </p:nvSpPr>
        <p:spPr/>
        <p:txBody>
          <a:bodyPr/>
          <a:lstStyle/>
          <a:p>
            <a:pPr>
              <a:defRPr/>
            </a:pPr>
            <a:r>
              <a:rPr lang="en-US"/>
              <a:t>Session 2</a:t>
            </a:r>
          </a:p>
          <a:p>
            <a:pPr>
              <a:defRPr/>
            </a:pPr>
            <a:r>
              <a:rPr lang="en-US"/>
              <a:t>Page </a:t>
            </a:r>
            <a:fld id="{59BE16A9-CA52-44D2-94CC-6A16D21288EF}" type="slidenum">
              <a:rPr lang="en-US" smtClean="0"/>
              <a:pPr>
                <a:defRPr/>
              </a:pPr>
              <a:t>40</a:t>
            </a:fld>
            <a:r>
              <a:rPr lang="en-US"/>
              <a:t> of 63</a:t>
            </a:r>
            <a:endParaRPr lang="en-US" dirty="0"/>
          </a:p>
        </p:txBody>
      </p:sp>
    </p:spTree>
    <p:extLst>
      <p:ext uri="{BB962C8B-B14F-4D97-AF65-F5344CB8AC3E}">
        <p14:creationId xmlns:p14="http://schemas.microsoft.com/office/powerpoint/2010/main" val="378105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327150" y="450850"/>
            <a:ext cx="4203700" cy="2365375"/>
          </a:xfrm>
          <a:ln/>
        </p:spPr>
      </p:sp>
      <p:sp>
        <p:nvSpPr>
          <p:cNvPr id="86018" name="Notes Placeholder 2"/>
          <p:cNvSpPr>
            <a:spLocks noGrp="1"/>
          </p:cNvSpPr>
          <p:nvPr>
            <p:ph type="body" idx="1"/>
          </p:nvPr>
        </p:nvSpPr>
        <p:spPr>
          <a:ln/>
        </p:spPr>
        <p:txBody>
          <a:bodyPr/>
          <a:lstStyle/>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a:ea typeface="+mn-ea"/>
                <a:cs typeface="+mn-cs"/>
              </a:rPr>
              <a:t>Ask the question: What are the names of some of the chemicals that are alcohols? </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Three of the more commonly known alcohols are Methyl, Ethyl, and Isopropyl. </a:t>
            </a:r>
          </a:p>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Calibri"/>
                <a:ea typeface="+mn-ea"/>
                <a:cs typeface="+mn-cs"/>
              </a:rPr>
              <a:t>Methyl alcohol also known as Methanol or wood alcohol </a:t>
            </a:r>
          </a:p>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Calibri"/>
                <a:ea typeface="+mn-ea"/>
                <a:cs typeface="+mn-cs"/>
              </a:rPr>
              <a:t>Ethyl alcohol also known as Ethanol or beverage alcohol </a:t>
            </a:r>
          </a:p>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Calibri"/>
                <a:ea typeface="+mn-ea"/>
                <a:cs typeface="+mn-cs"/>
              </a:rPr>
              <a:t>Isopropyl Alcohol (Isopropanol) also known as rubbing alcohol </a:t>
            </a:r>
          </a:p>
        </p:txBody>
      </p:sp>
      <p:sp>
        <p:nvSpPr>
          <p:cNvPr id="2" name="Date Placeholder 1"/>
          <p:cNvSpPr>
            <a:spLocks noGrp="1"/>
          </p:cNvSpPr>
          <p:nvPr>
            <p:ph type="dt" idx="10"/>
          </p:nvPr>
        </p:nvSpPr>
        <p:spPr/>
        <p:txBody>
          <a:bodyPr/>
          <a:lstStyle/>
          <a:p>
            <a:pPr>
              <a:defRPr/>
            </a:pPr>
            <a:r>
              <a:rPr lang="en-US"/>
              <a:t>Revised:</a:t>
            </a:r>
          </a:p>
          <a:p>
            <a:pPr>
              <a:defRPr/>
            </a:pPr>
            <a:r>
              <a:rPr lang="en-US"/>
              <a:t>01/2015</a:t>
            </a:r>
            <a:endParaRPr lang="en-US" dirty="0"/>
          </a:p>
        </p:txBody>
      </p:sp>
      <p:sp>
        <p:nvSpPr>
          <p:cNvPr id="4" name="Footer Placeholder 3"/>
          <p:cNvSpPr>
            <a:spLocks noGrp="1"/>
          </p:cNvSpPr>
          <p:nvPr>
            <p:ph type="ftr" sz="quarter" idx="11"/>
          </p:nvPr>
        </p:nvSpPr>
        <p:spPr/>
        <p:txBody>
          <a:bodyPr/>
          <a:lstStyle/>
          <a:p>
            <a:pPr>
              <a:defRPr/>
            </a:pPr>
            <a:r>
              <a:rPr lang="en-US"/>
              <a:t>Standardized Field Sobriety Testing</a:t>
            </a:r>
          </a:p>
          <a:p>
            <a:pPr>
              <a:defRPr/>
            </a:pPr>
            <a:r>
              <a:rPr lang="en-US"/>
              <a:t>Detection and General Deterrence</a:t>
            </a:r>
            <a:endParaRPr lang="en-US" dirty="0"/>
          </a:p>
        </p:txBody>
      </p:sp>
      <p:sp>
        <p:nvSpPr>
          <p:cNvPr id="8" name="Slide Number Placeholder 7"/>
          <p:cNvSpPr>
            <a:spLocks noGrp="1"/>
          </p:cNvSpPr>
          <p:nvPr>
            <p:ph type="sldNum" sz="quarter" idx="12"/>
          </p:nvPr>
        </p:nvSpPr>
        <p:spPr/>
        <p:txBody>
          <a:bodyPr/>
          <a:lstStyle/>
          <a:p>
            <a:pPr>
              <a:defRPr/>
            </a:pPr>
            <a:r>
              <a:rPr lang="en-US"/>
              <a:t>Session 2</a:t>
            </a:r>
          </a:p>
          <a:p>
            <a:pPr>
              <a:defRPr/>
            </a:pPr>
            <a:r>
              <a:rPr lang="en-US"/>
              <a:t>Page </a:t>
            </a:r>
            <a:fld id="{59BE16A9-CA52-44D2-94CC-6A16D21288EF}" type="slidenum">
              <a:rPr lang="en-US" smtClean="0"/>
              <a:pPr>
                <a:defRPr/>
              </a:pPr>
              <a:t>42</a:t>
            </a:fld>
            <a:r>
              <a:rPr lang="en-US"/>
              <a:t> of 63</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a:rPr>
              <a:t>Ethanol is what interests us because it is the kind of alcohol that features prominently in impaired driving. Ethanol is beverage alcohol, the active ingredient in beer, wine, whiskey, liquors, etc. Ethanol production starts with fermentation. That is a kind of decomposition in which the sugars in fruit, grains, and other organic materials combine with yeast to produce the chemical we call ethanol. This can occur naturally, as yeast spores in the air come into contact with decomposing fruit and grains. However, most of the ethanol in the world didn't ferment naturally, but was produced under human supervision. </a:t>
            </a:r>
          </a:p>
          <a:p>
            <a:r>
              <a:rPr lang="en-US" sz="1200" b="0" i="0" u="none" strike="noStrike" baseline="0" dirty="0">
                <a:solidFill>
                  <a:srgbClr val="000000"/>
                </a:solidFill>
                <a:latin typeface="Calibri"/>
              </a:rPr>
              <a:t>When an alcoholic beverage is produced by fermentation, the maximum ethanol content that can be reached is about 14%. At that concentration, the yeast dies, so the fermentation stops. Obtaining a higher ethanol content requires a process called distillation. This involves heating the beverage until the ethanol "boils off," then collecting the ethanol vapor. It is possible to do this because ethanol boils at a lower temperature than does water. </a:t>
            </a:r>
          </a:p>
          <a:p>
            <a:r>
              <a:rPr lang="en-US" sz="1200" b="1" i="1" u="none" strike="noStrike" baseline="0" dirty="0">
                <a:solidFill>
                  <a:srgbClr val="000000"/>
                </a:solidFill>
                <a:latin typeface="Calibri"/>
              </a:rPr>
              <a:t>Point out humans almost certainly first encountered ethanol that had been produced accidentally in this fashion. </a:t>
            </a:r>
            <a:endParaRPr lang="en-US" sz="1200" b="0" i="0" u="none" strike="noStrike" baseline="0" dirty="0">
              <a:solidFill>
                <a:srgbClr val="000000"/>
              </a:solidFill>
              <a:latin typeface="Calibri"/>
            </a:endParaRPr>
          </a:p>
          <a:p>
            <a:r>
              <a:rPr lang="en-US" sz="1200" b="1" i="1" u="none" strike="noStrike" baseline="0" dirty="0">
                <a:solidFill>
                  <a:srgbClr val="000000"/>
                </a:solidFill>
                <a:latin typeface="Calibri"/>
              </a:rPr>
              <a:t>Ask the question: "Why can't fermentation produce a higher ethanol concentration than 14%?” .</a:t>
            </a:r>
            <a:endParaRPr lang="en-US" sz="1200" b="0" i="0" u="none" strike="noStrike" baseline="0" dirty="0">
              <a:solidFill>
                <a:srgbClr val="000000"/>
              </a:solidFill>
              <a:latin typeface="Calibri"/>
            </a:endParaRPr>
          </a:p>
          <a:p>
            <a:r>
              <a:rPr lang="en-US" sz="1200" b="1" i="1" u="none" strike="noStrike" baseline="0" dirty="0">
                <a:solidFill>
                  <a:srgbClr val="000000"/>
                </a:solidFill>
                <a:latin typeface="Calibri"/>
              </a:rPr>
              <a:t>Point out ethanol starts to boil at a lower temperature than water does. </a:t>
            </a:r>
            <a:endParaRPr lang="en-US" sz="1200" b="0" i="0" u="none" strike="noStrike" baseline="0" dirty="0">
              <a:solidFill>
                <a:srgbClr val="000000"/>
              </a:solidFill>
              <a:latin typeface="Calibri"/>
            </a:endParaRPr>
          </a:p>
          <a:p>
            <a:endParaRPr lang="en-US" sz="1200" b="0" i="0" u="none" strike="noStrike" baseline="0" dirty="0">
              <a:solidFill>
                <a:srgbClr val="000000"/>
              </a:solidFill>
              <a:latin typeface="Calibri"/>
            </a:endParaRPr>
          </a:p>
        </p:txBody>
      </p:sp>
      <p:sp>
        <p:nvSpPr>
          <p:cNvPr id="5" name="Date Placeholder 4"/>
          <p:cNvSpPr>
            <a:spLocks noGrp="1"/>
          </p:cNvSpPr>
          <p:nvPr>
            <p:ph type="dt" idx="10"/>
          </p:nvPr>
        </p:nvSpPr>
        <p:spPr/>
        <p:txBody>
          <a:bodyPr/>
          <a:lstStyle/>
          <a:p>
            <a:pPr>
              <a:defRPr/>
            </a:pPr>
            <a:r>
              <a:rPr lang="en-US"/>
              <a:t>Revised:</a:t>
            </a:r>
          </a:p>
          <a:p>
            <a:pPr>
              <a:defRPr/>
            </a:pPr>
            <a:r>
              <a:rPr lang="en-US"/>
              <a:t>01/2015</a:t>
            </a:r>
            <a:endParaRPr lang="en-US" dirty="0"/>
          </a:p>
        </p:txBody>
      </p:sp>
      <p:sp>
        <p:nvSpPr>
          <p:cNvPr id="7" name="Footer Placeholder 6"/>
          <p:cNvSpPr>
            <a:spLocks noGrp="1"/>
          </p:cNvSpPr>
          <p:nvPr>
            <p:ph type="ftr" sz="quarter" idx="11"/>
          </p:nvPr>
        </p:nvSpPr>
        <p:spPr/>
        <p:txBody>
          <a:bodyPr/>
          <a:lstStyle/>
          <a:p>
            <a:pPr>
              <a:defRPr/>
            </a:pPr>
            <a:r>
              <a:rPr lang="en-US"/>
              <a:t>Standardized Field Sobriety Testing</a:t>
            </a:r>
          </a:p>
          <a:p>
            <a:pPr>
              <a:defRPr/>
            </a:pPr>
            <a:r>
              <a:rPr lang="en-US"/>
              <a:t>Detection and General Deterrence</a:t>
            </a:r>
            <a:endParaRPr lang="en-US" dirty="0"/>
          </a:p>
        </p:txBody>
      </p:sp>
      <p:sp>
        <p:nvSpPr>
          <p:cNvPr id="10" name="Slide Number Placeholder 9"/>
          <p:cNvSpPr>
            <a:spLocks noGrp="1"/>
          </p:cNvSpPr>
          <p:nvPr>
            <p:ph type="sldNum" sz="quarter" idx="12"/>
          </p:nvPr>
        </p:nvSpPr>
        <p:spPr/>
        <p:txBody>
          <a:bodyPr/>
          <a:lstStyle/>
          <a:p>
            <a:pPr>
              <a:defRPr/>
            </a:pPr>
            <a:r>
              <a:rPr lang="en-US"/>
              <a:t>Session 2</a:t>
            </a:r>
          </a:p>
          <a:p>
            <a:pPr>
              <a:defRPr/>
            </a:pPr>
            <a:r>
              <a:rPr lang="en-US"/>
              <a:t>Page </a:t>
            </a:r>
            <a:fld id="{59BE16A9-CA52-44D2-94CC-6A16D21288EF}" type="slidenum">
              <a:rPr lang="en-US" smtClean="0"/>
              <a:pPr>
                <a:defRPr/>
              </a:pPr>
              <a:t>43</a:t>
            </a:fld>
            <a:r>
              <a:rPr lang="en-US"/>
              <a:t> of 63</a:t>
            </a:r>
            <a:endParaRPr lang="en-US" dirty="0"/>
          </a:p>
        </p:txBody>
      </p:sp>
    </p:spTree>
    <p:extLst>
      <p:ext uri="{BB962C8B-B14F-4D97-AF65-F5344CB8AC3E}">
        <p14:creationId xmlns:p14="http://schemas.microsoft.com/office/powerpoint/2010/main" val="3113179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450850"/>
            <a:ext cx="4203700" cy="23653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a:ea typeface="+mn-ea"/>
                <a:cs typeface="+mn-cs"/>
              </a:rPr>
              <a:t>Ask participants to name some distilled spirits (whiskey, vodka, gin, rum). </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Distilled spirits is the name we give to high ethanol concentration beverages produced by distillation. These include rum, whiskey, gin, vodka, etc. The ethanol concentration of distilled spirits usually is expressed in terms of proof, which is a number corresponding to twice the ethanol percentage. </a:t>
            </a:r>
          </a:p>
          <a:p>
            <a:pPr marL="0" marR="0" lvl="0" indent="0" algn="l" defTabSz="914400" rtl="0" eaLnBrk="0" fontAlgn="base" latinLnBrk="0" hangingPunct="0">
              <a:lnSpc>
                <a:spcPct val="114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For example, an 80-proof beverage has an ethanol concentration of 40%. </a:t>
            </a:r>
            <a:endParaRPr kumimoji="0" lang="en-US" sz="1200" b="0"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Date Placeholder 4"/>
          <p:cNvSpPr>
            <a:spLocks noGrp="1"/>
          </p:cNvSpPr>
          <p:nvPr>
            <p:ph type="dt" idx="10"/>
          </p:nvPr>
        </p:nvSpPr>
        <p:spPr/>
        <p:txBody>
          <a:bodyPr/>
          <a:lstStyle/>
          <a:p>
            <a:pPr>
              <a:defRPr/>
            </a:pPr>
            <a:r>
              <a:rPr lang="en-US"/>
              <a:t>Revised:</a:t>
            </a:r>
          </a:p>
          <a:p>
            <a:pPr>
              <a:defRPr/>
            </a:pPr>
            <a:r>
              <a:rPr lang="en-US"/>
              <a:t>01/2015</a:t>
            </a:r>
            <a:endParaRPr lang="en-US" dirty="0"/>
          </a:p>
        </p:txBody>
      </p:sp>
      <p:sp>
        <p:nvSpPr>
          <p:cNvPr id="7" name="Footer Placeholder 6"/>
          <p:cNvSpPr>
            <a:spLocks noGrp="1"/>
          </p:cNvSpPr>
          <p:nvPr>
            <p:ph type="ftr" sz="quarter" idx="11"/>
          </p:nvPr>
        </p:nvSpPr>
        <p:spPr/>
        <p:txBody>
          <a:bodyPr/>
          <a:lstStyle/>
          <a:p>
            <a:pPr>
              <a:defRPr/>
            </a:pPr>
            <a:r>
              <a:rPr lang="en-US"/>
              <a:t>Standardized Field Sobriety Testing</a:t>
            </a:r>
          </a:p>
          <a:p>
            <a:pPr>
              <a:defRPr/>
            </a:pPr>
            <a:r>
              <a:rPr lang="en-US"/>
              <a:t>Detection and General Deterrence</a:t>
            </a:r>
            <a:endParaRPr lang="en-US" dirty="0"/>
          </a:p>
        </p:txBody>
      </p:sp>
      <p:sp>
        <p:nvSpPr>
          <p:cNvPr id="10" name="Slide Number Placeholder 9"/>
          <p:cNvSpPr>
            <a:spLocks noGrp="1"/>
          </p:cNvSpPr>
          <p:nvPr>
            <p:ph type="sldNum" sz="quarter" idx="12"/>
          </p:nvPr>
        </p:nvSpPr>
        <p:spPr/>
        <p:txBody>
          <a:bodyPr/>
          <a:lstStyle/>
          <a:p>
            <a:pPr>
              <a:defRPr/>
            </a:pPr>
            <a:r>
              <a:rPr lang="en-US"/>
              <a:t>Session 2</a:t>
            </a:r>
          </a:p>
          <a:p>
            <a:pPr>
              <a:defRPr/>
            </a:pPr>
            <a:r>
              <a:rPr lang="en-US"/>
              <a:t>Page </a:t>
            </a:r>
            <a:fld id="{59BE16A9-CA52-44D2-94CC-6A16D21288EF}" type="slidenum">
              <a:rPr lang="en-US" smtClean="0"/>
              <a:pPr>
                <a:defRPr/>
              </a:pPr>
              <a:t>44</a:t>
            </a:fld>
            <a:r>
              <a:rPr lang="en-US"/>
              <a:t> of 63</a:t>
            </a:r>
            <a:endParaRPr lang="en-US" dirty="0"/>
          </a:p>
        </p:txBody>
      </p:sp>
    </p:spTree>
    <p:extLst>
      <p:ext uri="{BB962C8B-B14F-4D97-AF65-F5344CB8AC3E}">
        <p14:creationId xmlns:p14="http://schemas.microsoft.com/office/powerpoint/2010/main" val="1514406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327150" y="450850"/>
            <a:ext cx="4203700" cy="2365375"/>
          </a:xfrm>
          <a:ln/>
        </p:spPr>
      </p:sp>
      <p:sp>
        <p:nvSpPr>
          <p:cNvPr id="1218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u="none" strike="noStrike" baseline="0" dirty="0">
                <a:solidFill>
                  <a:srgbClr val="000000"/>
                </a:solidFill>
                <a:latin typeface="Calibri"/>
              </a:rPr>
              <a:t>Once the alcohol moves from the stomach into the blood, it will be distributed throughout the body by the blood. Alcohol has an affinity for water. The blood will carry the alcohol to the various tissues and organs of the body and will deposit the alcohol in them in proportion to their water contents. </a:t>
            </a:r>
          </a:p>
          <a:p>
            <a:r>
              <a:rPr lang="en-US" sz="1200" b="0" i="0" u="none" strike="noStrike" baseline="0" dirty="0">
                <a:solidFill>
                  <a:srgbClr val="000000"/>
                </a:solidFill>
                <a:latin typeface="Calibri"/>
              </a:rPr>
              <a:t>Brain tissue has a fairly high water content so the brain receives a substantial share of the distributed alcohol. Muscle tissue also has a reasonably high water content but fat tissue contains very little water. Thus, very little alcohol will be deposited in the drinker's body fat. This is one factor that differentiates alcohol from certain other drugs, notably PCP and THC, which are very soluble in fat. </a:t>
            </a:r>
          </a:p>
        </p:txBody>
      </p:sp>
      <p:sp>
        <p:nvSpPr>
          <p:cNvPr id="2" name="Date Placeholder 1"/>
          <p:cNvSpPr>
            <a:spLocks noGrp="1"/>
          </p:cNvSpPr>
          <p:nvPr>
            <p:ph type="dt" idx="10"/>
          </p:nvPr>
        </p:nvSpPr>
        <p:spPr/>
        <p:txBody>
          <a:bodyPr/>
          <a:lstStyle/>
          <a:p>
            <a:pPr>
              <a:defRPr/>
            </a:pPr>
            <a:r>
              <a:rPr lang="en-US"/>
              <a:t>Revised:</a:t>
            </a:r>
          </a:p>
          <a:p>
            <a:pPr>
              <a:defRPr/>
            </a:pPr>
            <a:r>
              <a:rPr lang="en-US"/>
              <a:t>01/2015</a:t>
            </a:r>
            <a:endParaRPr lang="en-US" dirty="0"/>
          </a:p>
        </p:txBody>
      </p:sp>
      <p:sp>
        <p:nvSpPr>
          <p:cNvPr id="4" name="Footer Placeholder 3"/>
          <p:cNvSpPr>
            <a:spLocks noGrp="1"/>
          </p:cNvSpPr>
          <p:nvPr>
            <p:ph type="ftr" sz="quarter" idx="11"/>
          </p:nvPr>
        </p:nvSpPr>
        <p:spPr/>
        <p:txBody>
          <a:bodyPr/>
          <a:lstStyle/>
          <a:p>
            <a:pPr>
              <a:defRPr/>
            </a:pPr>
            <a:r>
              <a:rPr lang="en-US"/>
              <a:t>Standardized Field Sobriety Testing</a:t>
            </a:r>
          </a:p>
          <a:p>
            <a:pPr>
              <a:defRPr/>
            </a:pPr>
            <a:r>
              <a:rPr lang="en-US"/>
              <a:t>Detection and General Deterrence</a:t>
            </a:r>
            <a:endParaRPr lang="en-US" dirty="0"/>
          </a:p>
        </p:txBody>
      </p:sp>
      <p:sp>
        <p:nvSpPr>
          <p:cNvPr id="8" name="Slide Number Placeholder 7"/>
          <p:cNvSpPr>
            <a:spLocks noGrp="1"/>
          </p:cNvSpPr>
          <p:nvPr>
            <p:ph type="sldNum" sz="quarter" idx="12"/>
          </p:nvPr>
        </p:nvSpPr>
        <p:spPr/>
        <p:txBody>
          <a:bodyPr/>
          <a:lstStyle/>
          <a:p>
            <a:pPr>
              <a:defRPr/>
            </a:pPr>
            <a:r>
              <a:rPr lang="en-US"/>
              <a:t>Session 2</a:t>
            </a:r>
          </a:p>
          <a:p>
            <a:pPr>
              <a:defRPr/>
            </a:pPr>
            <a:r>
              <a:rPr lang="en-US"/>
              <a:t>Page </a:t>
            </a:r>
            <a:fld id="{59BE16A9-CA52-44D2-94CC-6A16D21288EF}" type="slidenum">
              <a:rPr lang="en-US" smtClean="0"/>
              <a:pPr>
                <a:defRPr/>
              </a:pPr>
              <a:t>47</a:t>
            </a:fld>
            <a:r>
              <a:rPr lang="en-US"/>
              <a:t> of 63</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4"/>
            <a:ext cx="7886700" cy="758848"/>
          </a:xfrm>
          <a:prstGeom prst="rect">
            <a:avLst/>
          </a:prstGeom>
        </p:spPr>
        <p:txBody>
          <a:bodyPr lIns="68580" tIns="34290" rIns="68580" bIns="34290"/>
          <a:lstStyle>
            <a:lvl1pPr marL="0" indent="0" algn="ctr">
              <a:buNone/>
              <a:defRPr sz="2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80" tIns="34290" rIns="68580" bIns="34290" rtlCol="0" anchor="ctr">
            <a:normAutofit/>
          </a:bodyPr>
          <a:lstStyle>
            <a:lvl1pPr>
              <a:defRPr b="1"/>
            </a:lvl1pPr>
          </a:lstStyle>
          <a:p>
            <a:r>
              <a:rPr lang="en-US"/>
              <a:t>Click to edit Master title style</a:t>
            </a:r>
          </a:p>
        </p:txBody>
      </p:sp>
      <p:sp>
        <p:nvSpPr>
          <p:cNvPr id="8" name="Slide Number Placeholder 5"/>
          <p:cNvSpPr>
            <a:spLocks noGrp="1"/>
          </p:cNvSpPr>
          <p:nvPr>
            <p:ph type="sldNum" sz="quarter" idx="4"/>
          </p:nvPr>
        </p:nvSpPr>
        <p:spPr>
          <a:xfrm>
            <a:off x="7719217" y="4767263"/>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38251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6" name="TextBox 5"/>
          <p:cNvSpPr txBox="1"/>
          <p:nvPr/>
        </p:nvSpPr>
        <p:spPr>
          <a:xfrm>
            <a:off x="1295400" y="4705350"/>
            <a:ext cx="7696200" cy="307777"/>
          </a:xfrm>
          <a:prstGeom prst="rect">
            <a:avLst/>
          </a:prstGeom>
          <a:noFill/>
        </p:spPr>
        <p:txBody>
          <a:bodyPr wrap="square" rtlCol="0">
            <a:spAutoFit/>
          </a:bodyPr>
          <a:lstStyle/>
          <a:p>
            <a:pPr algn="ctr"/>
            <a:r>
              <a:rPr lang="en-US" sz="1400" baseline="0">
                <a:solidFill>
                  <a:srgbClr val="00478A"/>
                </a:solidFill>
                <a:latin typeface="+mn-lt"/>
              </a:rPr>
              <a:t>DITEP – Drug Impairment Training for Education Professionals </a:t>
            </a:r>
          </a:p>
        </p:txBody>
      </p:sp>
      <p:sp>
        <p:nvSpPr>
          <p:cNvPr id="12" name="Text Placeholder 11"/>
          <p:cNvSpPr>
            <a:spLocks noGrp="1"/>
          </p:cNvSpPr>
          <p:nvPr>
            <p:ph type="body" sz="quarter" idx="10" hasCustomPrompt="1"/>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9667684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8" name="Rectangle 70"/>
          <p:cNvSpPr>
            <a:spLocks noGrp="1" noChangeArrowheads="1"/>
          </p:cNvSpPr>
          <p:nvPr>
            <p:ph type="sldNum" sz="quarter" idx="12"/>
          </p:nvPr>
        </p:nvSpPr>
        <p:spPr/>
        <p:txBody>
          <a:bodyPr/>
          <a:lstStyle>
            <a:lvl1pPr>
              <a:defRPr/>
            </a:lvl1pPr>
          </a:lstStyle>
          <a:p>
            <a:pPr>
              <a:defRPr/>
            </a:pPr>
            <a:fld id="{1B6714D4-A0E8-4E08-9649-A3327707A01D}" type="slidenum">
              <a:rPr lang="en-US" altLang="en-US"/>
              <a:pPr>
                <a:defRPr/>
              </a:pPr>
              <a:t>‹#›</a:t>
            </a:fld>
            <a:endParaRPr lang="en-US" altLang="en-US" dirty="0"/>
          </a:p>
        </p:txBody>
      </p:sp>
    </p:spTree>
    <p:extLst>
      <p:ext uri="{BB962C8B-B14F-4D97-AF65-F5344CB8AC3E}">
        <p14:creationId xmlns:p14="http://schemas.microsoft.com/office/powerpoint/2010/main" val="3043355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3"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4" name="Rectangle 70"/>
          <p:cNvSpPr>
            <a:spLocks noGrp="1" noChangeArrowheads="1"/>
          </p:cNvSpPr>
          <p:nvPr>
            <p:ph type="sldNum" sz="quarter" idx="12"/>
          </p:nvPr>
        </p:nvSpPr>
        <p:spPr/>
        <p:txBody>
          <a:bodyPr/>
          <a:lstStyle>
            <a:lvl1pPr>
              <a:defRPr/>
            </a:lvl1pPr>
          </a:lstStyle>
          <a:p>
            <a:pPr>
              <a:defRPr/>
            </a:pPr>
            <a:fld id="{9D6CEE55-0F50-45A3-B2D8-CA16ADF27F4A}" type="slidenum">
              <a:rPr lang="en-US" altLang="en-US"/>
              <a:pPr>
                <a:defRPr/>
              </a:pPr>
              <a:t>‹#›</a:t>
            </a:fld>
            <a:endParaRPr lang="en-US" altLang="en-US" dirty="0"/>
          </a:p>
        </p:txBody>
      </p:sp>
    </p:spTree>
    <p:extLst>
      <p:ext uri="{BB962C8B-B14F-4D97-AF65-F5344CB8AC3E}">
        <p14:creationId xmlns:p14="http://schemas.microsoft.com/office/powerpoint/2010/main" val="3574500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rtlCol="0">
            <a:normAutofit/>
          </a:bodyPr>
          <a:lstStyle/>
          <a:p>
            <a:pPr lvl="0"/>
            <a:endParaRPr lang="en-US" noProof="0" dirty="0"/>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A76D2316-5AB4-474B-BD03-9B2870A20088}" type="slidenum">
              <a:rPr lang="en-US" altLang="en-US"/>
              <a:pPr>
                <a:defRPr/>
              </a:pPr>
              <a:t>‹#›</a:t>
            </a:fld>
            <a:endParaRPr lang="en-US" altLang="en-US" dirty="0"/>
          </a:p>
        </p:txBody>
      </p:sp>
    </p:spTree>
    <p:extLst>
      <p:ext uri="{BB962C8B-B14F-4D97-AF65-F5344CB8AC3E}">
        <p14:creationId xmlns:p14="http://schemas.microsoft.com/office/powerpoint/2010/main" val="10071384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70"/>
          <p:cNvSpPr>
            <a:spLocks noGrp="1" noChangeArrowheads="1"/>
          </p:cNvSpPr>
          <p:nvPr>
            <p:ph type="sldNum" sz="quarter" idx="12"/>
          </p:nvPr>
        </p:nvSpPr>
        <p:spPr/>
        <p:txBody>
          <a:bodyPr/>
          <a:lstStyle>
            <a:lvl1pPr>
              <a:defRPr/>
            </a:lvl1pPr>
          </a:lstStyle>
          <a:p>
            <a:pPr>
              <a:defRPr/>
            </a:pPr>
            <a:fld id="{2A2F6211-FE0F-446B-BEAD-B3F32371AE25}" type="slidenum">
              <a:rPr lang="en-US" altLang="en-US"/>
              <a:pPr>
                <a:defRPr/>
              </a:pPr>
              <a:t>‹#›</a:t>
            </a:fld>
            <a:endParaRPr lang="en-US" altLang="en-US" dirty="0"/>
          </a:p>
        </p:txBody>
      </p:sp>
    </p:spTree>
    <p:extLst>
      <p:ext uri="{BB962C8B-B14F-4D97-AF65-F5344CB8AC3E}">
        <p14:creationId xmlns:p14="http://schemas.microsoft.com/office/powerpoint/2010/main" val="28952849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298917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59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5186860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444D86-1F6D-5347-9832-39346D2B496A}" type="datetimeFigureOut">
              <a:rPr lang="en-US" smtClean="0"/>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9BD365-EC7D-0843-8235-B3202A034E7B}" type="slidenum">
              <a:rPr lang="en-US" smtClean="0"/>
              <a:t>‹#›</a:t>
            </a:fld>
            <a:endParaRPr lang="en-US" dirty="0"/>
          </a:p>
        </p:txBody>
      </p:sp>
    </p:spTree>
    <p:extLst>
      <p:ext uri="{BB962C8B-B14F-4D97-AF65-F5344CB8AC3E}">
        <p14:creationId xmlns:p14="http://schemas.microsoft.com/office/powerpoint/2010/main" val="3250579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0"/>
          <p:cNvSpPr>
            <a:spLocks noGrp="1" noChangeArrowheads="1"/>
          </p:cNvSpPr>
          <p:nvPr>
            <p:ph type="sldNum" sz="quarter" idx="12"/>
          </p:nvPr>
        </p:nvSpPr>
        <p:spPr>
          <a:ln/>
        </p:spPr>
        <p:txBody>
          <a:bodyPr/>
          <a:lstStyle>
            <a:lvl1pPr>
              <a:defRPr/>
            </a:lvl1pPr>
          </a:lstStyle>
          <a:p>
            <a:pPr>
              <a:defRPr/>
            </a:pPr>
            <a:fld id="{6A6D3196-2470-45A3-BDB6-84F14C21A082}" type="slidenum">
              <a:rPr lang="en-US" altLang="en-US"/>
              <a:pPr>
                <a:defRPr/>
              </a:pPr>
              <a:t>‹#›</a:t>
            </a:fld>
            <a:endParaRPr lang="en-US" altLang="en-US"/>
          </a:p>
        </p:txBody>
      </p:sp>
    </p:spTree>
    <p:extLst>
      <p:ext uri="{BB962C8B-B14F-4D97-AF65-F5344CB8AC3E}">
        <p14:creationId xmlns:p14="http://schemas.microsoft.com/office/powerpoint/2010/main" val="3540148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0"/>
          <p:cNvSpPr>
            <a:spLocks noGrp="1" noChangeArrowheads="1"/>
          </p:cNvSpPr>
          <p:nvPr>
            <p:ph type="sldNum" sz="quarter" idx="12"/>
          </p:nvPr>
        </p:nvSpPr>
        <p:spPr>
          <a:ln/>
        </p:spPr>
        <p:txBody>
          <a:bodyPr/>
          <a:lstStyle>
            <a:lvl1pPr>
              <a:defRPr/>
            </a:lvl1pPr>
          </a:lstStyle>
          <a:p>
            <a:pPr>
              <a:defRPr/>
            </a:pPr>
            <a:fld id="{D5CDA3CD-782F-45AA-AC42-972418921342}" type="slidenum">
              <a:rPr lang="en-US" altLang="en-US"/>
              <a:pPr>
                <a:defRPr/>
              </a:pPr>
              <a:t>‹#›</a:t>
            </a:fld>
            <a:endParaRPr lang="en-US" altLang="en-US"/>
          </a:p>
        </p:txBody>
      </p:sp>
    </p:spTree>
    <p:extLst>
      <p:ext uri="{BB962C8B-B14F-4D97-AF65-F5344CB8AC3E}">
        <p14:creationId xmlns:p14="http://schemas.microsoft.com/office/powerpoint/2010/main" val="539564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a:lstStyle/>
          <a:p>
            <a:pPr lvl="0"/>
            <a:endParaRPr lang="en-U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0"/>
          <p:cNvSpPr>
            <a:spLocks noGrp="1" noChangeArrowheads="1"/>
          </p:cNvSpPr>
          <p:nvPr>
            <p:ph type="sldNum" sz="quarter" idx="12"/>
          </p:nvPr>
        </p:nvSpPr>
        <p:spPr>
          <a:ln/>
        </p:spPr>
        <p:txBody>
          <a:bodyPr/>
          <a:lstStyle>
            <a:lvl1pPr>
              <a:defRPr/>
            </a:lvl1pPr>
          </a:lstStyle>
          <a:p>
            <a:pPr>
              <a:defRPr/>
            </a:pPr>
            <a:fld id="{FA5AC654-AF5B-4E0D-AFAA-2E79B0845E00}" type="slidenum">
              <a:rPr lang="en-US" altLang="en-US"/>
              <a:pPr>
                <a:defRPr/>
              </a:pPr>
              <a:t>‹#›</a:t>
            </a:fld>
            <a:endParaRPr lang="en-US" altLang="en-US"/>
          </a:p>
        </p:txBody>
      </p:sp>
    </p:spTree>
    <p:extLst>
      <p:ext uri="{BB962C8B-B14F-4D97-AF65-F5344CB8AC3E}">
        <p14:creationId xmlns:p14="http://schemas.microsoft.com/office/powerpoint/2010/main" val="385548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0"/>
          <p:cNvSpPr>
            <a:spLocks noGrp="1" noChangeArrowheads="1"/>
          </p:cNvSpPr>
          <p:nvPr>
            <p:ph type="sldNum" sz="quarter" idx="12"/>
          </p:nvPr>
        </p:nvSpPr>
        <p:spPr>
          <a:ln/>
        </p:spPr>
        <p:txBody>
          <a:bodyPr/>
          <a:lstStyle>
            <a:lvl1pPr>
              <a:defRPr/>
            </a:lvl1pPr>
          </a:lstStyle>
          <a:p>
            <a:pPr>
              <a:defRPr/>
            </a:pPr>
            <a:fld id="{12198E0D-2B01-4943-8B04-B84E0D7DEB4C}" type="slidenum">
              <a:rPr lang="en-US" altLang="en-US"/>
              <a:pPr>
                <a:defRPr/>
              </a:pPr>
              <a:t>‹#›</a:t>
            </a:fld>
            <a:endParaRPr lang="en-US" altLang="en-US"/>
          </a:p>
        </p:txBody>
      </p:sp>
    </p:spTree>
    <p:extLst>
      <p:ext uri="{BB962C8B-B14F-4D97-AF65-F5344CB8AC3E}">
        <p14:creationId xmlns:p14="http://schemas.microsoft.com/office/powerpoint/2010/main" val="2347273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4"/>
            <a:ext cx="7886700" cy="758848"/>
          </a:xfrm>
          <a:prstGeom prst="rect">
            <a:avLst/>
          </a:prstGeom>
        </p:spPr>
        <p:txBody>
          <a:bodyPr lIns="68580" tIns="34290" rIns="68580" bIns="34290"/>
          <a:lstStyle>
            <a:lvl1pPr marL="0" indent="0" algn="ctr">
              <a:buNone/>
              <a:defRPr sz="2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80" tIns="34290" rIns="68580" bIns="34290" rtlCol="0" anchor="ctr">
            <a:normAutofit/>
          </a:bodyPr>
          <a:lstStyle>
            <a:lvl1pPr>
              <a:defRPr b="1"/>
            </a:lvl1pPr>
          </a:lstStyle>
          <a:p>
            <a:r>
              <a:rPr lang="en-US"/>
              <a:t>Click to edit Master title style</a:t>
            </a:r>
          </a:p>
        </p:txBody>
      </p:sp>
      <p:sp>
        <p:nvSpPr>
          <p:cNvPr id="8" name="Slide Number Placeholder 5"/>
          <p:cNvSpPr>
            <a:spLocks noGrp="1"/>
          </p:cNvSpPr>
          <p:nvPr>
            <p:ph type="sldNum" sz="quarter" idx="4"/>
          </p:nvPr>
        </p:nvSpPr>
        <p:spPr>
          <a:xfrm>
            <a:off x="7719217" y="4767263"/>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38251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pic>
        <p:nvPicPr>
          <p:cNvPr id="4" name="Picture 3" descr="IACP_logo_4cp_bluetxt.ai"/>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1464" y="3246120"/>
            <a:ext cx="1865376" cy="241401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9550" y="457200"/>
            <a:ext cx="6965950" cy="8001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479550" y="1828800"/>
            <a:ext cx="6965950" cy="342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0"/>
          <p:cNvSpPr>
            <a:spLocks noGrp="1" noChangeArrowheads="1"/>
          </p:cNvSpPr>
          <p:nvPr>
            <p:ph type="sldNum" sz="quarter" idx="12"/>
          </p:nvPr>
        </p:nvSpPr>
        <p:spPr>
          <a:ln/>
        </p:spPr>
        <p:txBody>
          <a:bodyPr/>
          <a:lstStyle>
            <a:lvl1pPr>
              <a:defRPr/>
            </a:lvl1pPr>
          </a:lstStyle>
          <a:p>
            <a:pPr>
              <a:defRPr/>
            </a:pPr>
            <a:fld id="{21627935-5037-487D-8343-6CC21315EEFA}" type="slidenum">
              <a:rPr lang="en-US" altLang="en-US"/>
              <a:pPr>
                <a:defRPr/>
              </a:pPr>
              <a:t>‹#›</a:t>
            </a:fld>
            <a:endParaRPr lang="en-US" altLang="en-US"/>
          </a:p>
        </p:txBody>
      </p:sp>
    </p:spTree>
    <p:extLst>
      <p:ext uri="{BB962C8B-B14F-4D97-AF65-F5344CB8AC3E}">
        <p14:creationId xmlns:p14="http://schemas.microsoft.com/office/powerpoint/2010/main" val="23412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0"/>
          <p:cNvSpPr>
            <a:spLocks noGrp="1" noChangeArrowheads="1"/>
          </p:cNvSpPr>
          <p:nvPr>
            <p:ph type="sldNum" sz="quarter" idx="12"/>
          </p:nvPr>
        </p:nvSpPr>
        <p:spPr>
          <a:ln/>
        </p:spPr>
        <p:txBody>
          <a:bodyPr/>
          <a:lstStyle>
            <a:lvl1pPr>
              <a:defRPr/>
            </a:lvl1pPr>
          </a:lstStyle>
          <a:p>
            <a:pPr>
              <a:defRPr/>
            </a:pPr>
            <a:fld id="{6A6D3196-2470-45A3-BDB6-84F14C21A082}" type="slidenum">
              <a:rPr lang="en-US" altLang="en-US"/>
              <a:pPr>
                <a:defRPr/>
              </a:pPr>
              <a:t>‹#›</a:t>
            </a:fld>
            <a:endParaRPr lang="en-US" altLang="en-US"/>
          </a:p>
        </p:txBody>
      </p:sp>
    </p:spTree>
    <p:extLst>
      <p:ext uri="{BB962C8B-B14F-4D97-AF65-F5344CB8AC3E}">
        <p14:creationId xmlns:p14="http://schemas.microsoft.com/office/powerpoint/2010/main" val="3540148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0"/>
          <p:cNvSpPr>
            <a:spLocks noGrp="1" noChangeArrowheads="1"/>
          </p:cNvSpPr>
          <p:nvPr>
            <p:ph type="sldNum" sz="quarter" idx="12"/>
          </p:nvPr>
        </p:nvSpPr>
        <p:spPr>
          <a:ln/>
        </p:spPr>
        <p:txBody>
          <a:bodyPr/>
          <a:lstStyle>
            <a:lvl1pPr>
              <a:defRPr/>
            </a:lvl1pPr>
          </a:lstStyle>
          <a:p>
            <a:pPr>
              <a:defRPr/>
            </a:pPr>
            <a:fld id="{D5CDA3CD-782F-45AA-AC42-972418921342}" type="slidenum">
              <a:rPr lang="en-US" altLang="en-US"/>
              <a:pPr>
                <a:defRPr/>
              </a:pPr>
              <a:t>‹#›</a:t>
            </a:fld>
            <a:endParaRPr lang="en-US" altLang="en-US"/>
          </a:p>
        </p:txBody>
      </p:sp>
    </p:spTree>
    <p:extLst>
      <p:ext uri="{BB962C8B-B14F-4D97-AF65-F5344CB8AC3E}">
        <p14:creationId xmlns:p14="http://schemas.microsoft.com/office/powerpoint/2010/main" val="53956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77" tIns="34289" rIns="68577" bIns="34289" rtlCol="0" anchor="ctr">
            <a:normAutofit/>
          </a:bodyPr>
          <a:lstStyle>
            <a:lvl1pPr algn="ctr">
              <a:defRPr sz="4100" b="1"/>
            </a:lvl1pPr>
          </a:lstStyle>
          <a:p>
            <a:r>
              <a:rPr lang="en-US"/>
              <a:t>Click to edit Master title style</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303903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a:lstStyle/>
          <a:p>
            <a:pPr lvl="0"/>
            <a:endParaRPr lang="en-U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0"/>
          <p:cNvSpPr>
            <a:spLocks noGrp="1" noChangeArrowheads="1"/>
          </p:cNvSpPr>
          <p:nvPr>
            <p:ph type="sldNum" sz="quarter" idx="12"/>
          </p:nvPr>
        </p:nvSpPr>
        <p:spPr>
          <a:ln/>
        </p:spPr>
        <p:txBody>
          <a:bodyPr/>
          <a:lstStyle>
            <a:lvl1pPr>
              <a:defRPr/>
            </a:lvl1pPr>
          </a:lstStyle>
          <a:p>
            <a:pPr>
              <a:defRPr/>
            </a:pPr>
            <a:fld id="{FA5AC654-AF5B-4E0D-AFAA-2E79B0845E00}" type="slidenum">
              <a:rPr lang="en-US" altLang="en-US"/>
              <a:pPr>
                <a:defRPr/>
              </a:pPr>
              <a:t>‹#›</a:t>
            </a:fld>
            <a:endParaRPr lang="en-US" altLang="en-US"/>
          </a:p>
        </p:txBody>
      </p:sp>
    </p:spTree>
    <p:extLst>
      <p:ext uri="{BB962C8B-B14F-4D97-AF65-F5344CB8AC3E}">
        <p14:creationId xmlns:p14="http://schemas.microsoft.com/office/powerpoint/2010/main" val="385548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0"/>
          <p:cNvSpPr>
            <a:spLocks noGrp="1" noChangeArrowheads="1"/>
          </p:cNvSpPr>
          <p:nvPr>
            <p:ph type="sldNum" sz="quarter" idx="12"/>
          </p:nvPr>
        </p:nvSpPr>
        <p:spPr>
          <a:ln/>
        </p:spPr>
        <p:txBody>
          <a:bodyPr/>
          <a:lstStyle>
            <a:lvl1pPr>
              <a:defRPr/>
            </a:lvl1pPr>
          </a:lstStyle>
          <a:p>
            <a:pPr>
              <a:defRPr/>
            </a:pPr>
            <a:fld id="{12198E0D-2B01-4943-8B04-B84E0D7DEB4C}" type="slidenum">
              <a:rPr lang="en-US" altLang="en-US"/>
              <a:pPr>
                <a:defRPr/>
              </a:pPr>
              <a:t>‹#›</a:t>
            </a:fld>
            <a:endParaRPr lang="en-US" altLang="en-US"/>
          </a:p>
        </p:txBody>
      </p:sp>
    </p:spTree>
    <p:extLst>
      <p:ext uri="{BB962C8B-B14F-4D97-AF65-F5344CB8AC3E}">
        <p14:creationId xmlns:p14="http://schemas.microsoft.com/office/powerpoint/2010/main" val="2347273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77" tIns="34289" rIns="68577" bIns="34289" rtlCol="0" anchor="ctr">
            <a:normAutofit/>
          </a:bodyPr>
          <a:lstStyle>
            <a:lvl1pPr algn="ctr">
              <a:defRPr sz="4100" b="1"/>
            </a:lvl1pPr>
          </a:lstStyle>
          <a:p>
            <a:r>
              <a:rPr lang="en-US"/>
              <a:t>Click to edit Master title style</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303903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774671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438295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0"/>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555407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968816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672324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57200" y="4802676"/>
            <a:ext cx="2133600" cy="273844"/>
          </a:xfrm>
          <a:prstGeom prst="rect">
            <a:avLst/>
          </a:prstGeom>
        </p:spPr>
        <p:txBody>
          <a:bodyPr/>
          <a:lstStyle/>
          <a:p>
            <a:fld id="{D1BB8595-08D9-A942-9AAF-F42EF9933F95}" type="slidenum">
              <a:rPr lang="en-US" smtClean="0"/>
              <a:t>‹#›</a:t>
            </a:fld>
            <a:endParaRPr lang="en-US"/>
          </a:p>
        </p:txBody>
      </p:sp>
    </p:spTree>
    <p:extLst>
      <p:ext uri="{BB962C8B-B14F-4D97-AF65-F5344CB8AC3E}">
        <p14:creationId xmlns:p14="http://schemas.microsoft.com/office/powerpoint/2010/main" val="983006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pic>
        <p:nvPicPr>
          <p:cNvPr id="4" name="Picture 3" descr="IACP_logo_4cp_bluetxt.ai"/>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1464" y="3246120"/>
            <a:ext cx="1865376" cy="24140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774671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0"/>
          <p:cNvSpPr>
            <a:spLocks noGrp="1" noChangeArrowheads="1"/>
          </p:cNvSpPr>
          <p:nvPr>
            <p:ph type="sldNum" sz="quarter" idx="12"/>
          </p:nvPr>
        </p:nvSpPr>
        <p:spPr>
          <a:ln/>
        </p:spPr>
        <p:txBody>
          <a:bodyPr/>
          <a:lstStyle>
            <a:lvl1pPr>
              <a:defRPr/>
            </a:lvl1pPr>
          </a:lstStyle>
          <a:p>
            <a:pPr>
              <a:defRPr/>
            </a:pPr>
            <a:fld id="{6A6D3196-2470-45A3-BDB6-84F14C21A082}" type="slidenum">
              <a:rPr lang="en-US" altLang="en-US"/>
              <a:pPr>
                <a:defRPr/>
              </a:pPr>
              <a:t>‹#›</a:t>
            </a:fld>
            <a:endParaRPr lang="en-US" altLang="en-US"/>
          </a:p>
        </p:txBody>
      </p:sp>
    </p:spTree>
    <p:extLst>
      <p:ext uri="{BB962C8B-B14F-4D97-AF65-F5344CB8AC3E}">
        <p14:creationId xmlns:p14="http://schemas.microsoft.com/office/powerpoint/2010/main" val="3540148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0"/>
          <p:cNvSpPr>
            <a:spLocks noGrp="1" noChangeArrowheads="1"/>
          </p:cNvSpPr>
          <p:nvPr>
            <p:ph type="sldNum" sz="quarter" idx="12"/>
          </p:nvPr>
        </p:nvSpPr>
        <p:spPr>
          <a:ln/>
        </p:spPr>
        <p:txBody>
          <a:bodyPr/>
          <a:lstStyle>
            <a:lvl1pPr>
              <a:defRPr/>
            </a:lvl1pPr>
          </a:lstStyle>
          <a:p>
            <a:pPr>
              <a:defRPr/>
            </a:pPr>
            <a:fld id="{D5CDA3CD-782F-45AA-AC42-972418921342}" type="slidenum">
              <a:rPr lang="en-US" altLang="en-US"/>
              <a:pPr>
                <a:defRPr/>
              </a:pPr>
              <a:t>‹#›</a:t>
            </a:fld>
            <a:endParaRPr lang="en-US" altLang="en-US"/>
          </a:p>
        </p:txBody>
      </p:sp>
    </p:spTree>
    <p:extLst>
      <p:ext uri="{BB962C8B-B14F-4D97-AF65-F5344CB8AC3E}">
        <p14:creationId xmlns:p14="http://schemas.microsoft.com/office/powerpoint/2010/main" val="539564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a:lstStyle/>
          <a:p>
            <a:pPr lvl="0"/>
            <a:endParaRPr lang="en-U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0"/>
          <p:cNvSpPr>
            <a:spLocks noGrp="1" noChangeArrowheads="1"/>
          </p:cNvSpPr>
          <p:nvPr>
            <p:ph type="sldNum" sz="quarter" idx="12"/>
          </p:nvPr>
        </p:nvSpPr>
        <p:spPr>
          <a:ln/>
        </p:spPr>
        <p:txBody>
          <a:bodyPr/>
          <a:lstStyle>
            <a:lvl1pPr>
              <a:defRPr/>
            </a:lvl1pPr>
          </a:lstStyle>
          <a:p>
            <a:pPr>
              <a:defRPr/>
            </a:pPr>
            <a:fld id="{FA5AC654-AF5B-4E0D-AFAA-2E79B0845E00}" type="slidenum">
              <a:rPr lang="en-US" altLang="en-US"/>
              <a:pPr>
                <a:defRPr/>
              </a:pPr>
              <a:t>‹#›</a:t>
            </a:fld>
            <a:endParaRPr lang="en-US" altLang="en-US"/>
          </a:p>
        </p:txBody>
      </p:sp>
    </p:spTree>
    <p:extLst>
      <p:ext uri="{BB962C8B-B14F-4D97-AF65-F5344CB8AC3E}">
        <p14:creationId xmlns:p14="http://schemas.microsoft.com/office/powerpoint/2010/main" val="385548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0"/>
          <p:cNvSpPr>
            <a:spLocks noGrp="1" noChangeArrowheads="1"/>
          </p:cNvSpPr>
          <p:nvPr>
            <p:ph type="sldNum" sz="quarter" idx="12"/>
          </p:nvPr>
        </p:nvSpPr>
        <p:spPr>
          <a:ln/>
        </p:spPr>
        <p:txBody>
          <a:bodyPr/>
          <a:lstStyle>
            <a:lvl1pPr>
              <a:defRPr/>
            </a:lvl1pPr>
          </a:lstStyle>
          <a:p>
            <a:pPr>
              <a:defRPr/>
            </a:pPr>
            <a:fld id="{12198E0D-2B01-4943-8B04-B84E0D7DEB4C}" type="slidenum">
              <a:rPr lang="en-US" altLang="en-US"/>
              <a:pPr>
                <a:defRPr/>
              </a:pPr>
              <a:t>‹#›</a:t>
            </a:fld>
            <a:endParaRPr lang="en-US" altLang="en-US"/>
          </a:p>
        </p:txBody>
      </p:sp>
    </p:spTree>
    <p:extLst>
      <p:ext uri="{BB962C8B-B14F-4D97-AF65-F5344CB8AC3E}">
        <p14:creationId xmlns:p14="http://schemas.microsoft.com/office/powerpoint/2010/main" val="2347273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77" tIns="34289" rIns="68577" bIns="34289" rtlCol="0" anchor="ctr">
            <a:normAutofit/>
          </a:bodyPr>
          <a:lstStyle>
            <a:lvl1pPr algn="ctr">
              <a:defRPr sz="4100" b="1"/>
            </a:lvl1pPr>
          </a:lstStyle>
          <a:p>
            <a:r>
              <a:rPr lang="en-US"/>
              <a:t>Click to edit Master title style</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30390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774671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438295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0"/>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555407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96881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672324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438295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57200" y="4802676"/>
            <a:ext cx="2133600" cy="273844"/>
          </a:xfrm>
          <a:prstGeom prst="rect">
            <a:avLst/>
          </a:prstGeom>
        </p:spPr>
        <p:txBody>
          <a:bodyPr/>
          <a:lstStyle/>
          <a:p>
            <a:fld id="{D1BB8595-08D9-A942-9AAF-F42EF9933F95}" type="slidenum">
              <a:rPr lang="en-US" smtClean="0"/>
              <a:t>‹#›</a:t>
            </a:fld>
            <a:endParaRPr lang="en-US"/>
          </a:p>
        </p:txBody>
      </p:sp>
    </p:spTree>
    <p:extLst>
      <p:ext uri="{BB962C8B-B14F-4D97-AF65-F5344CB8AC3E}">
        <p14:creationId xmlns:p14="http://schemas.microsoft.com/office/powerpoint/2010/main" val="983006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pic>
        <p:nvPicPr>
          <p:cNvPr id="4" name="Picture 3" descr="IACP_logo_4cp_bluetxt.ai"/>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1464" y="3246120"/>
            <a:ext cx="1865376" cy="2414016"/>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0"/>
          <p:cNvSpPr>
            <a:spLocks noGrp="1" noChangeArrowheads="1"/>
          </p:cNvSpPr>
          <p:nvPr>
            <p:ph type="sldNum" sz="quarter" idx="12"/>
          </p:nvPr>
        </p:nvSpPr>
        <p:spPr>
          <a:ln/>
        </p:spPr>
        <p:txBody>
          <a:bodyPr/>
          <a:lstStyle>
            <a:lvl1pPr>
              <a:defRPr/>
            </a:lvl1pPr>
          </a:lstStyle>
          <a:p>
            <a:pPr>
              <a:defRPr/>
            </a:pPr>
            <a:fld id="{6A6D3196-2470-45A3-BDB6-84F14C21A082}" type="slidenum">
              <a:rPr lang="en-US" altLang="en-US"/>
              <a:pPr>
                <a:defRPr/>
              </a:pPr>
              <a:t>‹#›</a:t>
            </a:fld>
            <a:endParaRPr lang="en-US" altLang="en-US"/>
          </a:p>
        </p:txBody>
      </p:sp>
    </p:spTree>
    <p:extLst>
      <p:ext uri="{BB962C8B-B14F-4D97-AF65-F5344CB8AC3E}">
        <p14:creationId xmlns:p14="http://schemas.microsoft.com/office/powerpoint/2010/main" val="3540148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0"/>
          <p:cNvSpPr>
            <a:spLocks noGrp="1" noChangeArrowheads="1"/>
          </p:cNvSpPr>
          <p:nvPr>
            <p:ph type="sldNum" sz="quarter" idx="12"/>
          </p:nvPr>
        </p:nvSpPr>
        <p:spPr>
          <a:ln/>
        </p:spPr>
        <p:txBody>
          <a:bodyPr/>
          <a:lstStyle>
            <a:lvl1pPr>
              <a:defRPr/>
            </a:lvl1pPr>
          </a:lstStyle>
          <a:p>
            <a:pPr>
              <a:defRPr/>
            </a:pPr>
            <a:fld id="{D5CDA3CD-782F-45AA-AC42-972418921342}" type="slidenum">
              <a:rPr lang="en-US" altLang="en-US"/>
              <a:pPr>
                <a:defRPr/>
              </a:pPr>
              <a:t>‹#›</a:t>
            </a:fld>
            <a:endParaRPr lang="en-US" altLang="en-US"/>
          </a:p>
        </p:txBody>
      </p:sp>
    </p:spTree>
    <p:extLst>
      <p:ext uri="{BB962C8B-B14F-4D97-AF65-F5344CB8AC3E}">
        <p14:creationId xmlns:p14="http://schemas.microsoft.com/office/powerpoint/2010/main" val="539564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8_Title and Content">
    <p:spTree>
      <p:nvGrpSpPr>
        <p:cNvPr id="1" name=""/>
        <p:cNvGrpSpPr/>
        <p:nvPr/>
      </p:nvGrpSpPr>
      <p:grpSpPr>
        <a:xfrm>
          <a:off x="0" y="0"/>
          <a:ext cx="0" cy="0"/>
          <a:chOff x="0" y="0"/>
          <a:chExt cx="0" cy="0"/>
        </a:xfrm>
      </p:grpSpPr>
      <p:sp>
        <p:nvSpPr>
          <p:cNvPr id="6" name="TextBox 5"/>
          <p:cNvSpPr txBox="1"/>
          <p:nvPr/>
        </p:nvSpPr>
        <p:spPr>
          <a:xfrm>
            <a:off x="1295400" y="4705350"/>
            <a:ext cx="7696200" cy="307777"/>
          </a:xfrm>
          <a:prstGeom prst="rect">
            <a:avLst/>
          </a:prstGeom>
          <a:noFill/>
        </p:spPr>
        <p:txBody>
          <a:bodyPr wrap="square" rtlCol="0">
            <a:spAutoFit/>
          </a:bodyPr>
          <a:lstStyle/>
          <a:p>
            <a:pPr algn="ctr"/>
            <a:r>
              <a:rPr lang="en-US" sz="1400" baseline="0">
                <a:solidFill>
                  <a:srgbClr val="00478A"/>
                </a:solidFill>
                <a:latin typeface="+mn-lt"/>
              </a:rPr>
              <a:t>DITEP – Drug Impairment Training for Education Professionals </a:t>
            </a:r>
          </a:p>
        </p:txBody>
      </p:sp>
      <p:sp>
        <p:nvSpPr>
          <p:cNvPr id="12" name="Text Placeholder 11"/>
          <p:cNvSpPr>
            <a:spLocks noGrp="1"/>
          </p:cNvSpPr>
          <p:nvPr>
            <p:ph type="body" sz="quarter" idx="10" hasCustomPrompt="1"/>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966768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0"/>
          <p:cNvSpPr>
            <a:spLocks noGrp="1" noChangeArrowheads="1"/>
          </p:cNvSpPr>
          <p:nvPr>
            <p:ph type="sldNum" sz="quarter" idx="12"/>
          </p:nvPr>
        </p:nvSpPr>
        <p:spPr>
          <a:ln/>
        </p:spPr>
        <p:txBody>
          <a:bodyPr/>
          <a:lstStyle>
            <a:lvl1pPr>
              <a:defRPr/>
            </a:lvl1pPr>
          </a:lstStyle>
          <a:p>
            <a:pPr>
              <a:defRPr/>
            </a:pPr>
            <a:fld id="{12198E0D-2B01-4943-8B04-B84E0D7DEB4C}" type="slidenum">
              <a:rPr lang="en-US" altLang="en-US"/>
              <a:pPr>
                <a:defRPr/>
              </a:pPr>
              <a:t>‹#›</a:t>
            </a:fld>
            <a:endParaRPr lang="en-US" altLang="en-US"/>
          </a:p>
        </p:txBody>
      </p:sp>
    </p:spTree>
    <p:extLst>
      <p:ext uri="{BB962C8B-B14F-4D97-AF65-F5344CB8AC3E}">
        <p14:creationId xmlns:p14="http://schemas.microsoft.com/office/powerpoint/2010/main" val="2347273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61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966768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Header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1C7F-1E25-7D4B-AD66-FD5BE8F35CF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6C33744-64DA-DC49-A4C1-CF1EF6B848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71ACE9-8611-BD48-A968-DC186014B575}"/>
              </a:ext>
            </a:extLst>
          </p:cNvPr>
          <p:cNvSpPr>
            <a:spLocks noGrp="1"/>
          </p:cNvSpPr>
          <p:nvPr>
            <p:ph type="dt" sz="half" idx="10"/>
          </p:nvPr>
        </p:nvSpPr>
        <p:spPr>
          <a:xfrm>
            <a:off x="628650" y="4767263"/>
            <a:ext cx="2057400" cy="273844"/>
          </a:xfrm>
        </p:spPr>
        <p:txBody>
          <a:bodyPr/>
          <a:lstStyle/>
          <a:p>
            <a:fld id="{C1657D08-2514-7541-B68D-9C0CB7337A05}" type="datetime1">
              <a:rPr lang="en-US" smtClean="0"/>
              <a:t>8/29/2023</a:t>
            </a:fld>
            <a:endParaRPr lang="en-US"/>
          </a:p>
        </p:txBody>
      </p:sp>
      <p:sp>
        <p:nvSpPr>
          <p:cNvPr id="6" name="Slide Number Placeholder 5">
            <a:extLst>
              <a:ext uri="{FF2B5EF4-FFF2-40B4-BE49-F238E27FC236}">
                <a16:creationId xmlns:a16="http://schemas.microsoft.com/office/drawing/2014/main" id="{F6DCB9AD-9476-4E41-9E4A-3EF547785A2E}"/>
              </a:ext>
            </a:extLst>
          </p:cNvPr>
          <p:cNvSpPr>
            <a:spLocks noGrp="1"/>
          </p:cNvSpPr>
          <p:nvPr>
            <p:ph type="sldNum" sz="quarter" idx="12"/>
          </p:nvPr>
        </p:nvSpPr>
        <p:spPr>
          <a:xfrm>
            <a:off x="6457950" y="4767263"/>
            <a:ext cx="2057400" cy="273844"/>
          </a:xfrm>
        </p:spPr>
        <p:txBody>
          <a:bodyPr/>
          <a:lstStyle/>
          <a:p>
            <a:fld id="{8156D003-86A0-7F4A-990E-0FC2DC0121F3}" type="slidenum">
              <a:rPr lang="en-US" smtClean="0"/>
              <a:pPr/>
              <a:t>‹#›</a:t>
            </a:fld>
            <a:endParaRPr lang="en-US"/>
          </a:p>
        </p:txBody>
      </p:sp>
    </p:spTree>
    <p:extLst>
      <p:ext uri="{BB962C8B-B14F-4D97-AF65-F5344CB8AC3E}">
        <p14:creationId xmlns:p14="http://schemas.microsoft.com/office/powerpoint/2010/main" val="2254509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E6F0-D2C2-4345-BEF0-259990E2D7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11E7BC-F15F-6140-8A0E-CA85AB07A3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134B44-CDCE-9B49-A43F-4434DEBEB685}"/>
              </a:ext>
            </a:extLst>
          </p:cNvPr>
          <p:cNvSpPr>
            <a:spLocks noGrp="1"/>
          </p:cNvSpPr>
          <p:nvPr>
            <p:ph type="dt" sz="half" idx="10"/>
          </p:nvPr>
        </p:nvSpPr>
        <p:spPr/>
        <p:txBody>
          <a:bodyPr/>
          <a:lstStyle/>
          <a:p>
            <a:fld id="{0189742A-7359-4346-8E82-FBE2E58A7BBC}" type="datetime1">
              <a:rPr lang="en-US" smtClean="0"/>
              <a:t>8/29/2023</a:t>
            </a:fld>
            <a:endParaRPr lang="en-US"/>
          </a:p>
        </p:txBody>
      </p:sp>
      <p:sp>
        <p:nvSpPr>
          <p:cNvPr id="6" name="Slide Number Placeholder 5">
            <a:extLst>
              <a:ext uri="{FF2B5EF4-FFF2-40B4-BE49-F238E27FC236}">
                <a16:creationId xmlns:a16="http://schemas.microsoft.com/office/drawing/2014/main" id="{6070E8FF-7413-AB46-991B-C05C057FF467}"/>
              </a:ext>
            </a:extLst>
          </p:cNvPr>
          <p:cNvSpPr>
            <a:spLocks noGrp="1"/>
          </p:cNvSpPr>
          <p:nvPr>
            <p:ph type="sldNum" sz="quarter" idx="12"/>
          </p:nvPr>
        </p:nvSpPr>
        <p:spPr/>
        <p:txBody>
          <a:bodyPr/>
          <a:lstStyle/>
          <a:p>
            <a:fld id="{8156D003-86A0-7F4A-990E-0FC2DC0121F3}" type="slidenum">
              <a:rPr lang="en-US" smtClean="0"/>
              <a:pPr/>
              <a:t>‹#›</a:t>
            </a:fld>
            <a:endParaRPr lang="en-US"/>
          </a:p>
        </p:txBody>
      </p:sp>
    </p:spTree>
    <p:extLst>
      <p:ext uri="{BB962C8B-B14F-4D97-AF65-F5344CB8AC3E}">
        <p14:creationId xmlns:p14="http://schemas.microsoft.com/office/powerpoint/2010/main" val="4035270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4"/>
            <a:ext cx="7886700" cy="758848"/>
          </a:xfrm>
          <a:prstGeom prst="rect">
            <a:avLst/>
          </a:prstGeom>
        </p:spPr>
        <p:txBody>
          <a:bodyPr lIns="68580" tIns="34290" rIns="68580" bIns="34290"/>
          <a:lstStyle>
            <a:lvl1pPr marL="0" indent="0" algn="ctr">
              <a:buNone/>
              <a:defRPr sz="2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80" tIns="34290" rIns="68580" bIns="34290" rtlCol="0" anchor="ctr">
            <a:normAutofit/>
          </a:bodyPr>
          <a:lstStyle>
            <a:lvl1pPr>
              <a:defRPr b="1"/>
            </a:lvl1pPr>
          </a:lstStyle>
          <a:p>
            <a:r>
              <a:rPr lang="en-US"/>
              <a:t>Click to edit Master title style</a:t>
            </a:r>
          </a:p>
        </p:txBody>
      </p:sp>
      <p:sp>
        <p:nvSpPr>
          <p:cNvPr id="8" name="Slide Number Placeholder 5"/>
          <p:cNvSpPr>
            <a:spLocks noGrp="1"/>
          </p:cNvSpPr>
          <p:nvPr>
            <p:ph type="sldNum" sz="quarter" idx="4"/>
          </p:nvPr>
        </p:nvSpPr>
        <p:spPr>
          <a:xfrm>
            <a:off x="7719217" y="4767263"/>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221645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0"/>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555407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Blue Background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1C7F-1E25-7D4B-AD66-FD5BE8F35CF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6C33744-64DA-DC49-A4C1-CF1EF6B848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71ACE9-8611-BD48-A968-DC186014B575}"/>
              </a:ext>
            </a:extLst>
          </p:cNvPr>
          <p:cNvSpPr>
            <a:spLocks noGrp="1"/>
          </p:cNvSpPr>
          <p:nvPr>
            <p:ph type="dt" sz="half" idx="10"/>
          </p:nvPr>
        </p:nvSpPr>
        <p:spPr/>
        <p:txBody>
          <a:bodyPr/>
          <a:lstStyle/>
          <a:p>
            <a:fld id="{7D46A847-27A4-F642-A2D2-C621BCAB8AA0}" type="datetime1">
              <a:rPr lang="en-US" smtClean="0"/>
              <a:t>8/29/2023</a:t>
            </a:fld>
            <a:endParaRPr lang="en-US"/>
          </a:p>
        </p:txBody>
      </p:sp>
      <p:sp>
        <p:nvSpPr>
          <p:cNvPr id="6" name="Slide Number Placeholder 5">
            <a:extLst>
              <a:ext uri="{FF2B5EF4-FFF2-40B4-BE49-F238E27FC236}">
                <a16:creationId xmlns:a16="http://schemas.microsoft.com/office/drawing/2014/main" id="{F6DCB9AD-9476-4E41-9E4A-3EF547785A2E}"/>
              </a:ext>
            </a:extLst>
          </p:cNvPr>
          <p:cNvSpPr>
            <a:spLocks noGrp="1"/>
          </p:cNvSpPr>
          <p:nvPr>
            <p:ph type="sldNum" sz="quarter" idx="12"/>
          </p:nvPr>
        </p:nvSpPr>
        <p:spPr/>
        <p:txBody>
          <a:bodyPr/>
          <a:lstStyle/>
          <a:p>
            <a:fld id="{219BD365-EC7D-0843-8235-B3202A034E7B}" type="slidenum">
              <a:rPr lang="en-US" smtClean="0"/>
              <a:t>‹#›</a:t>
            </a:fld>
            <a:endParaRPr lang="en-US"/>
          </a:p>
        </p:txBody>
      </p:sp>
    </p:spTree>
    <p:extLst>
      <p:ext uri="{BB962C8B-B14F-4D97-AF65-F5344CB8AC3E}">
        <p14:creationId xmlns:p14="http://schemas.microsoft.com/office/powerpoint/2010/main" val="3309866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le Slide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E6F0-D2C2-4345-BEF0-259990E2D7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11E7BC-F15F-6140-8A0E-CA85AB07A3C8}"/>
              </a:ext>
            </a:extLst>
          </p:cNvPr>
          <p:cNvSpPr>
            <a:spLocks noGrp="1"/>
          </p:cNvSpPr>
          <p:nvPr>
            <p:ph type="body" idx="1" hasCustomPrompt="1"/>
          </p:nvPr>
        </p:nvSpPr>
        <p:spPr>
          <a:xfrm>
            <a:off x="623888" y="3442098"/>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subtitle style</a:t>
            </a:r>
          </a:p>
        </p:txBody>
      </p:sp>
      <p:sp>
        <p:nvSpPr>
          <p:cNvPr id="4" name="Date Placeholder 3">
            <a:extLst>
              <a:ext uri="{FF2B5EF4-FFF2-40B4-BE49-F238E27FC236}">
                <a16:creationId xmlns:a16="http://schemas.microsoft.com/office/drawing/2014/main" id="{75134B44-CDCE-9B49-A43F-4434DEBEB685}"/>
              </a:ext>
            </a:extLst>
          </p:cNvPr>
          <p:cNvSpPr>
            <a:spLocks noGrp="1"/>
          </p:cNvSpPr>
          <p:nvPr>
            <p:ph type="dt" sz="half" idx="10"/>
          </p:nvPr>
        </p:nvSpPr>
        <p:spPr/>
        <p:txBody>
          <a:bodyPr/>
          <a:lstStyle/>
          <a:p>
            <a:fld id="{E7B206EE-E90F-BE44-92C1-4811D1BC72A1}" type="datetime1">
              <a:rPr lang="en-US" smtClean="0"/>
              <a:t>8/29/2023</a:t>
            </a:fld>
            <a:endParaRPr lang="en-US"/>
          </a:p>
        </p:txBody>
      </p:sp>
      <p:sp>
        <p:nvSpPr>
          <p:cNvPr id="6" name="Slide Number Placeholder 5">
            <a:extLst>
              <a:ext uri="{FF2B5EF4-FFF2-40B4-BE49-F238E27FC236}">
                <a16:creationId xmlns:a16="http://schemas.microsoft.com/office/drawing/2014/main" id="{6070E8FF-7413-AB46-991B-C05C057FF467}"/>
              </a:ext>
            </a:extLst>
          </p:cNvPr>
          <p:cNvSpPr>
            <a:spLocks noGrp="1"/>
          </p:cNvSpPr>
          <p:nvPr>
            <p:ph type="sldNum" sz="quarter" idx="12"/>
          </p:nvPr>
        </p:nvSpPr>
        <p:spPr/>
        <p:txBody>
          <a:bodyPr/>
          <a:lstStyle/>
          <a:p>
            <a:fld id="{219BD365-EC7D-0843-8235-B3202A034E7B}" type="slidenum">
              <a:rPr lang="en-US" smtClean="0"/>
              <a:t>‹#›</a:t>
            </a:fld>
            <a:endParaRPr lang="en-US"/>
          </a:p>
        </p:txBody>
      </p:sp>
    </p:spTree>
    <p:extLst>
      <p:ext uri="{BB962C8B-B14F-4D97-AF65-F5344CB8AC3E}">
        <p14:creationId xmlns:p14="http://schemas.microsoft.com/office/powerpoint/2010/main" val="2734849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Blue Background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1C7F-1E25-7D4B-AD66-FD5BE8F35CF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6C33744-64DA-DC49-A4C1-CF1EF6B848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71ACE9-8611-BD48-A968-DC186014B575}"/>
              </a:ext>
            </a:extLst>
          </p:cNvPr>
          <p:cNvSpPr>
            <a:spLocks noGrp="1"/>
          </p:cNvSpPr>
          <p:nvPr>
            <p:ph type="dt" sz="half" idx="10"/>
          </p:nvPr>
        </p:nvSpPr>
        <p:spPr/>
        <p:txBody>
          <a:bodyPr/>
          <a:lstStyle/>
          <a:p>
            <a:fld id="{7D46A847-27A4-F642-A2D2-C621BCAB8AA0}" type="datetime1">
              <a:rPr lang="en-US" smtClean="0"/>
              <a:t>8/29/2023</a:t>
            </a:fld>
            <a:endParaRPr lang="en-US"/>
          </a:p>
        </p:txBody>
      </p:sp>
      <p:sp>
        <p:nvSpPr>
          <p:cNvPr id="6" name="Slide Number Placeholder 5">
            <a:extLst>
              <a:ext uri="{FF2B5EF4-FFF2-40B4-BE49-F238E27FC236}">
                <a16:creationId xmlns:a16="http://schemas.microsoft.com/office/drawing/2014/main" id="{F6DCB9AD-9476-4E41-9E4A-3EF547785A2E}"/>
              </a:ext>
            </a:extLst>
          </p:cNvPr>
          <p:cNvSpPr>
            <a:spLocks noGrp="1"/>
          </p:cNvSpPr>
          <p:nvPr>
            <p:ph type="sldNum" sz="quarter" idx="12"/>
          </p:nvPr>
        </p:nvSpPr>
        <p:spPr/>
        <p:txBody>
          <a:bodyPr/>
          <a:lstStyle/>
          <a:p>
            <a:fld id="{219BD365-EC7D-0843-8235-B3202A034E7B}" type="slidenum">
              <a:rPr lang="en-US" smtClean="0"/>
              <a:t>‹#›</a:t>
            </a:fld>
            <a:endParaRPr lang="en-US"/>
          </a:p>
        </p:txBody>
      </p:sp>
    </p:spTree>
    <p:extLst>
      <p:ext uri="{BB962C8B-B14F-4D97-AF65-F5344CB8AC3E}">
        <p14:creationId xmlns:p14="http://schemas.microsoft.com/office/powerpoint/2010/main" val="2396268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le Slide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E6F0-D2C2-4345-BEF0-259990E2D7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11E7BC-F15F-6140-8A0E-CA85AB07A3C8}"/>
              </a:ext>
            </a:extLst>
          </p:cNvPr>
          <p:cNvSpPr>
            <a:spLocks noGrp="1"/>
          </p:cNvSpPr>
          <p:nvPr>
            <p:ph type="body" idx="1" hasCustomPrompt="1"/>
          </p:nvPr>
        </p:nvSpPr>
        <p:spPr>
          <a:xfrm>
            <a:off x="623888" y="3442098"/>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subtitle style</a:t>
            </a:r>
          </a:p>
        </p:txBody>
      </p:sp>
      <p:sp>
        <p:nvSpPr>
          <p:cNvPr id="4" name="Date Placeholder 3">
            <a:extLst>
              <a:ext uri="{FF2B5EF4-FFF2-40B4-BE49-F238E27FC236}">
                <a16:creationId xmlns:a16="http://schemas.microsoft.com/office/drawing/2014/main" id="{75134B44-CDCE-9B49-A43F-4434DEBEB685}"/>
              </a:ext>
            </a:extLst>
          </p:cNvPr>
          <p:cNvSpPr>
            <a:spLocks noGrp="1"/>
          </p:cNvSpPr>
          <p:nvPr>
            <p:ph type="dt" sz="half" idx="10"/>
          </p:nvPr>
        </p:nvSpPr>
        <p:spPr/>
        <p:txBody>
          <a:bodyPr/>
          <a:lstStyle/>
          <a:p>
            <a:fld id="{E7B206EE-E90F-BE44-92C1-4811D1BC72A1}" type="datetime1">
              <a:rPr lang="en-US" smtClean="0"/>
              <a:t>8/29/2023</a:t>
            </a:fld>
            <a:endParaRPr lang="en-US"/>
          </a:p>
        </p:txBody>
      </p:sp>
      <p:sp>
        <p:nvSpPr>
          <p:cNvPr id="6" name="Slide Number Placeholder 5">
            <a:extLst>
              <a:ext uri="{FF2B5EF4-FFF2-40B4-BE49-F238E27FC236}">
                <a16:creationId xmlns:a16="http://schemas.microsoft.com/office/drawing/2014/main" id="{6070E8FF-7413-AB46-991B-C05C057FF467}"/>
              </a:ext>
            </a:extLst>
          </p:cNvPr>
          <p:cNvSpPr>
            <a:spLocks noGrp="1"/>
          </p:cNvSpPr>
          <p:nvPr>
            <p:ph type="sldNum" sz="quarter" idx="12"/>
          </p:nvPr>
        </p:nvSpPr>
        <p:spPr/>
        <p:txBody>
          <a:bodyPr/>
          <a:lstStyle/>
          <a:p>
            <a:fld id="{219BD365-EC7D-0843-8235-B3202A034E7B}" type="slidenum">
              <a:rPr lang="en-US" smtClean="0"/>
              <a:t>‹#›</a:t>
            </a:fld>
            <a:endParaRPr lang="en-US"/>
          </a:p>
        </p:txBody>
      </p:sp>
    </p:spTree>
    <p:extLst>
      <p:ext uri="{BB962C8B-B14F-4D97-AF65-F5344CB8AC3E}">
        <p14:creationId xmlns:p14="http://schemas.microsoft.com/office/powerpoint/2010/main" val="14923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w/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EBB6-152E-7B4D-A3D0-2668B9EDE8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348DE86-BBCA-9044-B70A-921998C01D7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59A3A-4542-0840-9191-8EEA3D3A109E}"/>
              </a:ext>
            </a:extLst>
          </p:cNvPr>
          <p:cNvSpPr>
            <a:spLocks noGrp="1"/>
          </p:cNvSpPr>
          <p:nvPr>
            <p:ph type="dt" sz="half" idx="10"/>
          </p:nvPr>
        </p:nvSpPr>
        <p:spPr/>
        <p:txBody>
          <a:bodyPr/>
          <a:lstStyle/>
          <a:p>
            <a:fld id="{B77503C0-8CAE-E347-AEC6-890DFADC81A6}" type="datetime1">
              <a:rPr lang="en-US" smtClean="0"/>
              <a:t>8/29/2023</a:t>
            </a:fld>
            <a:endParaRPr lang="en-US"/>
          </a:p>
        </p:txBody>
      </p:sp>
      <p:sp>
        <p:nvSpPr>
          <p:cNvPr id="5" name="Footer Placeholder 4">
            <a:extLst>
              <a:ext uri="{FF2B5EF4-FFF2-40B4-BE49-F238E27FC236}">
                <a16:creationId xmlns:a16="http://schemas.microsoft.com/office/drawing/2014/main" id="{16149325-5A72-3343-A23A-3E0F383C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C4B73-F870-654E-8832-550D6BC251DB}"/>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2038338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ext Slide w/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94EE-D4C9-FE44-BF98-0FE571F5B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76163-EB03-BB46-A955-C48EC6636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3317A-2AEA-7649-9523-63453568CC4C}"/>
              </a:ext>
            </a:extLst>
          </p:cNvPr>
          <p:cNvSpPr>
            <a:spLocks noGrp="1"/>
          </p:cNvSpPr>
          <p:nvPr>
            <p:ph type="dt" sz="half" idx="10"/>
          </p:nvPr>
        </p:nvSpPr>
        <p:spPr/>
        <p:txBody>
          <a:bodyPr/>
          <a:lstStyle/>
          <a:p>
            <a:fld id="{107782A2-3160-FA47-94BC-264D40F68044}" type="datetime1">
              <a:rPr lang="en-US" smtClean="0"/>
              <a:t>8/29/2023</a:t>
            </a:fld>
            <a:endParaRPr lang="en-US"/>
          </a:p>
        </p:txBody>
      </p:sp>
      <p:sp>
        <p:nvSpPr>
          <p:cNvPr id="5" name="Footer Placeholder 4">
            <a:extLst>
              <a:ext uri="{FF2B5EF4-FFF2-40B4-BE49-F238E27FC236}">
                <a16:creationId xmlns:a16="http://schemas.microsoft.com/office/drawing/2014/main" id="{14BC2DAD-A87D-2541-B688-EB6D44E57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603F3-C6EA-A141-A7F2-512EFA94047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322979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1C1-EE70-0444-A585-272B5193A7E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7518DB-0654-9046-9FC9-E502CE69CEF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3AA9D-54BC-7342-BA01-51B43545129E}"/>
              </a:ext>
            </a:extLst>
          </p:cNvPr>
          <p:cNvSpPr>
            <a:spLocks noGrp="1"/>
          </p:cNvSpPr>
          <p:nvPr>
            <p:ph type="dt" sz="half" idx="10"/>
          </p:nvPr>
        </p:nvSpPr>
        <p:spPr/>
        <p:txBody>
          <a:bodyPr/>
          <a:lstStyle/>
          <a:p>
            <a:fld id="{FFE022C9-5AFD-7C48-BB68-9C8212288C6B}" type="datetime1">
              <a:rPr lang="en-US" smtClean="0"/>
              <a:t>8/29/2023</a:t>
            </a:fld>
            <a:endParaRPr lang="en-US"/>
          </a:p>
        </p:txBody>
      </p:sp>
      <p:sp>
        <p:nvSpPr>
          <p:cNvPr id="5" name="Footer Placeholder 4">
            <a:extLst>
              <a:ext uri="{FF2B5EF4-FFF2-40B4-BE49-F238E27FC236}">
                <a16:creationId xmlns:a16="http://schemas.microsoft.com/office/drawing/2014/main" id="{7E1D9523-8EA5-0A44-B1F0-739B06CF1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EA8C2-0CED-434F-A24E-AC78868515FE}"/>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2213092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ext slide w/partners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EBF4-2E14-6F4B-9DD1-172677FE0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3B38D-63F3-A44C-ABFD-CEC9ACE6039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DBF6A-8AEB-784D-A8AA-A7F8A01681F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51D9-EA1A-B243-82ED-F74DB095A2D3}"/>
              </a:ext>
            </a:extLst>
          </p:cNvPr>
          <p:cNvSpPr>
            <a:spLocks noGrp="1"/>
          </p:cNvSpPr>
          <p:nvPr>
            <p:ph type="dt" sz="half" idx="10"/>
          </p:nvPr>
        </p:nvSpPr>
        <p:spPr/>
        <p:txBody>
          <a:bodyPr/>
          <a:lstStyle/>
          <a:p>
            <a:fld id="{6BFED7FC-3283-674F-9262-27F88F30902B}" type="datetime1">
              <a:rPr lang="en-US" smtClean="0"/>
              <a:t>8/29/2023</a:t>
            </a:fld>
            <a:endParaRPr lang="en-US"/>
          </a:p>
        </p:txBody>
      </p:sp>
      <p:sp>
        <p:nvSpPr>
          <p:cNvPr id="6" name="Footer Placeholder 5">
            <a:extLst>
              <a:ext uri="{FF2B5EF4-FFF2-40B4-BE49-F238E27FC236}">
                <a16:creationId xmlns:a16="http://schemas.microsoft.com/office/drawing/2014/main" id="{DF817146-9327-6B42-9F01-11C8DE73C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6A241-4EB3-9746-AD5A-F2F75FBA2CF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4127586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Text slide w/partners - 2 columns bold h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4E09-0E22-FE4B-81B4-61B05257479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CEB10E-1DA4-8D47-B306-B19772B2035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3AFCFBB-DB95-4847-92B1-33E592CFF6A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3DA881-3AFA-B64F-93FB-521F9B1B6CD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18F6A-AC82-F84A-A959-F5494EA90C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88A73-24D9-B641-8E8D-E6203C25B4DB}"/>
              </a:ext>
            </a:extLst>
          </p:cNvPr>
          <p:cNvSpPr>
            <a:spLocks noGrp="1"/>
          </p:cNvSpPr>
          <p:nvPr>
            <p:ph type="dt" sz="half" idx="10"/>
          </p:nvPr>
        </p:nvSpPr>
        <p:spPr/>
        <p:txBody>
          <a:bodyPr/>
          <a:lstStyle/>
          <a:p>
            <a:fld id="{CA42B12D-1E02-834B-A688-1147A4CC5006}" type="datetime1">
              <a:rPr lang="en-US" smtClean="0"/>
              <a:t>8/29/2023</a:t>
            </a:fld>
            <a:endParaRPr lang="en-US"/>
          </a:p>
        </p:txBody>
      </p:sp>
      <p:sp>
        <p:nvSpPr>
          <p:cNvPr id="8" name="Footer Placeholder 7">
            <a:extLst>
              <a:ext uri="{FF2B5EF4-FFF2-40B4-BE49-F238E27FC236}">
                <a16:creationId xmlns:a16="http://schemas.microsoft.com/office/drawing/2014/main" id="{FB57D1FA-BE34-AF44-87A0-6AD014BEBF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DA3AB-6C2C-FF4B-A006-A02530BA4489}"/>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514733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ext slide w/partner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4F9A-05B0-5B44-915F-4757CE247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B83A3-1155-9D43-8790-0EEA48FF3BF3}"/>
              </a:ext>
            </a:extLst>
          </p:cNvPr>
          <p:cNvSpPr>
            <a:spLocks noGrp="1"/>
          </p:cNvSpPr>
          <p:nvPr>
            <p:ph type="dt" sz="half" idx="10"/>
          </p:nvPr>
        </p:nvSpPr>
        <p:spPr/>
        <p:txBody>
          <a:bodyPr/>
          <a:lstStyle/>
          <a:p>
            <a:fld id="{8752378D-6A11-8643-86F6-261997EB88DC}" type="datetime1">
              <a:rPr lang="en-US" smtClean="0"/>
              <a:t>8/29/2023</a:t>
            </a:fld>
            <a:endParaRPr lang="en-US"/>
          </a:p>
        </p:txBody>
      </p:sp>
      <p:sp>
        <p:nvSpPr>
          <p:cNvPr id="4" name="Footer Placeholder 3">
            <a:extLst>
              <a:ext uri="{FF2B5EF4-FFF2-40B4-BE49-F238E27FC236}">
                <a16:creationId xmlns:a16="http://schemas.microsoft.com/office/drawing/2014/main" id="{29EEEA41-A08E-684C-AB56-DECFDD648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33B4A-DA50-6E4A-B434-D865EAC69A43}"/>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48233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968816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ext slide with partners-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9006D-F55E-4F41-9DAC-8813325FA26C}"/>
              </a:ext>
            </a:extLst>
          </p:cNvPr>
          <p:cNvSpPr>
            <a:spLocks noGrp="1"/>
          </p:cNvSpPr>
          <p:nvPr>
            <p:ph type="dt" sz="half" idx="10"/>
          </p:nvPr>
        </p:nvSpPr>
        <p:spPr/>
        <p:txBody>
          <a:bodyPr/>
          <a:lstStyle/>
          <a:p>
            <a:fld id="{99691580-DD15-134C-9D27-18C65BAC3774}" type="datetime1">
              <a:rPr lang="en-US" smtClean="0"/>
              <a:t>8/29/2023</a:t>
            </a:fld>
            <a:endParaRPr lang="en-US"/>
          </a:p>
        </p:txBody>
      </p:sp>
      <p:sp>
        <p:nvSpPr>
          <p:cNvPr id="3" name="Footer Placeholder 2">
            <a:extLst>
              <a:ext uri="{FF2B5EF4-FFF2-40B4-BE49-F238E27FC236}">
                <a16:creationId xmlns:a16="http://schemas.microsoft.com/office/drawing/2014/main" id="{162C4B14-7193-AC4B-BA7C-3ECCBCBDD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6C0A3-D9A2-1E4C-8CF7-28328120464D}"/>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2089568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Text slide w/partner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0664-E9B8-7E41-A875-ACC96587A98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92BB5B-BFC0-F048-8B2D-4C22ABAD6B2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9AEF28-BF30-F64C-900B-9BE201BCD59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D5C9F6-97CE-384A-ABF0-18F5F343C733}"/>
              </a:ext>
            </a:extLst>
          </p:cNvPr>
          <p:cNvSpPr>
            <a:spLocks noGrp="1"/>
          </p:cNvSpPr>
          <p:nvPr>
            <p:ph type="dt" sz="half" idx="10"/>
          </p:nvPr>
        </p:nvSpPr>
        <p:spPr/>
        <p:txBody>
          <a:bodyPr/>
          <a:lstStyle/>
          <a:p>
            <a:fld id="{33C80856-6917-214A-AFA9-A354273A521E}" type="datetime1">
              <a:rPr lang="en-US" smtClean="0"/>
              <a:t>8/29/2023</a:t>
            </a:fld>
            <a:endParaRPr lang="en-US"/>
          </a:p>
        </p:txBody>
      </p:sp>
      <p:sp>
        <p:nvSpPr>
          <p:cNvPr id="6" name="Footer Placeholder 5">
            <a:extLst>
              <a:ext uri="{FF2B5EF4-FFF2-40B4-BE49-F238E27FC236}">
                <a16:creationId xmlns:a16="http://schemas.microsoft.com/office/drawing/2014/main" id="{C9CED393-28B9-8D49-9702-DEE5071AC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5E36-411F-4843-AC04-0D4E0D8E54E7}"/>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453214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Text slide w/partners ad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7D47-83FD-6C4D-B067-38D3E48A65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6C85797-F90D-944D-B1CE-26C12AFBB1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D7BCAB2-AA47-224C-B291-21B75020635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E1D641-745C-AC4D-8360-84D432F98ED4}"/>
              </a:ext>
            </a:extLst>
          </p:cNvPr>
          <p:cNvSpPr>
            <a:spLocks noGrp="1"/>
          </p:cNvSpPr>
          <p:nvPr>
            <p:ph type="dt" sz="half" idx="10"/>
          </p:nvPr>
        </p:nvSpPr>
        <p:spPr/>
        <p:txBody>
          <a:bodyPr/>
          <a:lstStyle/>
          <a:p>
            <a:fld id="{6993C2C9-570F-7C40-9856-41B68311823F}" type="datetime1">
              <a:rPr lang="en-US" smtClean="0"/>
              <a:t>8/29/2023</a:t>
            </a:fld>
            <a:endParaRPr lang="en-US"/>
          </a:p>
        </p:txBody>
      </p:sp>
      <p:sp>
        <p:nvSpPr>
          <p:cNvPr id="6" name="Footer Placeholder 5">
            <a:extLst>
              <a:ext uri="{FF2B5EF4-FFF2-40B4-BE49-F238E27FC236}">
                <a16:creationId xmlns:a16="http://schemas.microsoft.com/office/drawing/2014/main" id="{095CD9F0-0AFB-AB44-BE15-B51683BF6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EA2B0-6225-4A44-910E-29645E9A901A}"/>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6149717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ext Slide no partner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EBB6-152E-7B4D-A3D0-2668B9EDE8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348DE86-BBCA-9044-B70A-921998C01D7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59A3A-4542-0840-9191-8EEA3D3A109E}"/>
              </a:ext>
            </a:extLst>
          </p:cNvPr>
          <p:cNvSpPr>
            <a:spLocks noGrp="1"/>
          </p:cNvSpPr>
          <p:nvPr>
            <p:ph type="dt" sz="half" idx="10"/>
          </p:nvPr>
        </p:nvSpPr>
        <p:spPr/>
        <p:txBody>
          <a:bodyPr/>
          <a:lstStyle/>
          <a:p>
            <a:fld id="{1544495D-34C4-5F49-8243-860073946CFD}" type="datetime1">
              <a:rPr lang="en-US" smtClean="0"/>
              <a:t>8/29/2023</a:t>
            </a:fld>
            <a:endParaRPr lang="en-US"/>
          </a:p>
        </p:txBody>
      </p:sp>
      <p:sp>
        <p:nvSpPr>
          <p:cNvPr id="5" name="Footer Placeholder 4">
            <a:extLst>
              <a:ext uri="{FF2B5EF4-FFF2-40B4-BE49-F238E27FC236}">
                <a16:creationId xmlns:a16="http://schemas.microsoft.com/office/drawing/2014/main" id="{16149325-5A72-3343-A23A-3E0F383C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C4B73-F870-654E-8832-550D6BC251DB}"/>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986151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ext slide no partner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94EE-D4C9-FE44-BF98-0FE571F5B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76163-EB03-BB46-A955-C48EC6636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3317A-2AEA-7649-9523-63453568CC4C}"/>
              </a:ext>
            </a:extLst>
          </p:cNvPr>
          <p:cNvSpPr>
            <a:spLocks noGrp="1"/>
          </p:cNvSpPr>
          <p:nvPr>
            <p:ph type="dt" sz="half" idx="10"/>
          </p:nvPr>
        </p:nvSpPr>
        <p:spPr/>
        <p:txBody>
          <a:bodyPr/>
          <a:lstStyle/>
          <a:p>
            <a:fld id="{559FF496-3B6F-004F-8068-E5579F424651}" type="datetime1">
              <a:rPr lang="en-US" smtClean="0"/>
              <a:t>8/29/2023</a:t>
            </a:fld>
            <a:endParaRPr lang="en-US"/>
          </a:p>
        </p:txBody>
      </p:sp>
      <p:sp>
        <p:nvSpPr>
          <p:cNvPr id="5" name="Footer Placeholder 4">
            <a:extLst>
              <a:ext uri="{FF2B5EF4-FFF2-40B4-BE49-F238E27FC236}">
                <a16:creationId xmlns:a16="http://schemas.microsoft.com/office/drawing/2014/main" id="{14BC2DAD-A87D-2541-B688-EB6D44E57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603F3-C6EA-A141-A7F2-512EFA94047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102348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Text slide no partn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1C1-EE70-0444-A585-272B5193A7E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7518DB-0654-9046-9FC9-E502CE69CEF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3AA9D-54BC-7342-BA01-51B43545129E}"/>
              </a:ext>
            </a:extLst>
          </p:cNvPr>
          <p:cNvSpPr>
            <a:spLocks noGrp="1"/>
          </p:cNvSpPr>
          <p:nvPr>
            <p:ph type="dt" sz="half" idx="10"/>
          </p:nvPr>
        </p:nvSpPr>
        <p:spPr/>
        <p:txBody>
          <a:bodyPr/>
          <a:lstStyle/>
          <a:p>
            <a:fld id="{BF9E11F7-63A8-AC49-9C06-2F647F9D7040}" type="datetime1">
              <a:rPr lang="en-US" smtClean="0"/>
              <a:t>8/29/2023</a:t>
            </a:fld>
            <a:endParaRPr lang="en-US"/>
          </a:p>
        </p:txBody>
      </p:sp>
      <p:sp>
        <p:nvSpPr>
          <p:cNvPr id="5" name="Footer Placeholder 4">
            <a:extLst>
              <a:ext uri="{FF2B5EF4-FFF2-40B4-BE49-F238E27FC236}">
                <a16:creationId xmlns:a16="http://schemas.microsoft.com/office/drawing/2014/main" id="{7E1D9523-8EA5-0A44-B1F0-739B06CF1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EA8C2-0CED-434F-A24E-AC78868515FE}"/>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644346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ext slide no partners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EBF4-2E14-6F4B-9DD1-172677FE07FA}"/>
              </a:ext>
            </a:extLst>
          </p:cNvPr>
          <p:cNvSpPr>
            <a:spLocks noGrp="1"/>
          </p:cNvSpPr>
          <p:nvPr>
            <p:ph type="title"/>
          </p:nvPr>
        </p:nvSpPr>
        <p:spPr>
          <a:xfrm>
            <a:off x="628650" y="375047"/>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83B38D-63F3-A44C-ABFD-CEC9ACE6039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DBF6A-8AEB-784D-A8AA-A7F8A01681F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51D9-EA1A-B243-82ED-F74DB095A2D3}"/>
              </a:ext>
            </a:extLst>
          </p:cNvPr>
          <p:cNvSpPr>
            <a:spLocks noGrp="1"/>
          </p:cNvSpPr>
          <p:nvPr>
            <p:ph type="dt" sz="half" idx="10"/>
          </p:nvPr>
        </p:nvSpPr>
        <p:spPr/>
        <p:txBody>
          <a:bodyPr/>
          <a:lstStyle/>
          <a:p>
            <a:fld id="{CF85D62D-6149-3742-BBCE-B51551DA5E8F}" type="datetime1">
              <a:rPr lang="en-US" smtClean="0"/>
              <a:t>8/29/2023</a:t>
            </a:fld>
            <a:endParaRPr lang="en-US"/>
          </a:p>
        </p:txBody>
      </p:sp>
      <p:sp>
        <p:nvSpPr>
          <p:cNvPr id="6" name="Footer Placeholder 5">
            <a:extLst>
              <a:ext uri="{FF2B5EF4-FFF2-40B4-BE49-F238E27FC236}">
                <a16:creationId xmlns:a16="http://schemas.microsoft.com/office/drawing/2014/main" id="{DF817146-9327-6B42-9F01-11C8DE73C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6A241-4EB3-9746-AD5A-F2F75FBA2CF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806336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4E09-0E22-FE4B-81B4-61B052574796}"/>
              </a:ext>
            </a:extLst>
          </p:cNvPr>
          <p:cNvSpPr>
            <a:spLocks noGrp="1"/>
          </p:cNvSpPr>
          <p:nvPr>
            <p:ph type="title"/>
          </p:nvPr>
        </p:nvSpPr>
        <p:spPr>
          <a:xfrm>
            <a:off x="620316" y="39290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CEB10E-1DA4-8D47-B306-B19772B2035F}"/>
              </a:ext>
            </a:extLst>
          </p:cNvPr>
          <p:cNvSpPr>
            <a:spLocks noGrp="1"/>
          </p:cNvSpPr>
          <p:nvPr>
            <p:ph type="body" idx="1"/>
          </p:nvPr>
        </p:nvSpPr>
        <p:spPr>
          <a:xfrm>
            <a:off x="620317" y="1512094"/>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3AFCFBB-DB95-4847-92B1-33E592CFF6AC}"/>
              </a:ext>
            </a:extLst>
          </p:cNvPr>
          <p:cNvSpPr>
            <a:spLocks noGrp="1"/>
          </p:cNvSpPr>
          <p:nvPr>
            <p:ph sz="half" idx="2"/>
          </p:nvPr>
        </p:nvSpPr>
        <p:spPr>
          <a:xfrm>
            <a:off x="629842" y="2255044"/>
            <a:ext cx="3868340" cy="2387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3DA881-3AFA-B64F-93FB-521F9B1B6CDE}"/>
              </a:ext>
            </a:extLst>
          </p:cNvPr>
          <p:cNvSpPr>
            <a:spLocks noGrp="1"/>
          </p:cNvSpPr>
          <p:nvPr>
            <p:ph type="body" sz="quarter" idx="3"/>
          </p:nvPr>
        </p:nvSpPr>
        <p:spPr>
          <a:xfrm>
            <a:off x="4636293" y="1512094"/>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18F6A-AC82-F84A-A959-F5494EA90CA2}"/>
              </a:ext>
            </a:extLst>
          </p:cNvPr>
          <p:cNvSpPr>
            <a:spLocks noGrp="1"/>
          </p:cNvSpPr>
          <p:nvPr>
            <p:ph sz="quarter" idx="4"/>
          </p:nvPr>
        </p:nvSpPr>
        <p:spPr>
          <a:xfrm>
            <a:off x="4629150" y="2255043"/>
            <a:ext cx="3887391" cy="2387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88A73-24D9-B641-8E8D-E6203C25B4DB}"/>
              </a:ext>
            </a:extLst>
          </p:cNvPr>
          <p:cNvSpPr>
            <a:spLocks noGrp="1"/>
          </p:cNvSpPr>
          <p:nvPr>
            <p:ph type="dt" sz="half" idx="10"/>
          </p:nvPr>
        </p:nvSpPr>
        <p:spPr/>
        <p:txBody>
          <a:bodyPr/>
          <a:lstStyle/>
          <a:p>
            <a:fld id="{C2F54843-48D4-F348-81C1-38430B6BBD66}" type="datetime1">
              <a:rPr lang="en-US" smtClean="0"/>
              <a:t>8/29/2023</a:t>
            </a:fld>
            <a:endParaRPr lang="en-US"/>
          </a:p>
        </p:txBody>
      </p:sp>
      <p:sp>
        <p:nvSpPr>
          <p:cNvPr id="8" name="Footer Placeholder 7">
            <a:extLst>
              <a:ext uri="{FF2B5EF4-FFF2-40B4-BE49-F238E27FC236}">
                <a16:creationId xmlns:a16="http://schemas.microsoft.com/office/drawing/2014/main" id="{FB57D1FA-BE34-AF44-87A0-6AD014BEBF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DA3AB-6C2C-FF4B-A006-A02530BA4489}"/>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824137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4F9A-05B0-5B44-915F-4757CE247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B83A3-1155-9D43-8790-0EEA48FF3BF3}"/>
              </a:ext>
            </a:extLst>
          </p:cNvPr>
          <p:cNvSpPr>
            <a:spLocks noGrp="1"/>
          </p:cNvSpPr>
          <p:nvPr>
            <p:ph type="dt" sz="half" idx="10"/>
          </p:nvPr>
        </p:nvSpPr>
        <p:spPr/>
        <p:txBody>
          <a:bodyPr/>
          <a:lstStyle/>
          <a:p>
            <a:fld id="{3822EDB6-BF59-034F-8FC6-3C45F53F1391}" type="datetime1">
              <a:rPr lang="en-US" smtClean="0"/>
              <a:t>8/29/2023</a:t>
            </a:fld>
            <a:endParaRPr lang="en-US"/>
          </a:p>
        </p:txBody>
      </p:sp>
      <p:sp>
        <p:nvSpPr>
          <p:cNvPr id="4" name="Footer Placeholder 3">
            <a:extLst>
              <a:ext uri="{FF2B5EF4-FFF2-40B4-BE49-F238E27FC236}">
                <a16:creationId xmlns:a16="http://schemas.microsoft.com/office/drawing/2014/main" id="{29EEEA41-A08E-684C-AB56-DECFDD648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33B4A-DA50-6E4A-B434-D865EAC69A43}"/>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647640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9006D-F55E-4F41-9DAC-8813325FA26C}"/>
              </a:ext>
            </a:extLst>
          </p:cNvPr>
          <p:cNvSpPr>
            <a:spLocks noGrp="1"/>
          </p:cNvSpPr>
          <p:nvPr>
            <p:ph type="dt" sz="half" idx="10"/>
          </p:nvPr>
        </p:nvSpPr>
        <p:spPr/>
        <p:txBody>
          <a:bodyPr/>
          <a:lstStyle/>
          <a:p>
            <a:fld id="{187DF51D-4D9A-2B4E-8E99-36DF2D3DF40D}" type="datetime1">
              <a:rPr lang="en-US" smtClean="0"/>
              <a:t>8/29/2023</a:t>
            </a:fld>
            <a:endParaRPr lang="en-US"/>
          </a:p>
        </p:txBody>
      </p:sp>
      <p:sp>
        <p:nvSpPr>
          <p:cNvPr id="3" name="Footer Placeholder 2">
            <a:extLst>
              <a:ext uri="{FF2B5EF4-FFF2-40B4-BE49-F238E27FC236}">
                <a16:creationId xmlns:a16="http://schemas.microsoft.com/office/drawing/2014/main" id="{162C4B14-7193-AC4B-BA7C-3ECCBCBDD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6C0A3-D9A2-1E4C-8CF7-28328120464D}"/>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91999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672324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0664-E9B8-7E41-A875-ACC96587A984}"/>
              </a:ext>
            </a:extLst>
          </p:cNvPr>
          <p:cNvSpPr>
            <a:spLocks noGrp="1"/>
          </p:cNvSpPr>
          <p:nvPr>
            <p:ph type="title"/>
          </p:nvPr>
        </p:nvSpPr>
        <p:spPr>
          <a:xfrm>
            <a:off x="629841" y="1563725"/>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92BB5B-BFC0-F048-8B2D-4C22ABAD6B2E}"/>
              </a:ext>
            </a:extLst>
          </p:cNvPr>
          <p:cNvSpPr>
            <a:spLocks noGrp="1"/>
          </p:cNvSpPr>
          <p:nvPr>
            <p:ph idx="1"/>
          </p:nvPr>
        </p:nvSpPr>
        <p:spPr>
          <a:xfrm>
            <a:off x="3887391" y="1543050"/>
            <a:ext cx="4629150" cy="28527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9AEF28-BF30-F64C-900B-9BE201BCD594}"/>
              </a:ext>
            </a:extLst>
          </p:cNvPr>
          <p:cNvSpPr>
            <a:spLocks noGrp="1"/>
          </p:cNvSpPr>
          <p:nvPr>
            <p:ph type="body" sz="half" idx="2"/>
          </p:nvPr>
        </p:nvSpPr>
        <p:spPr>
          <a:xfrm>
            <a:off x="629841" y="2706130"/>
            <a:ext cx="2949178" cy="169561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D5C9F6-97CE-384A-ABF0-18F5F343C733}"/>
              </a:ext>
            </a:extLst>
          </p:cNvPr>
          <p:cNvSpPr>
            <a:spLocks noGrp="1"/>
          </p:cNvSpPr>
          <p:nvPr>
            <p:ph type="dt" sz="half" idx="10"/>
          </p:nvPr>
        </p:nvSpPr>
        <p:spPr/>
        <p:txBody>
          <a:bodyPr/>
          <a:lstStyle/>
          <a:p>
            <a:fld id="{0D339474-8AEA-B042-ACFA-1F8A1E5E7BC0}" type="datetime1">
              <a:rPr lang="en-US" smtClean="0"/>
              <a:t>8/29/2023</a:t>
            </a:fld>
            <a:endParaRPr lang="en-US"/>
          </a:p>
        </p:txBody>
      </p:sp>
      <p:sp>
        <p:nvSpPr>
          <p:cNvPr id="6" name="Footer Placeholder 5">
            <a:extLst>
              <a:ext uri="{FF2B5EF4-FFF2-40B4-BE49-F238E27FC236}">
                <a16:creationId xmlns:a16="http://schemas.microsoft.com/office/drawing/2014/main" id="{C9CED393-28B9-8D49-9702-DEE5071AC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5E36-411F-4843-AC04-0D4E0D8E54E7}"/>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096812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7D47-83FD-6C4D-B067-38D3E48A6579}"/>
              </a:ext>
            </a:extLst>
          </p:cNvPr>
          <p:cNvSpPr>
            <a:spLocks noGrp="1"/>
          </p:cNvSpPr>
          <p:nvPr>
            <p:ph type="title"/>
          </p:nvPr>
        </p:nvSpPr>
        <p:spPr>
          <a:xfrm>
            <a:off x="627459" y="1368028"/>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6C85797-F90D-944D-B1CE-26C12AFBB1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D7BCAB2-AA47-224C-B291-21B75020635B}"/>
              </a:ext>
            </a:extLst>
          </p:cNvPr>
          <p:cNvSpPr>
            <a:spLocks noGrp="1"/>
          </p:cNvSpPr>
          <p:nvPr>
            <p:ph type="body" sz="half" idx="2"/>
          </p:nvPr>
        </p:nvSpPr>
        <p:spPr>
          <a:xfrm>
            <a:off x="629841" y="2571750"/>
            <a:ext cx="2949178" cy="18299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E1D641-745C-AC4D-8360-84D432F98ED4}"/>
              </a:ext>
            </a:extLst>
          </p:cNvPr>
          <p:cNvSpPr>
            <a:spLocks noGrp="1"/>
          </p:cNvSpPr>
          <p:nvPr>
            <p:ph type="dt" sz="half" idx="10"/>
          </p:nvPr>
        </p:nvSpPr>
        <p:spPr/>
        <p:txBody>
          <a:bodyPr/>
          <a:lstStyle/>
          <a:p>
            <a:fld id="{63202BDD-750B-FC46-B94D-152332CB7F80}" type="datetime1">
              <a:rPr lang="en-US" smtClean="0"/>
              <a:t>8/29/2023</a:t>
            </a:fld>
            <a:endParaRPr lang="en-US"/>
          </a:p>
        </p:txBody>
      </p:sp>
      <p:sp>
        <p:nvSpPr>
          <p:cNvPr id="6" name="Footer Placeholder 5">
            <a:extLst>
              <a:ext uri="{FF2B5EF4-FFF2-40B4-BE49-F238E27FC236}">
                <a16:creationId xmlns:a16="http://schemas.microsoft.com/office/drawing/2014/main" id="{095CD9F0-0AFB-AB44-BE15-B51683BF6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EA2B0-6225-4A44-910E-29645E9A901A}"/>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940667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77" tIns="34289" rIns="68577" bIns="34289" rtlCol="0" anchor="ctr">
            <a:normAutofit/>
          </a:bodyPr>
          <a:lstStyle>
            <a:lvl1pPr algn="ctr">
              <a:defRPr sz="4100" b="1"/>
            </a:lvl1pPr>
          </a:lstStyle>
          <a:p>
            <a:r>
              <a:rPr lang="en-US"/>
              <a:t>Click to edit Master title style</a:t>
            </a:r>
          </a:p>
        </p:txBody>
      </p:sp>
      <p:sp>
        <p:nvSpPr>
          <p:cNvPr id="8" name="Slide Number Placeholder 5"/>
          <p:cNvSpPr>
            <a:spLocks noGrp="1"/>
          </p:cNvSpPr>
          <p:nvPr>
            <p:ph type="sldNum" sz="quarter" idx="4"/>
          </p:nvPr>
        </p:nvSpPr>
        <p:spPr>
          <a:xfrm>
            <a:off x="7719217" y="4767264"/>
            <a:ext cx="1271868" cy="273844"/>
          </a:xfrm>
          <a:prstGeom prst="rect">
            <a:avLst/>
          </a:prstGeom>
        </p:spPr>
        <p:txBody>
          <a:bodyPr/>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232443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p:spPr>
        <p:txBody>
          <a:bodyPr/>
          <a:lstStyle/>
          <a:p>
            <a:r>
              <a:rPr lang="en-US"/>
              <a:t>Click to edit Master title style</a:t>
            </a:r>
          </a:p>
        </p:txBody>
      </p:sp>
      <p:sp>
        <p:nvSpPr>
          <p:cNvPr id="3" name="Text Placeholder 2"/>
          <p:cNvSpPr>
            <a:spLocks noGrp="1"/>
          </p:cNvSpPr>
          <p:nvPr>
            <p:ph type="body" sz="half" idx="1"/>
          </p:nvPr>
        </p:nvSpPr>
        <p:spPr>
          <a:xfrm>
            <a:off x="455614" y="1198960"/>
            <a:ext cx="4037012" cy="337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5025" y="1198960"/>
            <a:ext cx="4037013" cy="3373040"/>
          </a:xfrm>
        </p:spPr>
        <p:txBody>
          <a:bodyPr/>
          <a:lstStyle/>
          <a:p>
            <a:pPr lvl="0"/>
            <a:endParaRPr lang="en-US" noProof="0"/>
          </a:p>
        </p:txBody>
      </p:sp>
      <p:sp>
        <p:nvSpPr>
          <p:cNvPr id="5" name="Rectangle 68"/>
          <p:cNvSpPr>
            <a:spLocks noGrp="1" noChangeArrowheads="1"/>
          </p:cNvSpPr>
          <p:nvPr>
            <p:ph type="dt" sz="half" idx="10"/>
          </p:nvPr>
        </p:nvSpPr>
        <p:spPr>
          <a:xfrm>
            <a:off x="628650" y="4767263"/>
            <a:ext cx="2057400" cy="273844"/>
          </a:xfrm>
          <a:prstGeom prst="rect">
            <a:avLst/>
          </a:prstGeom>
          <a:ln/>
        </p:spPr>
        <p:txBody>
          <a:bodyPr lIns="68580" tIns="34290" rIns="68580" bIns="34290"/>
          <a:lstStyle>
            <a:lvl1pPr>
              <a:defRPr/>
            </a:lvl1pPr>
          </a:lstStyle>
          <a:p>
            <a:pPr>
              <a:defRPr/>
            </a:pPr>
            <a:endParaRPr lang="en-US"/>
          </a:p>
        </p:txBody>
      </p:sp>
      <p:sp>
        <p:nvSpPr>
          <p:cNvPr id="6" name="Rectangle 69"/>
          <p:cNvSpPr>
            <a:spLocks noGrp="1" noChangeArrowheads="1"/>
          </p:cNvSpPr>
          <p:nvPr>
            <p:ph type="ftr" sz="quarter" idx="11"/>
          </p:nvPr>
        </p:nvSpPr>
        <p:spPr>
          <a:xfrm>
            <a:off x="3028950" y="4767263"/>
            <a:ext cx="3086100" cy="273844"/>
          </a:xfrm>
          <a:prstGeom prst="rect">
            <a:avLst/>
          </a:prstGeom>
          <a:ln/>
        </p:spPr>
        <p:txBody>
          <a:bodyPr lIns="68580" tIns="34290" rIns="68580" bIns="34290"/>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AC16DACD-2B2F-42E6-9CC7-7ABF19119FB2}" type="slidenum">
              <a:rPr lang="en-US"/>
              <a:pPr>
                <a:defRPr/>
              </a:pPr>
              <a:t>‹#›</a:t>
            </a:fld>
            <a:endParaRPr lang="en-US"/>
          </a:p>
        </p:txBody>
      </p:sp>
    </p:spTree>
    <p:extLst>
      <p:ext uri="{BB962C8B-B14F-4D97-AF65-F5344CB8AC3E}">
        <p14:creationId xmlns:p14="http://schemas.microsoft.com/office/powerpoint/2010/main" val="900549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ext slide partners only at bottom-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EBB6-152E-7B4D-A3D0-2668B9EDE8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348DE86-BBCA-9044-B70A-921998C01D7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59A3A-4542-0840-9191-8EEA3D3A109E}"/>
              </a:ext>
            </a:extLst>
          </p:cNvPr>
          <p:cNvSpPr>
            <a:spLocks noGrp="1"/>
          </p:cNvSpPr>
          <p:nvPr>
            <p:ph type="dt" sz="half" idx="10"/>
          </p:nvPr>
        </p:nvSpPr>
        <p:spPr/>
        <p:txBody>
          <a:bodyPr/>
          <a:lstStyle/>
          <a:p>
            <a:fld id="{236C1DCA-B2B5-6D4D-BFF3-1795E667F928}" type="datetime1">
              <a:rPr lang="en-US" smtClean="0"/>
              <a:t>8/29/2023</a:t>
            </a:fld>
            <a:endParaRPr lang="en-US"/>
          </a:p>
        </p:txBody>
      </p:sp>
      <p:sp>
        <p:nvSpPr>
          <p:cNvPr id="5" name="Footer Placeholder 4">
            <a:extLst>
              <a:ext uri="{FF2B5EF4-FFF2-40B4-BE49-F238E27FC236}">
                <a16:creationId xmlns:a16="http://schemas.microsoft.com/office/drawing/2014/main" id="{16149325-5A72-3343-A23A-3E0F383C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C4B73-F870-654E-8832-550D6BC251DB}"/>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6777067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ext slide no partn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94EE-D4C9-FE44-BF98-0FE571F5B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76163-EB03-BB46-A955-C48EC6636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3317A-2AEA-7649-9523-63453568CC4C}"/>
              </a:ext>
            </a:extLst>
          </p:cNvPr>
          <p:cNvSpPr>
            <a:spLocks noGrp="1"/>
          </p:cNvSpPr>
          <p:nvPr>
            <p:ph type="dt" sz="half" idx="10"/>
          </p:nvPr>
        </p:nvSpPr>
        <p:spPr/>
        <p:txBody>
          <a:bodyPr/>
          <a:lstStyle/>
          <a:p>
            <a:fld id="{891C6D89-8BDA-9F46-9E10-E530EBAF1D68}" type="datetime1">
              <a:rPr lang="en-US" smtClean="0"/>
              <a:t>8/29/2023</a:t>
            </a:fld>
            <a:endParaRPr lang="en-US"/>
          </a:p>
        </p:txBody>
      </p:sp>
      <p:sp>
        <p:nvSpPr>
          <p:cNvPr id="5" name="Footer Placeholder 4">
            <a:extLst>
              <a:ext uri="{FF2B5EF4-FFF2-40B4-BE49-F238E27FC236}">
                <a16:creationId xmlns:a16="http://schemas.microsoft.com/office/drawing/2014/main" id="{14BC2DAD-A87D-2541-B688-EB6D44E57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603F3-C6EA-A141-A7F2-512EFA94047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2784137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1C1-EE70-0444-A585-272B5193A7E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7518DB-0654-9046-9FC9-E502CE69CEF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3AA9D-54BC-7342-BA01-51B43545129E}"/>
              </a:ext>
            </a:extLst>
          </p:cNvPr>
          <p:cNvSpPr>
            <a:spLocks noGrp="1"/>
          </p:cNvSpPr>
          <p:nvPr>
            <p:ph type="dt" sz="half" idx="10"/>
          </p:nvPr>
        </p:nvSpPr>
        <p:spPr/>
        <p:txBody>
          <a:bodyPr/>
          <a:lstStyle/>
          <a:p>
            <a:fld id="{4528975B-F5A8-3346-A0AB-66509BD91EE3}" type="datetime1">
              <a:rPr lang="en-US" smtClean="0"/>
              <a:t>8/29/2023</a:t>
            </a:fld>
            <a:endParaRPr lang="en-US"/>
          </a:p>
        </p:txBody>
      </p:sp>
      <p:sp>
        <p:nvSpPr>
          <p:cNvPr id="5" name="Footer Placeholder 4">
            <a:extLst>
              <a:ext uri="{FF2B5EF4-FFF2-40B4-BE49-F238E27FC236}">
                <a16:creationId xmlns:a16="http://schemas.microsoft.com/office/drawing/2014/main" id="{7E1D9523-8EA5-0A44-B1F0-739B06CF1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EA8C2-0CED-434F-A24E-AC78868515FE}"/>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764708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EBF4-2E14-6F4B-9DD1-172677FE07FA}"/>
              </a:ext>
            </a:extLst>
          </p:cNvPr>
          <p:cNvSpPr>
            <a:spLocks noGrp="1"/>
          </p:cNvSpPr>
          <p:nvPr>
            <p:ph type="title"/>
          </p:nvPr>
        </p:nvSpPr>
        <p:spPr>
          <a:xfrm>
            <a:off x="614364" y="1045939"/>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83B38D-63F3-A44C-ABFD-CEC9ACE6039D}"/>
              </a:ext>
            </a:extLst>
          </p:cNvPr>
          <p:cNvSpPr>
            <a:spLocks noGrp="1"/>
          </p:cNvSpPr>
          <p:nvPr>
            <p:ph sz="half" idx="1"/>
          </p:nvPr>
        </p:nvSpPr>
        <p:spPr>
          <a:xfrm>
            <a:off x="628651" y="1801188"/>
            <a:ext cx="3886200" cy="2628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DBF6A-8AEB-784D-A8AA-A7F8A01681F0}"/>
              </a:ext>
            </a:extLst>
          </p:cNvPr>
          <p:cNvSpPr>
            <a:spLocks noGrp="1"/>
          </p:cNvSpPr>
          <p:nvPr>
            <p:ph sz="half" idx="2"/>
          </p:nvPr>
        </p:nvSpPr>
        <p:spPr>
          <a:xfrm>
            <a:off x="4600577" y="1788661"/>
            <a:ext cx="3886200" cy="2641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51D9-EA1A-B243-82ED-F74DB095A2D3}"/>
              </a:ext>
            </a:extLst>
          </p:cNvPr>
          <p:cNvSpPr>
            <a:spLocks noGrp="1"/>
          </p:cNvSpPr>
          <p:nvPr>
            <p:ph type="dt" sz="half" idx="10"/>
          </p:nvPr>
        </p:nvSpPr>
        <p:spPr/>
        <p:txBody>
          <a:bodyPr/>
          <a:lstStyle/>
          <a:p>
            <a:fld id="{3BE5B220-7F69-7840-B5F9-11411AB22775}" type="datetime1">
              <a:rPr lang="en-US" smtClean="0"/>
              <a:t>8/29/2023</a:t>
            </a:fld>
            <a:endParaRPr lang="en-US"/>
          </a:p>
        </p:txBody>
      </p:sp>
      <p:sp>
        <p:nvSpPr>
          <p:cNvPr id="6" name="Footer Placeholder 5">
            <a:extLst>
              <a:ext uri="{FF2B5EF4-FFF2-40B4-BE49-F238E27FC236}">
                <a16:creationId xmlns:a16="http://schemas.microsoft.com/office/drawing/2014/main" id="{DF817146-9327-6B42-9F01-11C8DE73C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6A241-4EB3-9746-AD5A-F2F75FBA2CF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690103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4E09-0E22-FE4B-81B4-61B052574796}"/>
              </a:ext>
            </a:extLst>
          </p:cNvPr>
          <p:cNvSpPr>
            <a:spLocks noGrp="1"/>
          </p:cNvSpPr>
          <p:nvPr>
            <p:ph type="title"/>
          </p:nvPr>
        </p:nvSpPr>
        <p:spPr>
          <a:xfrm>
            <a:off x="619125" y="1015008"/>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CEB10E-1DA4-8D47-B306-B19772B2035F}"/>
              </a:ext>
            </a:extLst>
          </p:cNvPr>
          <p:cNvSpPr>
            <a:spLocks noGrp="1"/>
          </p:cNvSpPr>
          <p:nvPr>
            <p:ph type="body" idx="1"/>
          </p:nvPr>
        </p:nvSpPr>
        <p:spPr>
          <a:xfrm>
            <a:off x="627460" y="1888331"/>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3AFCFBB-DB95-4847-92B1-33E592CFF6AC}"/>
              </a:ext>
            </a:extLst>
          </p:cNvPr>
          <p:cNvSpPr>
            <a:spLocks noGrp="1"/>
          </p:cNvSpPr>
          <p:nvPr>
            <p:ph sz="half" idx="2"/>
          </p:nvPr>
        </p:nvSpPr>
        <p:spPr>
          <a:xfrm>
            <a:off x="629842" y="2506266"/>
            <a:ext cx="3868340" cy="21359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3DA881-3AFA-B64F-93FB-521F9B1B6CDE}"/>
              </a:ext>
            </a:extLst>
          </p:cNvPr>
          <p:cNvSpPr>
            <a:spLocks noGrp="1"/>
          </p:cNvSpPr>
          <p:nvPr>
            <p:ph type="body" sz="quarter" idx="3"/>
          </p:nvPr>
        </p:nvSpPr>
        <p:spPr>
          <a:xfrm>
            <a:off x="4636293" y="1888331"/>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18F6A-AC82-F84A-A959-F5494EA90CA2}"/>
              </a:ext>
            </a:extLst>
          </p:cNvPr>
          <p:cNvSpPr>
            <a:spLocks noGrp="1"/>
          </p:cNvSpPr>
          <p:nvPr>
            <p:ph sz="quarter" idx="4"/>
          </p:nvPr>
        </p:nvSpPr>
        <p:spPr>
          <a:xfrm>
            <a:off x="4629150" y="2506266"/>
            <a:ext cx="3887391" cy="21359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88A73-24D9-B641-8E8D-E6203C25B4DB}"/>
              </a:ext>
            </a:extLst>
          </p:cNvPr>
          <p:cNvSpPr>
            <a:spLocks noGrp="1"/>
          </p:cNvSpPr>
          <p:nvPr>
            <p:ph type="dt" sz="half" idx="10"/>
          </p:nvPr>
        </p:nvSpPr>
        <p:spPr/>
        <p:txBody>
          <a:bodyPr/>
          <a:lstStyle/>
          <a:p>
            <a:fld id="{BABD10A7-E678-A140-85BD-976A1F4E61A9}" type="datetime1">
              <a:rPr lang="en-US" smtClean="0"/>
              <a:t>8/29/2023</a:t>
            </a:fld>
            <a:endParaRPr lang="en-US"/>
          </a:p>
        </p:txBody>
      </p:sp>
      <p:sp>
        <p:nvSpPr>
          <p:cNvPr id="8" name="Footer Placeholder 7">
            <a:extLst>
              <a:ext uri="{FF2B5EF4-FFF2-40B4-BE49-F238E27FC236}">
                <a16:creationId xmlns:a16="http://schemas.microsoft.com/office/drawing/2014/main" id="{FB57D1FA-BE34-AF44-87A0-6AD014BEBF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DA3AB-6C2C-FF4B-A006-A02530BA4489}"/>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808608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4F9A-05B0-5B44-915F-4757CE247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B83A3-1155-9D43-8790-0EEA48FF3BF3}"/>
              </a:ext>
            </a:extLst>
          </p:cNvPr>
          <p:cNvSpPr>
            <a:spLocks noGrp="1"/>
          </p:cNvSpPr>
          <p:nvPr>
            <p:ph type="dt" sz="half" idx="10"/>
          </p:nvPr>
        </p:nvSpPr>
        <p:spPr/>
        <p:txBody>
          <a:bodyPr/>
          <a:lstStyle/>
          <a:p>
            <a:fld id="{335E97E6-9461-794B-8F7F-CABC78E6D897}" type="datetime1">
              <a:rPr lang="en-US" smtClean="0"/>
              <a:t>8/29/2023</a:t>
            </a:fld>
            <a:endParaRPr lang="en-US"/>
          </a:p>
        </p:txBody>
      </p:sp>
      <p:sp>
        <p:nvSpPr>
          <p:cNvPr id="4" name="Footer Placeholder 3">
            <a:extLst>
              <a:ext uri="{FF2B5EF4-FFF2-40B4-BE49-F238E27FC236}">
                <a16:creationId xmlns:a16="http://schemas.microsoft.com/office/drawing/2014/main" id="{29EEEA41-A08E-684C-AB56-DECFDD648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33B4A-DA50-6E4A-B434-D865EAC69A43}"/>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72600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57200" y="4802676"/>
            <a:ext cx="2133600" cy="273844"/>
          </a:xfrm>
          <a:prstGeom prst="rect">
            <a:avLst/>
          </a:prstGeom>
        </p:spPr>
        <p:txBody>
          <a:bodyPr/>
          <a:lstStyle/>
          <a:p>
            <a:fld id="{D1BB8595-08D9-A942-9AAF-F42EF9933F95}" type="slidenum">
              <a:rPr lang="en-US" smtClean="0"/>
              <a:t>‹#›</a:t>
            </a:fld>
            <a:endParaRPr lang="en-US"/>
          </a:p>
        </p:txBody>
      </p:sp>
    </p:spTree>
    <p:extLst>
      <p:ext uri="{BB962C8B-B14F-4D97-AF65-F5344CB8AC3E}">
        <p14:creationId xmlns:p14="http://schemas.microsoft.com/office/powerpoint/2010/main" val="983006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9006D-F55E-4F41-9DAC-8813325FA26C}"/>
              </a:ext>
            </a:extLst>
          </p:cNvPr>
          <p:cNvSpPr>
            <a:spLocks noGrp="1"/>
          </p:cNvSpPr>
          <p:nvPr>
            <p:ph type="dt" sz="half" idx="10"/>
          </p:nvPr>
        </p:nvSpPr>
        <p:spPr/>
        <p:txBody>
          <a:bodyPr/>
          <a:lstStyle/>
          <a:p>
            <a:fld id="{F5632940-E738-4C46-8571-1A427C1EFF14}" type="datetime1">
              <a:rPr lang="en-US" smtClean="0"/>
              <a:t>8/29/2023</a:t>
            </a:fld>
            <a:endParaRPr lang="en-US"/>
          </a:p>
        </p:txBody>
      </p:sp>
      <p:sp>
        <p:nvSpPr>
          <p:cNvPr id="3" name="Footer Placeholder 2">
            <a:extLst>
              <a:ext uri="{FF2B5EF4-FFF2-40B4-BE49-F238E27FC236}">
                <a16:creationId xmlns:a16="http://schemas.microsoft.com/office/drawing/2014/main" id="{162C4B14-7193-AC4B-BA7C-3ECCBCBDD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6C0A3-D9A2-1E4C-8CF7-28328120464D}"/>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88394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0664-E9B8-7E41-A875-ACC96587A984}"/>
              </a:ext>
            </a:extLst>
          </p:cNvPr>
          <p:cNvSpPr>
            <a:spLocks noGrp="1"/>
          </p:cNvSpPr>
          <p:nvPr>
            <p:ph type="title"/>
          </p:nvPr>
        </p:nvSpPr>
        <p:spPr>
          <a:xfrm>
            <a:off x="629841" y="1563725"/>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92BB5B-BFC0-F048-8B2D-4C22ABAD6B2E}"/>
              </a:ext>
            </a:extLst>
          </p:cNvPr>
          <p:cNvSpPr>
            <a:spLocks noGrp="1"/>
          </p:cNvSpPr>
          <p:nvPr>
            <p:ph idx="1"/>
          </p:nvPr>
        </p:nvSpPr>
        <p:spPr>
          <a:xfrm>
            <a:off x="3887391" y="1543050"/>
            <a:ext cx="4629150" cy="28527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9AEF28-BF30-F64C-900B-9BE201BCD594}"/>
              </a:ext>
            </a:extLst>
          </p:cNvPr>
          <p:cNvSpPr>
            <a:spLocks noGrp="1"/>
          </p:cNvSpPr>
          <p:nvPr>
            <p:ph type="body" sz="half" idx="2"/>
          </p:nvPr>
        </p:nvSpPr>
        <p:spPr>
          <a:xfrm>
            <a:off x="629841" y="2706130"/>
            <a:ext cx="2949178" cy="169561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D5C9F6-97CE-384A-ABF0-18F5F343C733}"/>
              </a:ext>
            </a:extLst>
          </p:cNvPr>
          <p:cNvSpPr>
            <a:spLocks noGrp="1"/>
          </p:cNvSpPr>
          <p:nvPr>
            <p:ph type="dt" sz="half" idx="10"/>
          </p:nvPr>
        </p:nvSpPr>
        <p:spPr/>
        <p:txBody>
          <a:bodyPr/>
          <a:lstStyle/>
          <a:p>
            <a:fld id="{54CF30E1-EB8E-9648-ABEF-1219F87B2717}" type="datetime1">
              <a:rPr lang="en-US" smtClean="0"/>
              <a:t>8/29/2023</a:t>
            </a:fld>
            <a:endParaRPr lang="en-US"/>
          </a:p>
        </p:txBody>
      </p:sp>
      <p:sp>
        <p:nvSpPr>
          <p:cNvPr id="6" name="Footer Placeholder 5">
            <a:extLst>
              <a:ext uri="{FF2B5EF4-FFF2-40B4-BE49-F238E27FC236}">
                <a16:creationId xmlns:a16="http://schemas.microsoft.com/office/drawing/2014/main" id="{C9CED393-28B9-8D49-9702-DEE5071AC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5E36-411F-4843-AC04-0D4E0D8E54E7}"/>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211954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7D47-83FD-6C4D-B067-38D3E48A6579}"/>
              </a:ext>
            </a:extLst>
          </p:cNvPr>
          <p:cNvSpPr>
            <a:spLocks noGrp="1"/>
          </p:cNvSpPr>
          <p:nvPr>
            <p:ph type="title"/>
          </p:nvPr>
        </p:nvSpPr>
        <p:spPr>
          <a:xfrm>
            <a:off x="627459" y="1368028"/>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6C85797-F90D-944D-B1CE-26C12AFBB1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D7BCAB2-AA47-224C-B291-21B75020635B}"/>
              </a:ext>
            </a:extLst>
          </p:cNvPr>
          <p:cNvSpPr>
            <a:spLocks noGrp="1"/>
          </p:cNvSpPr>
          <p:nvPr>
            <p:ph type="body" sz="half" idx="2"/>
          </p:nvPr>
        </p:nvSpPr>
        <p:spPr>
          <a:xfrm>
            <a:off x="629841" y="2571750"/>
            <a:ext cx="2949178" cy="18299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E1D641-745C-AC4D-8360-84D432F98ED4}"/>
              </a:ext>
            </a:extLst>
          </p:cNvPr>
          <p:cNvSpPr>
            <a:spLocks noGrp="1"/>
          </p:cNvSpPr>
          <p:nvPr>
            <p:ph type="dt" sz="half" idx="10"/>
          </p:nvPr>
        </p:nvSpPr>
        <p:spPr/>
        <p:txBody>
          <a:bodyPr/>
          <a:lstStyle/>
          <a:p>
            <a:fld id="{827DDC39-7D1D-D341-81F3-3CE8D7BB02F9}" type="datetime1">
              <a:rPr lang="en-US" smtClean="0"/>
              <a:t>8/29/2023</a:t>
            </a:fld>
            <a:endParaRPr lang="en-US"/>
          </a:p>
        </p:txBody>
      </p:sp>
      <p:sp>
        <p:nvSpPr>
          <p:cNvPr id="6" name="Footer Placeholder 5">
            <a:extLst>
              <a:ext uri="{FF2B5EF4-FFF2-40B4-BE49-F238E27FC236}">
                <a16:creationId xmlns:a16="http://schemas.microsoft.com/office/drawing/2014/main" id="{095CD9F0-0AFB-AB44-BE15-B51683BF6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EA2B0-6225-4A44-910E-29645E9A901A}"/>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2154808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EBB6-152E-7B4D-A3D0-2668B9EDE8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348DE86-BBCA-9044-B70A-921998C01D7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59A3A-4542-0840-9191-8EEA3D3A109E}"/>
              </a:ext>
            </a:extLst>
          </p:cNvPr>
          <p:cNvSpPr>
            <a:spLocks noGrp="1"/>
          </p:cNvSpPr>
          <p:nvPr>
            <p:ph type="dt" sz="half" idx="10"/>
          </p:nvPr>
        </p:nvSpPr>
        <p:spPr/>
        <p:txBody>
          <a:bodyPr/>
          <a:lstStyle/>
          <a:p>
            <a:fld id="{8182AA52-908E-E14C-8B26-464A3A64F653}" type="datetime1">
              <a:rPr lang="en-US" smtClean="0"/>
              <a:t>8/29/2023</a:t>
            </a:fld>
            <a:endParaRPr lang="en-US"/>
          </a:p>
        </p:txBody>
      </p:sp>
      <p:sp>
        <p:nvSpPr>
          <p:cNvPr id="5" name="Footer Placeholder 4">
            <a:extLst>
              <a:ext uri="{FF2B5EF4-FFF2-40B4-BE49-F238E27FC236}">
                <a16:creationId xmlns:a16="http://schemas.microsoft.com/office/drawing/2014/main" id="{16149325-5A72-3343-A23A-3E0F383C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C4B73-F870-654E-8832-550D6BC251DB}"/>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699083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94EE-D4C9-FE44-BF98-0FE571F5B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76163-EB03-BB46-A955-C48EC6636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3317A-2AEA-7649-9523-63453568CC4C}"/>
              </a:ext>
            </a:extLst>
          </p:cNvPr>
          <p:cNvSpPr>
            <a:spLocks noGrp="1"/>
          </p:cNvSpPr>
          <p:nvPr>
            <p:ph type="dt" sz="half" idx="10"/>
          </p:nvPr>
        </p:nvSpPr>
        <p:spPr/>
        <p:txBody>
          <a:bodyPr/>
          <a:lstStyle/>
          <a:p>
            <a:fld id="{2F2EE75F-28B4-0749-AD09-CCC4B3CCA5EC}" type="datetime1">
              <a:rPr lang="en-US" smtClean="0"/>
              <a:t>8/29/2023</a:t>
            </a:fld>
            <a:endParaRPr lang="en-US"/>
          </a:p>
        </p:txBody>
      </p:sp>
      <p:sp>
        <p:nvSpPr>
          <p:cNvPr id="5" name="Footer Placeholder 4">
            <a:extLst>
              <a:ext uri="{FF2B5EF4-FFF2-40B4-BE49-F238E27FC236}">
                <a16:creationId xmlns:a16="http://schemas.microsoft.com/office/drawing/2014/main" id="{14BC2DAD-A87D-2541-B688-EB6D44E57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603F3-C6EA-A141-A7F2-512EFA94047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457579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1C1-EE70-0444-A585-272B5193A7E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7518DB-0654-9046-9FC9-E502CE69CEF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3AA9D-54BC-7342-BA01-51B43545129E}"/>
              </a:ext>
            </a:extLst>
          </p:cNvPr>
          <p:cNvSpPr>
            <a:spLocks noGrp="1"/>
          </p:cNvSpPr>
          <p:nvPr>
            <p:ph type="dt" sz="half" idx="10"/>
          </p:nvPr>
        </p:nvSpPr>
        <p:spPr/>
        <p:txBody>
          <a:bodyPr/>
          <a:lstStyle/>
          <a:p>
            <a:fld id="{D80024B0-550C-914D-AF8A-582E24E66707}" type="datetime1">
              <a:rPr lang="en-US" smtClean="0"/>
              <a:t>8/29/2023</a:t>
            </a:fld>
            <a:endParaRPr lang="en-US"/>
          </a:p>
        </p:txBody>
      </p:sp>
      <p:sp>
        <p:nvSpPr>
          <p:cNvPr id="5" name="Footer Placeholder 4">
            <a:extLst>
              <a:ext uri="{FF2B5EF4-FFF2-40B4-BE49-F238E27FC236}">
                <a16:creationId xmlns:a16="http://schemas.microsoft.com/office/drawing/2014/main" id="{7E1D9523-8EA5-0A44-B1F0-739B06CF1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EA8C2-0CED-434F-A24E-AC78868515FE}"/>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4111949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EBF4-2E14-6F4B-9DD1-172677FE07FA}"/>
              </a:ext>
            </a:extLst>
          </p:cNvPr>
          <p:cNvSpPr>
            <a:spLocks noGrp="1"/>
          </p:cNvSpPr>
          <p:nvPr>
            <p:ph type="title"/>
          </p:nvPr>
        </p:nvSpPr>
        <p:spPr>
          <a:xfrm>
            <a:off x="614364" y="1045939"/>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83B38D-63F3-A44C-ABFD-CEC9ACE6039D}"/>
              </a:ext>
            </a:extLst>
          </p:cNvPr>
          <p:cNvSpPr>
            <a:spLocks noGrp="1"/>
          </p:cNvSpPr>
          <p:nvPr>
            <p:ph sz="half" idx="1"/>
          </p:nvPr>
        </p:nvSpPr>
        <p:spPr>
          <a:xfrm>
            <a:off x="628651" y="1801188"/>
            <a:ext cx="3886200" cy="2628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DBF6A-8AEB-784D-A8AA-A7F8A01681F0}"/>
              </a:ext>
            </a:extLst>
          </p:cNvPr>
          <p:cNvSpPr>
            <a:spLocks noGrp="1"/>
          </p:cNvSpPr>
          <p:nvPr>
            <p:ph sz="half" idx="2"/>
          </p:nvPr>
        </p:nvSpPr>
        <p:spPr>
          <a:xfrm>
            <a:off x="4600577" y="1788661"/>
            <a:ext cx="3886200" cy="2641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51D9-EA1A-B243-82ED-F74DB095A2D3}"/>
              </a:ext>
            </a:extLst>
          </p:cNvPr>
          <p:cNvSpPr>
            <a:spLocks noGrp="1"/>
          </p:cNvSpPr>
          <p:nvPr>
            <p:ph type="dt" sz="half" idx="10"/>
          </p:nvPr>
        </p:nvSpPr>
        <p:spPr/>
        <p:txBody>
          <a:bodyPr/>
          <a:lstStyle/>
          <a:p>
            <a:fld id="{A415CC22-161C-7B45-A980-CE0A1556F7EC}" type="datetime1">
              <a:rPr lang="en-US" smtClean="0"/>
              <a:t>8/29/2023</a:t>
            </a:fld>
            <a:endParaRPr lang="en-US"/>
          </a:p>
        </p:txBody>
      </p:sp>
      <p:sp>
        <p:nvSpPr>
          <p:cNvPr id="6" name="Footer Placeholder 5">
            <a:extLst>
              <a:ext uri="{FF2B5EF4-FFF2-40B4-BE49-F238E27FC236}">
                <a16:creationId xmlns:a16="http://schemas.microsoft.com/office/drawing/2014/main" id="{DF817146-9327-6B42-9F01-11C8DE73C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6A241-4EB3-9746-AD5A-F2F75FBA2CF2}"/>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820532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4E09-0E22-FE4B-81B4-61B052574796}"/>
              </a:ext>
            </a:extLst>
          </p:cNvPr>
          <p:cNvSpPr>
            <a:spLocks noGrp="1"/>
          </p:cNvSpPr>
          <p:nvPr>
            <p:ph type="title"/>
          </p:nvPr>
        </p:nvSpPr>
        <p:spPr>
          <a:xfrm>
            <a:off x="619125" y="1015008"/>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CEB10E-1DA4-8D47-B306-B19772B2035F}"/>
              </a:ext>
            </a:extLst>
          </p:cNvPr>
          <p:cNvSpPr>
            <a:spLocks noGrp="1"/>
          </p:cNvSpPr>
          <p:nvPr>
            <p:ph type="body" idx="1"/>
          </p:nvPr>
        </p:nvSpPr>
        <p:spPr>
          <a:xfrm>
            <a:off x="627460" y="1888331"/>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3AFCFBB-DB95-4847-92B1-33E592CFF6AC}"/>
              </a:ext>
            </a:extLst>
          </p:cNvPr>
          <p:cNvSpPr>
            <a:spLocks noGrp="1"/>
          </p:cNvSpPr>
          <p:nvPr>
            <p:ph sz="half" idx="2"/>
          </p:nvPr>
        </p:nvSpPr>
        <p:spPr>
          <a:xfrm>
            <a:off x="629842" y="2506266"/>
            <a:ext cx="3868340" cy="21359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3DA881-3AFA-B64F-93FB-521F9B1B6CDE}"/>
              </a:ext>
            </a:extLst>
          </p:cNvPr>
          <p:cNvSpPr>
            <a:spLocks noGrp="1"/>
          </p:cNvSpPr>
          <p:nvPr>
            <p:ph type="body" sz="quarter" idx="3"/>
          </p:nvPr>
        </p:nvSpPr>
        <p:spPr>
          <a:xfrm>
            <a:off x="4636293" y="1888331"/>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18F6A-AC82-F84A-A959-F5494EA90CA2}"/>
              </a:ext>
            </a:extLst>
          </p:cNvPr>
          <p:cNvSpPr>
            <a:spLocks noGrp="1"/>
          </p:cNvSpPr>
          <p:nvPr>
            <p:ph sz="quarter" idx="4"/>
          </p:nvPr>
        </p:nvSpPr>
        <p:spPr>
          <a:xfrm>
            <a:off x="4629150" y="2506266"/>
            <a:ext cx="3887391" cy="21359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88A73-24D9-B641-8E8D-E6203C25B4DB}"/>
              </a:ext>
            </a:extLst>
          </p:cNvPr>
          <p:cNvSpPr>
            <a:spLocks noGrp="1"/>
          </p:cNvSpPr>
          <p:nvPr>
            <p:ph type="dt" sz="half" idx="10"/>
          </p:nvPr>
        </p:nvSpPr>
        <p:spPr/>
        <p:txBody>
          <a:bodyPr/>
          <a:lstStyle/>
          <a:p>
            <a:fld id="{D15141A6-F562-1045-96C6-9437A2BD50F8}" type="datetime1">
              <a:rPr lang="en-US" smtClean="0"/>
              <a:t>8/29/2023</a:t>
            </a:fld>
            <a:endParaRPr lang="en-US"/>
          </a:p>
        </p:txBody>
      </p:sp>
      <p:sp>
        <p:nvSpPr>
          <p:cNvPr id="8" name="Footer Placeholder 7">
            <a:extLst>
              <a:ext uri="{FF2B5EF4-FFF2-40B4-BE49-F238E27FC236}">
                <a16:creationId xmlns:a16="http://schemas.microsoft.com/office/drawing/2014/main" id="{FB57D1FA-BE34-AF44-87A0-6AD014BEBF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DA3AB-6C2C-FF4B-A006-A02530BA4489}"/>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9278430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4F9A-05B0-5B44-915F-4757CE247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B83A3-1155-9D43-8790-0EEA48FF3BF3}"/>
              </a:ext>
            </a:extLst>
          </p:cNvPr>
          <p:cNvSpPr>
            <a:spLocks noGrp="1"/>
          </p:cNvSpPr>
          <p:nvPr>
            <p:ph type="dt" sz="half" idx="10"/>
          </p:nvPr>
        </p:nvSpPr>
        <p:spPr/>
        <p:txBody>
          <a:bodyPr/>
          <a:lstStyle/>
          <a:p>
            <a:fld id="{DF916E67-026C-4C46-8AF4-9359094A9967}" type="datetime1">
              <a:rPr lang="en-US" smtClean="0"/>
              <a:t>8/29/2023</a:t>
            </a:fld>
            <a:endParaRPr lang="en-US"/>
          </a:p>
        </p:txBody>
      </p:sp>
      <p:sp>
        <p:nvSpPr>
          <p:cNvPr id="4" name="Footer Placeholder 3">
            <a:extLst>
              <a:ext uri="{FF2B5EF4-FFF2-40B4-BE49-F238E27FC236}">
                <a16:creationId xmlns:a16="http://schemas.microsoft.com/office/drawing/2014/main" id="{29EEEA41-A08E-684C-AB56-DECFDD648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33B4A-DA50-6E4A-B434-D865EAC69A43}"/>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2751333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9006D-F55E-4F41-9DAC-8813325FA26C}"/>
              </a:ext>
            </a:extLst>
          </p:cNvPr>
          <p:cNvSpPr>
            <a:spLocks noGrp="1"/>
          </p:cNvSpPr>
          <p:nvPr>
            <p:ph type="dt" sz="half" idx="10"/>
          </p:nvPr>
        </p:nvSpPr>
        <p:spPr/>
        <p:txBody>
          <a:bodyPr/>
          <a:lstStyle/>
          <a:p>
            <a:fld id="{494AFE6C-6D04-8E4E-A69A-BD33C864C1F9}" type="datetime1">
              <a:rPr lang="en-US" smtClean="0"/>
              <a:t>8/29/2023</a:t>
            </a:fld>
            <a:endParaRPr lang="en-US"/>
          </a:p>
        </p:txBody>
      </p:sp>
      <p:sp>
        <p:nvSpPr>
          <p:cNvPr id="3" name="Footer Placeholder 2">
            <a:extLst>
              <a:ext uri="{FF2B5EF4-FFF2-40B4-BE49-F238E27FC236}">
                <a16:creationId xmlns:a16="http://schemas.microsoft.com/office/drawing/2014/main" id="{162C4B14-7193-AC4B-BA7C-3ECCBCBDD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6C0A3-D9A2-1E4C-8CF7-28328120464D}"/>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42849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TextBox 5"/>
          <p:cNvSpPr txBox="1"/>
          <p:nvPr/>
        </p:nvSpPr>
        <p:spPr>
          <a:xfrm>
            <a:off x="1295400" y="4705350"/>
            <a:ext cx="7696200" cy="307777"/>
          </a:xfrm>
          <a:prstGeom prst="rect">
            <a:avLst/>
          </a:prstGeom>
          <a:noFill/>
        </p:spPr>
        <p:txBody>
          <a:bodyPr wrap="square" rtlCol="0">
            <a:spAutoFit/>
          </a:bodyPr>
          <a:lstStyle/>
          <a:p>
            <a:pPr algn="ctr"/>
            <a:r>
              <a:rPr lang="en-US" sz="1400" baseline="0">
                <a:solidFill>
                  <a:srgbClr val="00478A"/>
                </a:solidFill>
                <a:latin typeface="+mn-lt"/>
              </a:rPr>
              <a:t>DITEP – Drug Impairment Training for Education Professionals </a:t>
            </a:r>
          </a:p>
        </p:txBody>
      </p:sp>
      <p:sp>
        <p:nvSpPr>
          <p:cNvPr id="12" name="Text Placeholder 11"/>
          <p:cNvSpPr>
            <a:spLocks noGrp="1"/>
          </p:cNvSpPr>
          <p:nvPr>
            <p:ph type="body" sz="quarter" idx="10" hasCustomPrompt="1"/>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14" name="Text Placeholder 13"/>
          <p:cNvSpPr>
            <a:spLocks noGrp="1"/>
          </p:cNvSpPr>
          <p:nvPr>
            <p:ph type="body" sz="quarter" idx="11"/>
          </p:nvPr>
        </p:nvSpPr>
        <p:spPr>
          <a:xfrm>
            <a:off x="800100" y="1109009"/>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9667684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0664-E9B8-7E41-A875-ACC96587A984}"/>
              </a:ext>
            </a:extLst>
          </p:cNvPr>
          <p:cNvSpPr>
            <a:spLocks noGrp="1"/>
          </p:cNvSpPr>
          <p:nvPr>
            <p:ph type="title"/>
          </p:nvPr>
        </p:nvSpPr>
        <p:spPr>
          <a:xfrm>
            <a:off x="629841" y="1563725"/>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92BB5B-BFC0-F048-8B2D-4C22ABAD6B2E}"/>
              </a:ext>
            </a:extLst>
          </p:cNvPr>
          <p:cNvSpPr>
            <a:spLocks noGrp="1"/>
          </p:cNvSpPr>
          <p:nvPr>
            <p:ph idx="1"/>
          </p:nvPr>
        </p:nvSpPr>
        <p:spPr>
          <a:xfrm>
            <a:off x="3887391" y="1543050"/>
            <a:ext cx="4629150" cy="28527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9AEF28-BF30-F64C-900B-9BE201BCD594}"/>
              </a:ext>
            </a:extLst>
          </p:cNvPr>
          <p:cNvSpPr>
            <a:spLocks noGrp="1"/>
          </p:cNvSpPr>
          <p:nvPr>
            <p:ph type="body" sz="half" idx="2"/>
          </p:nvPr>
        </p:nvSpPr>
        <p:spPr>
          <a:xfrm>
            <a:off x="629841" y="2706130"/>
            <a:ext cx="2949178" cy="169561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D5C9F6-97CE-384A-ABF0-18F5F343C733}"/>
              </a:ext>
            </a:extLst>
          </p:cNvPr>
          <p:cNvSpPr>
            <a:spLocks noGrp="1"/>
          </p:cNvSpPr>
          <p:nvPr>
            <p:ph type="dt" sz="half" idx="10"/>
          </p:nvPr>
        </p:nvSpPr>
        <p:spPr/>
        <p:txBody>
          <a:bodyPr/>
          <a:lstStyle/>
          <a:p>
            <a:fld id="{DBFCD757-C1EE-374A-B1CF-49221D934874}" type="datetime1">
              <a:rPr lang="en-US" smtClean="0"/>
              <a:t>8/29/2023</a:t>
            </a:fld>
            <a:endParaRPr lang="en-US"/>
          </a:p>
        </p:txBody>
      </p:sp>
      <p:sp>
        <p:nvSpPr>
          <p:cNvPr id="6" name="Footer Placeholder 5">
            <a:extLst>
              <a:ext uri="{FF2B5EF4-FFF2-40B4-BE49-F238E27FC236}">
                <a16:creationId xmlns:a16="http://schemas.microsoft.com/office/drawing/2014/main" id="{C9CED393-28B9-8D49-9702-DEE5071AC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5E36-411F-4843-AC04-0D4E0D8E54E7}"/>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3326912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7D47-83FD-6C4D-B067-38D3E48A6579}"/>
              </a:ext>
            </a:extLst>
          </p:cNvPr>
          <p:cNvSpPr>
            <a:spLocks noGrp="1"/>
          </p:cNvSpPr>
          <p:nvPr>
            <p:ph type="title"/>
          </p:nvPr>
        </p:nvSpPr>
        <p:spPr>
          <a:xfrm>
            <a:off x="627459" y="1368028"/>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6C85797-F90D-944D-B1CE-26C12AFBB1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D7BCAB2-AA47-224C-B291-21B75020635B}"/>
              </a:ext>
            </a:extLst>
          </p:cNvPr>
          <p:cNvSpPr>
            <a:spLocks noGrp="1"/>
          </p:cNvSpPr>
          <p:nvPr>
            <p:ph type="body" sz="half" idx="2"/>
          </p:nvPr>
        </p:nvSpPr>
        <p:spPr>
          <a:xfrm>
            <a:off x="629841" y="2571750"/>
            <a:ext cx="2949178" cy="18299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E1D641-745C-AC4D-8360-84D432F98ED4}"/>
              </a:ext>
            </a:extLst>
          </p:cNvPr>
          <p:cNvSpPr>
            <a:spLocks noGrp="1"/>
          </p:cNvSpPr>
          <p:nvPr>
            <p:ph type="dt" sz="half" idx="10"/>
          </p:nvPr>
        </p:nvSpPr>
        <p:spPr/>
        <p:txBody>
          <a:bodyPr/>
          <a:lstStyle/>
          <a:p>
            <a:fld id="{3DB824DA-8A09-DF4D-B913-4359D16634AD}" type="datetime1">
              <a:rPr lang="en-US" smtClean="0"/>
              <a:t>8/29/2023</a:t>
            </a:fld>
            <a:endParaRPr lang="en-US"/>
          </a:p>
        </p:txBody>
      </p:sp>
      <p:sp>
        <p:nvSpPr>
          <p:cNvPr id="6" name="Footer Placeholder 5">
            <a:extLst>
              <a:ext uri="{FF2B5EF4-FFF2-40B4-BE49-F238E27FC236}">
                <a16:creationId xmlns:a16="http://schemas.microsoft.com/office/drawing/2014/main" id="{095CD9F0-0AFB-AB44-BE15-B51683BF6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EA2B0-6225-4A44-910E-29645E9A901A}"/>
              </a:ext>
            </a:extLst>
          </p:cNvPr>
          <p:cNvSpPr>
            <a:spLocks noGrp="1"/>
          </p:cNvSpPr>
          <p:nvPr>
            <p:ph type="sldNum" sz="quarter" idx="12"/>
          </p:nvPr>
        </p:nvSpPr>
        <p:spPr/>
        <p:txBody>
          <a:bodyPr/>
          <a:lstStyle/>
          <a:p>
            <a:fld id="{9C31352C-CD8F-D44B-B0DA-191F5F2E64E7}" type="slidenum">
              <a:rPr lang="en-US" smtClean="0"/>
              <a:t>‹#›</a:t>
            </a:fld>
            <a:endParaRPr lang="en-US"/>
          </a:p>
        </p:txBody>
      </p:sp>
    </p:spTree>
    <p:extLst>
      <p:ext uri="{BB962C8B-B14F-4D97-AF65-F5344CB8AC3E}">
        <p14:creationId xmlns:p14="http://schemas.microsoft.com/office/powerpoint/2010/main" val="13142645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lIns="68577" rIns="68577" rtlCol="0">
            <a:normAutofit/>
          </a:bodyPr>
          <a:lstStyle>
            <a:lvl1pPr algn="ctr">
              <a:defRPr sz="4100"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AA2B8332-1BF7-4288-A929-A4616608F294}" type="slidenum">
              <a:rPr lang="en-US"/>
              <a:pPr>
                <a:defRPr/>
              </a:pPr>
              <a:t>‹#›</a:t>
            </a:fld>
            <a:endParaRPr lang="en-US" dirty="0"/>
          </a:p>
        </p:txBody>
      </p:sp>
    </p:spTree>
    <p:extLst>
      <p:ext uri="{BB962C8B-B14F-4D97-AF65-F5344CB8AC3E}">
        <p14:creationId xmlns:p14="http://schemas.microsoft.com/office/powerpoint/2010/main" val="29855673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773C009-276F-4570-A120-58A49933BCD3}" type="slidenum">
              <a:rPr lang="en-US"/>
              <a:pPr>
                <a:defRPr/>
              </a:pPr>
              <a:t>‹#›</a:t>
            </a:fld>
            <a:endParaRPr lang="en-US" dirty="0"/>
          </a:p>
        </p:txBody>
      </p:sp>
    </p:spTree>
    <p:extLst>
      <p:ext uri="{BB962C8B-B14F-4D97-AF65-F5344CB8AC3E}">
        <p14:creationId xmlns:p14="http://schemas.microsoft.com/office/powerpoint/2010/main" val="9977258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1FC46B61-9AC8-4B53-80B7-B9E1132A41E6}" type="slidenum">
              <a:rPr lang="en-US"/>
              <a:pPr>
                <a:defRPr/>
              </a:pPr>
              <a:t>‹#›</a:t>
            </a:fld>
            <a:endParaRPr lang="en-US" dirty="0"/>
          </a:p>
        </p:txBody>
      </p:sp>
    </p:spTree>
    <p:extLst>
      <p:ext uri="{BB962C8B-B14F-4D97-AF65-F5344CB8AC3E}">
        <p14:creationId xmlns:p14="http://schemas.microsoft.com/office/powerpoint/2010/main" val="4276311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D0534665-7B27-4FF7-93F7-C18FA695AB39}" type="slidenum">
              <a:rPr lang="en-US"/>
              <a:pPr>
                <a:defRPr/>
              </a:pPr>
              <a:t>‹#›</a:t>
            </a:fld>
            <a:endParaRPr lang="en-US" dirty="0"/>
          </a:p>
        </p:txBody>
      </p:sp>
    </p:spTree>
    <p:extLst>
      <p:ext uri="{BB962C8B-B14F-4D97-AF65-F5344CB8AC3E}">
        <p14:creationId xmlns:p14="http://schemas.microsoft.com/office/powerpoint/2010/main" val="2721525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17E416C-EDA8-41FE-B290-3F123AA65F50}" type="slidenum">
              <a:rPr lang="en-US"/>
              <a:pPr>
                <a:defRPr/>
              </a:pPr>
              <a:t>‹#›</a:t>
            </a:fld>
            <a:endParaRPr lang="en-US" dirty="0"/>
          </a:p>
        </p:txBody>
      </p:sp>
    </p:spTree>
    <p:extLst>
      <p:ext uri="{BB962C8B-B14F-4D97-AF65-F5344CB8AC3E}">
        <p14:creationId xmlns:p14="http://schemas.microsoft.com/office/powerpoint/2010/main" val="2264313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6319EC1-E531-44D1-B815-46DBAF740B26}" type="slidenum">
              <a:rPr lang="en-US"/>
              <a:pPr>
                <a:defRPr/>
              </a:pPr>
              <a:t>‹#›</a:t>
            </a:fld>
            <a:endParaRPr lang="en-US" dirty="0"/>
          </a:p>
        </p:txBody>
      </p:sp>
    </p:spTree>
    <p:extLst>
      <p:ext uri="{BB962C8B-B14F-4D97-AF65-F5344CB8AC3E}">
        <p14:creationId xmlns:p14="http://schemas.microsoft.com/office/powerpoint/2010/main" val="4017965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a:xfrm>
            <a:off x="457200" y="4802188"/>
            <a:ext cx="2133600" cy="274637"/>
          </a:xfrm>
        </p:spPr>
        <p:txBody>
          <a:bodyPr/>
          <a:lstStyle>
            <a:lvl1pPr>
              <a:defRPr/>
            </a:lvl1pPr>
          </a:lstStyle>
          <a:p>
            <a:pPr>
              <a:defRPr/>
            </a:pPr>
            <a:fld id="{C58912BC-8D02-4D98-9543-57ABAE3C2A56}" type="slidenum">
              <a:rPr lang="en-US"/>
              <a:pPr>
                <a:defRPr/>
              </a:pPr>
              <a:t>‹#›</a:t>
            </a:fld>
            <a:endParaRPr lang="en-US" dirty="0"/>
          </a:p>
        </p:txBody>
      </p:sp>
    </p:spTree>
    <p:extLst>
      <p:ext uri="{BB962C8B-B14F-4D97-AF65-F5344CB8AC3E}">
        <p14:creationId xmlns:p14="http://schemas.microsoft.com/office/powerpoint/2010/main" val="1397419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IACP_logo_4cp_bluetxt.ai"/>
          <p:cNvPicPr>
            <a:picLocks noChangeAspect="1"/>
          </p:cNvPicPr>
          <p:nvPr/>
        </p:nvPicPr>
        <p:blipFill>
          <a:blip r:embed="rId2"/>
          <a:srcRect/>
          <a:stretch>
            <a:fillRect/>
          </a:stretch>
        </p:blipFill>
        <p:spPr bwMode="auto">
          <a:xfrm>
            <a:off x="7142163" y="3246438"/>
            <a:ext cx="1865312" cy="2413000"/>
          </a:xfrm>
          <a:prstGeom prst="rect">
            <a:avLst/>
          </a:prstGeom>
          <a:noFill/>
          <a:ln w="9525">
            <a:noFill/>
            <a:miter lim="800000"/>
            <a:headEnd/>
            <a:tailEnd/>
          </a:ln>
        </p:spPr>
      </p:pic>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spTree>
    <p:extLst>
      <p:ext uri="{BB962C8B-B14F-4D97-AF65-F5344CB8AC3E}">
        <p14:creationId xmlns:p14="http://schemas.microsoft.com/office/powerpoint/2010/main" val="4221182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0.jpeg"/><Relationship Id="rId5" Type="http://schemas.openxmlformats.org/officeDocument/2006/relationships/slideLayout" Target="../slideLayouts/slideLayout78.xml"/><Relationship Id="rId10" Type="http://schemas.openxmlformats.org/officeDocument/2006/relationships/theme" Target="../theme/theme11.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1.jpeg"/><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12.jpeg"/><Relationship Id="rId2" Type="http://schemas.openxmlformats.org/officeDocument/2006/relationships/slideLayout" Target="../slideLayouts/slideLayout93.xml"/><Relationship Id="rId16" Type="http://schemas.openxmlformats.org/officeDocument/2006/relationships/theme" Target="../theme/theme1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5.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8.jpeg"/><Relationship Id="rId5" Type="http://schemas.openxmlformats.org/officeDocument/2006/relationships/slideLayout" Target="../slideLayouts/slideLayout58.xml"/><Relationship Id="rId10" Type="http://schemas.openxmlformats.org/officeDocument/2006/relationships/theme" Target="../theme/theme9.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Slide Number Placeholder 5"/>
          <p:cNvSpPr>
            <a:spLocks noGrp="1"/>
          </p:cNvSpPr>
          <p:nvPr>
            <p:ph type="sldNum" sz="quarter" idx="4"/>
          </p:nvPr>
        </p:nvSpPr>
        <p:spPr>
          <a:xfrm>
            <a:off x="7719217" y="4767263"/>
            <a:ext cx="1271868" cy="273844"/>
          </a:xfrm>
          <a:prstGeom prst="rect">
            <a:avLst/>
          </a:prstGeom>
        </p:spPr>
        <p:txBody>
          <a:bodyPr lIns="68580" tIns="34290" rIns="68580" bIns="34290"/>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178661967"/>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685800" rtl="0" eaLnBrk="1" latinLnBrk="0" hangingPunct="1">
        <a:lnSpc>
          <a:spcPct val="90000"/>
        </a:lnSpc>
        <a:spcBef>
          <a:spcPct val="0"/>
        </a:spcBef>
        <a:buNone/>
        <a:defRPr sz="4100" kern="1200">
          <a:solidFill>
            <a:srgbClr val="E09B1E"/>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90C2038-5E09-884D-A50E-F21FF96DADFA}"/>
              </a:ext>
            </a:extLst>
          </p:cNvPr>
          <p:cNvPicPr>
            <a:picLocks noChangeAspect="1"/>
          </p:cNvPicPr>
          <p:nvPr/>
        </p:nvPicPr>
        <p:blipFill>
          <a:blip r:embed="rId13"/>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A2789E0-0C2C-324F-8595-BE8122D38C51}"/>
              </a:ext>
            </a:extLst>
          </p:cNvPr>
          <p:cNvSpPr>
            <a:spLocks noGrp="1"/>
          </p:cNvSpPr>
          <p:nvPr>
            <p:ph type="title"/>
          </p:nvPr>
        </p:nvSpPr>
        <p:spPr>
          <a:xfrm>
            <a:off x="628650" y="1128101"/>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87A9E-A92A-8C4B-BE3A-68673B2405CC}"/>
              </a:ext>
            </a:extLst>
          </p:cNvPr>
          <p:cNvSpPr>
            <a:spLocks noGrp="1"/>
          </p:cNvSpPr>
          <p:nvPr>
            <p:ph type="body" idx="1"/>
          </p:nvPr>
        </p:nvSpPr>
        <p:spPr>
          <a:xfrm>
            <a:off x="628650" y="2122273"/>
            <a:ext cx="7886700" cy="251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46289-2F0C-DD4A-BBD3-9C921F3DE05C}"/>
              </a:ext>
            </a:extLst>
          </p:cNvPr>
          <p:cNvSpPr>
            <a:spLocks noGrp="1"/>
          </p:cNvSpPr>
          <p:nvPr>
            <p:ph type="dt" sz="half" idx="2"/>
          </p:nvPr>
        </p:nvSpPr>
        <p:spPr>
          <a:xfrm>
            <a:off x="628650" y="429296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A9AC63-8549-B04E-88B1-70651E3A7D01}" type="datetime1">
              <a:rPr lang="en-US" smtClean="0"/>
              <a:t>8/29/2023</a:t>
            </a:fld>
            <a:endParaRPr lang="en-US"/>
          </a:p>
        </p:txBody>
      </p:sp>
      <p:sp>
        <p:nvSpPr>
          <p:cNvPr id="5" name="Footer Placeholder 4">
            <a:extLst>
              <a:ext uri="{FF2B5EF4-FFF2-40B4-BE49-F238E27FC236}">
                <a16:creationId xmlns:a16="http://schemas.microsoft.com/office/drawing/2014/main" id="{97D9B9C6-307D-D54D-906F-9C5D663428C9}"/>
              </a:ext>
            </a:extLst>
          </p:cNvPr>
          <p:cNvSpPr>
            <a:spLocks noGrp="1"/>
          </p:cNvSpPr>
          <p:nvPr>
            <p:ph type="ftr" sz="quarter" idx="3"/>
          </p:nvPr>
        </p:nvSpPr>
        <p:spPr>
          <a:xfrm>
            <a:off x="3057526" y="429296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9B5DE5-C0A7-9342-9475-6D9C4B59F548}"/>
              </a:ext>
            </a:extLst>
          </p:cNvPr>
          <p:cNvSpPr>
            <a:spLocks noGrp="1"/>
          </p:cNvSpPr>
          <p:nvPr>
            <p:ph type="sldNum" sz="quarter" idx="4"/>
          </p:nvPr>
        </p:nvSpPr>
        <p:spPr>
          <a:xfrm>
            <a:off x="6457952" y="429296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31352C-CD8F-D44B-B0DA-191F5F2E64E7}" type="slidenum">
              <a:rPr lang="en-US" smtClean="0"/>
              <a:t>‹#›</a:t>
            </a:fld>
            <a:endParaRPr lang="en-US"/>
          </a:p>
        </p:txBody>
      </p:sp>
    </p:spTree>
    <p:extLst>
      <p:ext uri="{BB962C8B-B14F-4D97-AF65-F5344CB8AC3E}">
        <p14:creationId xmlns:p14="http://schemas.microsoft.com/office/powerpoint/2010/main" val="2613501290"/>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74" r:id="rId10"/>
    <p:sldLayoutId id="2147484175"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28602A-D341-3843-A8A8-20C6AAE785FF}"/>
              </a:ext>
            </a:extLst>
          </p:cNvPr>
          <p:cNvPicPr>
            <a:picLocks noChangeAspect="1"/>
          </p:cNvPicPr>
          <p:nvPr/>
        </p:nvPicPr>
        <p:blipFill>
          <a:blip r:embed="rId11"/>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A2789E0-0C2C-324F-8595-BE8122D38C51}"/>
              </a:ext>
            </a:extLst>
          </p:cNvPr>
          <p:cNvSpPr>
            <a:spLocks noGrp="1"/>
          </p:cNvSpPr>
          <p:nvPr>
            <p:ph type="title"/>
          </p:nvPr>
        </p:nvSpPr>
        <p:spPr>
          <a:xfrm>
            <a:off x="628650" y="1128101"/>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87A9E-A92A-8C4B-BE3A-68673B2405CC}"/>
              </a:ext>
            </a:extLst>
          </p:cNvPr>
          <p:cNvSpPr>
            <a:spLocks noGrp="1"/>
          </p:cNvSpPr>
          <p:nvPr>
            <p:ph type="body" idx="1"/>
          </p:nvPr>
        </p:nvSpPr>
        <p:spPr>
          <a:xfrm>
            <a:off x="628650" y="2122273"/>
            <a:ext cx="7886700" cy="21706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46289-2F0C-DD4A-BBD3-9C921F3DE05C}"/>
              </a:ext>
            </a:extLst>
          </p:cNvPr>
          <p:cNvSpPr>
            <a:spLocks noGrp="1"/>
          </p:cNvSpPr>
          <p:nvPr>
            <p:ph type="dt" sz="half" idx="2"/>
          </p:nvPr>
        </p:nvSpPr>
        <p:spPr>
          <a:xfrm>
            <a:off x="628650" y="429296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004FAC-870E-2D42-8ECD-E427DB4B2363}" type="datetime1">
              <a:rPr lang="en-US" smtClean="0"/>
              <a:t>8/29/2023</a:t>
            </a:fld>
            <a:endParaRPr lang="en-US"/>
          </a:p>
        </p:txBody>
      </p:sp>
      <p:sp>
        <p:nvSpPr>
          <p:cNvPr id="5" name="Footer Placeholder 4">
            <a:extLst>
              <a:ext uri="{FF2B5EF4-FFF2-40B4-BE49-F238E27FC236}">
                <a16:creationId xmlns:a16="http://schemas.microsoft.com/office/drawing/2014/main" id="{97D9B9C6-307D-D54D-906F-9C5D663428C9}"/>
              </a:ext>
            </a:extLst>
          </p:cNvPr>
          <p:cNvSpPr>
            <a:spLocks noGrp="1"/>
          </p:cNvSpPr>
          <p:nvPr>
            <p:ph type="ftr" sz="quarter" idx="3"/>
          </p:nvPr>
        </p:nvSpPr>
        <p:spPr>
          <a:xfrm>
            <a:off x="3057526" y="429296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9B5DE5-C0A7-9342-9475-6D9C4B59F548}"/>
              </a:ext>
            </a:extLst>
          </p:cNvPr>
          <p:cNvSpPr>
            <a:spLocks noGrp="1"/>
          </p:cNvSpPr>
          <p:nvPr>
            <p:ph type="sldNum" sz="quarter" idx="4"/>
          </p:nvPr>
        </p:nvSpPr>
        <p:spPr>
          <a:xfrm>
            <a:off x="6457952" y="429296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31352C-CD8F-D44B-B0DA-191F5F2E64E7}" type="slidenum">
              <a:rPr lang="en-US" smtClean="0"/>
              <a:t>‹#›</a:t>
            </a:fld>
            <a:endParaRPr lang="en-US"/>
          </a:p>
        </p:txBody>
      </p:sp>
    </p:spTree>
    <p:extLst>
      <p:ext uri="{BB962C8B-B14F-4D97-AF65-F5344CB8AC3E}">
        <p14:creationId xmlns:p14="http://schemas.microsoft.com/office/powerpoint/2010/main" val="157293832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AC8E24-0E77-3247-B8FE-DF5382A57976}"/>
              </a:ext>
            </a:extLst>
          </p:cNvPr>
          <p:cNvPicPr>
            <a:picLocks noChangeAspect="1"/>
          </p:cNvPicPr>
          <p:nvPr/>
        </p:nvPicPr>
        <p:blipFill>
          <a:blip r:embed="rId11"/>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A2789E0-0C2C-324F-8595-BE8122D38C51}"/>
              </a:ext>
            </a:extLst>
          </p:cNvPr>
          <p:cNvSpPr>
            <a:spLocks noGrp="1"/>
          </p:cNvSpPr>
          <p:nvPr>
            <p:ph type="title"/>
          </p:nvPr>
        </p:nvSpPr>
        <p:spPr>
          <a:xfrm>
            <a:off x="628650" y="1128101"/>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87A9E-A92A-8C4B-BE3A-68673B2405CC}"/>
              </a:ext>
            </a:extLst>
          </p:cNvPr>
          <p:cNvSpPr>
            <a:spLocks noGrp="1"/>
          </p:cNvSpPr>
          <p:nvPr>
            <p:ph type="body" idx="1"/>
          </p:nvPr>
        </p:nvSpPr>
        <p:spPr>
          <a:xfrm>
            <a:off x="628650" y="2122273"/>
            <a:ext cx="7886700" cy="21706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46289-2F0C-DD4A-BBD3-9C921F3DE05C}"/>
              </a:ext>
            </a:extLst>
          </p:cNvPr>
          <p:cNvSpPr>
            <a:spLocks noGrp="1"/>
          </p:cNvSpPr>
          <p:nvPr>
            <p:ph type="dt" sz="half" idx="2"/>
          </p:nvPr>
        </p:nvSpPr>
        <p:spPr>
          <a:xfrm>
            <a:off x="628650" y="429296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B41DDC-C771-8C43-B60C-712DD21FC1FA}" type="datetime1">
              <a:rPr lang="en-US" smtClean="0"/>
              <a:t>8/29/2023</a:t>
            </a:fld>
            <a:endParaRPr lang="en-US"/>
          </a:p>
        </p:txBody>
      </p:sp>
      <p:sp>
        <p:nvSpPr>
          <p:cNvPr id="5" name="Footer Placeholder 4">
            <a:extLst>
              <a:ext uri="{FF2B5EF4-FFF2-40B4-BE49-F238E27FC236}">
                <a16:creationId xmlns:a16="http://schemas.microsoft.com/office/drawing/2014/main" id="{97D9B9C6-307D-D54D-906F-9C5D663428C9}"/>
              </a:ext>
            </a:extLst>
          </p:cNvPr>
          <p:cNvSpPr>
            <a:spLocks noGrp="1"/>
          </p:cNvSpPr>
          <p:nvPr>
            <p:ph type="ftr" sz="quarter" idx="3"/>
          </p:nvPr>
        </p:nvSpPr>
        <p:spPr>
          <a:xfrm>
            <a:off x="3057526" y="429296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9B5DE5-C0A7-9342-9475-6D9C4B59F548}"/>
              </a:ext>
            </a:extLst>
          </p:cNvPr>
          <p:cNvSpPr>
            <a:spLocks noGrp="1"/>
          </p:cNvSpPr>
          <p:nvPr>
            <p:ph type="sldNum" sz="quarter" idx="4"/>
          </p:nvPr>
        </p:nvSpPr>
        <p:spPr>
          <a:xfrm>
            <a:off x="6457952" y="429296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31352C-CD8F-D44B-B0DA-191F5F2E64E7}" type="slidenum">
              <a:rPr lang="en-US" smtClean="0"/>
              <a:t>‹#›</a:t>
            </a:fld>
            <a:endParaRPr lang="en-US"/>
          </a:p>
        </p:txBody>
      </p:sp>
    </p:spTree>
    <p:extLst>
      <p:ext uri="{BB962C8B-B14F-4D97-AF65-F5344CB8AC3E}">
        <p14:creationId xmlns:p14="http://schemas.microsoft.com/office/powerpoint/2010/main" val="1982710296"/>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746" name="Picture 6"/>
          <p:cNvPicPr>
            <a:picLocks noChangeAspect="1"/>
          </p:cNvPicPr>
          <p:nvPr/>
        </p:nvPicPr>
        <p:blipFill>
          <a:blip r:embed="rId17"/>
          <a:srcRect/>
          <a:stretch>
            <a:fillRect/>
          </a:stretch>
        </p:blipFill>
        <p:spPr bwMode="auto">
          <a:xfrm>
            <a:off x="0" y="0"/>
            <a:ext cx="9144000" cy="5143500"/>
          </a:xfrm>
          <a:prstGeom prst="rect">
            <a:avLst/>
          </a:prstGeom>
          <a:noFill/>
          <a:ln w="9525">
            <a:noFill/>
            <a:miter lim="800000"/>
            <a:headEnd/>
            <a:tailEnd/>
          </a:ln>
        </p:spPr>
      </p:pic>
      <p:sp>
        <p:nvSpPr>
          <p:cNvPr id="31747" name="Title Placeholder 1"/>
          <p:cNvSpPr>
            <a:spLocks noGrp="1"/>
          </p:cNvSpPr>
          <p:nvPr>
            <p:ph type="title"/>
          </p:nvPr>
        </p:nvSpPr>
        <p:spPr bwMode="auto">
          <a:xfrm>
            <a:off x="628650" y="274638"/>
            <a:ext cx="7886700" cy="993775"/>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a:t>Click to edit Master title style</a:t>
            </a:r>
          </a:p>
        </p:txBody>
      </p:sp>
      <p:sp>
        <p:nvSpPr>
          <p:cNvPr id="31748" name="Text Placeholder 2"/>
          <p:cNvSpPr>
            <a:spLocks noGrp="1"/>
          </p:cNvSpPr>
          <p:nvPr>
            <p:ph type="body" idx="1"/>
          </p:nvPr>
        </p:nvSpPr>
        <p:spPr bwMode="auto">
          <a:xfrm>
            <a:off x="628650" y="1370013"/>
            <a:ext cx="7886700" cy="2914650"/>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8425" y="4767263"/>
            <a:ext cx="1273175" cy="274637"/>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pPr>
              <a:defRPr/>
            </a:pPr>
            <a:fld id="{67B5C12C-5E88-478D-A99D-66C532AED784}" type="slidenum">
              <a:rPr lang="en-US"/>
              <a:pPr>
                <a:defRPr/>
              </a:pPr>
              <a:t>‹#›</a:t>
            </a:fld>
            <a:endParaRPr lang="en-US" dirty="0"/>
          </a:p>
        </p:txBody>
      </p:sp>
    </p:spTree>
    <p:extLst>
      <p:ext uri="{BB962C8B-B14F-4D97-AF65-F5344CB8AC3E}">
        <p14:creationId xmlns:p14="http://schemas.microsoft.com/office/powerpoint/2010/main" val="192460841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Lst>
  <p:txStyles>
    <p:titleStyle>
      <a:lvl1pPr algn="l" defTabSz="684213" rtl="0" eaLnBrk="0" fontAlgn="base" hangingPunct="0">
        <a:lnSpc>
          <a:spcPct val="90000"/>
        </a:lnSpc>
        <a:spcBef>
          <a:spcPct val="0"/>
        </a:spcBef>
        <a:spcAft>
          <a:spcPct val="0"/>
        </a:spcAft>
        <a:defRPr sz="3300" b="1" kern="1200">
          <a:solidFill>
            <a:srgbClr val="E09B1E"/>
          </a:solidFill>
          <a:latin typeface="Arial" charset="0"/>
          <a:ea typeface="Arial" charset="0"/>
          <a:cs typeface="Arial" charset="0"/>
        </a:defRPr>
      </a:lvl1pPr>
      <a:lvl2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2pPr>
      <a:lvl3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3pPr>
      <a:lvl4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4pPr>
      <a:lvl5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5pPr>
      <a:lvl6pPr marL="457200" algn="l" defTabSz="684213" rtl="0" fontAlgn="base">
        <a:lnSpc>
          <a:spcPct val="90000"/>
        </a:lnSpc>
        <a:spcBef>
          <a:spcPct val="0"/>
        </a:spcBef>
        <a:spcAft>
          <a:spcPct val="0"/>
        </a:spcAft>
        <a:defRPr sz="3300" b="1">
          <a:solidFill>
            <a:srgbClr val="E09B1E"/>
          </a:solidFill>
          <a:latin typeface="Arial" charset="0"/>
          <a:cs typeface="Arial" charset="0"/>
        </a:defRPr>
      </a:lvl6pPr>
      <a:lvl7pPr marL="914400" algn="l" defTabSz="684213" rtl="0" fontAlgn="base">
        <a:lnSpc>
          <a:spcPct val="90000"/>
        </a:lnSpc>
        <a:spcBef>
          <a:spcPct val="0"/>
        </a:spcBef>
        <a:spcAft>
          <a:spcPct val="0"/>
        </a:spcAft>
        <a:defRPr sz="3300" b="1">
          <a:solidFill>
            <a:srgbClr val="E09B1E"/>
          </a:solidFill>
          <a:latin typeface="Arial" charset="0"/>
          <a:cs typeface="Arial" charset="0"/>
        </a:defRPr>
      </a:lvl7pPr>
      <a:lvl8pPr marL="1371600" algn="l" defTabSz="684213" rtl="0" fontAlgn="base">
        <a:lnSpc>
          <a:spcPct val="90000"/>
        </a:lnSpc>
        <a:spcBef>
          <a:spcPct val="0"/>
        </a:spcBef>
        <a:spcAft>
          <a:spcPct val="0"/>
        </a:spcAft>
        <a:defRPr sz="3300" b="1">
          <a:solidFill>
            <a:srgbClr val="E09B1E"/>
          </a:solidFill>
          <a:latin typeface="Arial" charset="0"/>
          <a:cs typeface="Arial" charset="0"/>
        </a:defRPr>
      </a:lvl8pPr>
      <a:lvl9pPr marL="1828800" algn="l" defTabSz="684213" rtl="0" fontAlgn="base">
        <a:lnSpc>
          <a:spcPct val="90000"/>
        </a:lnSpc>
        <a:spcBef>
          <a:spcPct val="0"/>
        </a:spcBef>
        <a:spcAft>
          <a:spcPct val="0"/>
        </a:spcAft>
        <a:defRPr sz="3300" b="1">
          <a:solidFill>
            <a:srgbClr val="E09B1E"/>
          </a:solidFill>
          <a:latin typeface="Arial" charset="0"/>
          <a:cs typeface="Arial" charset="0"/>
        </a:defRPr>
      </a:lvl9pPr>
    </p:titleStyle>
    <p:bodyStyle>
      <a:lvl1pPr marL="169863" indent="-169863" algn="l" defTabSz="684213"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2763" indent="-169863" algn="l" defTabSz="684213"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5663" indent="-169863" algn="l" defTabSz="684213"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1985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14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2915911"/>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9217" y="4767264"/>
            <a:ext cx="1271868" cy="273844"/>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20582477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3" r:id="rId8"/>
    <p:sldLayoutId id="2147483684" r:id="rId9"/>
    <p:sldLayoutId id="2147483740" r:id="rId10"/>
    <p:sldLayoutId id="2147483741" r:id="rId11"/>
    <p:sldLayoutId id="2147483742" r:id="rId12"/>
    <p:sldLayoutId id="2147483744" r:id="rId13"/>
  </p:sldLayoutIdLst>
  <p:txStyles>
    <p:titleStyle>
      <a:lvl1pPr algn="l" defTabSz="685783" rtl="0" eaLnBrk="1" latinLnBrk="0" hangingPunct="1">
        <a:lnSpc>
          <a:spcPct val="90000"/>
        </a:lnSpc>
        <a:spcBef>
          <a:spcPct val="0"/>
        </a:spcBef>
        <a:buNone/>
        <a:defRPr sz="3300" b="1" kern="1200">
          <a:solidFill>
            <a:srgbClr val="E09B1E"/>
          </a:solidFill>
          <a:latin typeface="Arial" charset="0"/>
          <a:ea typeface="Arial" charset="0"/>
          <a:cs typeface="Arial" charset="0"/>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20"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4pPr>
      <a:lvl5pPr marL="1543012"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Slide Number Placeholder 5"/>
          <p:cNvSpPr>
            <a:spLocks noGrp="1"/>
          </p:cNvSpPr>
          <p:nvPr>
            <p:ph type="sldNum" sz="quarter" idx="4"/>
          </p:nvPr>
        </p:nvSpPr>
        <p:spPr>
          <a:xfrm>
            <a:off x="7719217" y="4767263"/>
            <a:ext cx="1271868" cy="273844"/>
          </a:xfrm>
          <a:prstGeom prst="rect">
            <a:avLst/>
          </a:prstGeom>
        </p:spPr>
        <p:txBody>
          <a:bodyPr lIns="68580" tIns="34290" rIns="68580" bIns="34290"/>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17866196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2" r:id="rId3"/>
    <p:sldLayoutId id="2147483823" r:id="rId4"/>
    <p:sldLayoutId id="2147483824" r:id="rId5"/>
    <p:sldLayoutId id="2147483825" r:id="rId6"/>
    <p:sldLayoutId id="2147483826" r:id="rId7"/>
  </p:sldLayoutIdLst>
  <p:txStyles>
    <p:titleStyle>
      <a:lvl1pPr algn="ctr" defTabSz="685800" rtl="0" eaLnBrk="1" latinLnBrk="0" hangingPunct="1">
        <a:lnSpc>
          <a:spcPct val="90000"/>
        </a:lnSpc>
        <a:spcBef>
          <a:spcPct val="0"/>
        </a:spcBef>
        <a:buNone/>
        <a:defRPr sz="4100" kern="1200">
          <a:solidFill>
            <a:srgbClr val="E09B1E"/>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2915911"/>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9217" y="4767264"/>
            <a:ext cx="1271868" cy="273844"/>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205824778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58" r:id="rId9"/>
    <p:sldLayoutId id="2147483959" r:id="rId10"/>
    <p:sldLayoutId id="2147483960" r:id="rId11"/>
    <p:sldLayoutId id="2147483962" r:id="rId12"/>
  </p:sldLayoutIdLst>
  <p:txStyles>
    <p:titleStyle>
      <a:lvl1pPr algn="l" defTabSz="685783" rtl="0" eaLnBrk="1" latinLnBrk="0" hangingPunct="1">
        <a:lnSpc>
          <a:spcPct val="90000"/>
        </a:lnSpc>
        <a:spcBef>
          <a:spcPct val="0"/>
        </a:spcBef>
        <a:buNone/>
        <a:defRPr sz="3300" b="1" kern="1200">
          <a:solidFill>
            <a:srgbClr val="E09B1E"/>
          </a:solidFill>
          <a:latin typeface="Arial" charset="0"/>
          <a:ea typeface="Arial" charset="0"/>
          <a:cs typeface="Arial" charset="0"/>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20"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4pPr>
      <a:lvl5pPr marL="1543012"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2915911"/>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9217" y="4767264"/>
            <a:ext cx="1271868" cy="273844"/>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205824778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111" r:id="rId9"/>
    <p:sldLayoutId id="2147484112" r:id="rId10"/>
    <p:sldLayoutId id="2147484114" r:id="rId11"/>
    <p:sldLayoutId id="2147484115" r:id="rId12"/>
    <p:sldLayoutId id="2147484118" r:id="rId13"/>
  </p:sldLayoutIdLst>
  <p:txStyles>
    <p:titleStyle>
      <a:lvl1pPr algn="l" defTabSz="685783" rtl="0" eaLnBrk="1" latinLnBrk="0" hangingPunct="1">
        <a:lnSpc>
          <a:spcPct val="90000"/>
        </a:lnSpc>
        <a:spcBef>
          <a:spcPct val="0"/>
        </a:spcBef>
        <a:buNone/>
        <a:defRPr sz="3300" b="1" kern="1200">
          <a:solidFill>
            <a:srgbClr val="E09B1E"/>
          </a:solidFill>
          <a:latin typeface="Arial" charset="0"/>
          <a:ea typeface="Arial" charset="0"/>
          <a:cs typeface="Arial" charset="0"/>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20"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4pPr>
      <a:lvl5pPr marL="1543012"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BB7A5D-27DE-E549-85EE-0005C2624C68}"/>
              </a:ext>
            </a:extLst>
          </p:cNvPr>
          <p:cNvPicPr>
            <a:picLocks noChangeAspect="1"/>
          </p:cNvPicPr>
          <p:nvPr/>
        </p:nvPicPr>
        <p:blipFill>
          <a:blip r:embed="rId5"/>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77D8D0B-B358-EE49-948D-B9FB02B39266}"/>
              </a:ext>
            </a:extLst>
          </p:cNvPr>
          <p:cNvSpPr>
            <a:spLocks noGrp="1"/>
          </p:cNvSpPr>
          <p:nvPr>
            <p:ph type="title"/>
          </p:nvPr>
        </p:nvSpPr>
        <p:spPr>
          <a:xfrm>
            <a:off x="628650" y="1176260"/>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AB562D-315C-DA4B-87B7-97C86A4A11BF}"/>
              </a:ext>
            </a:extLst>
          </p:cNvPr>
          <p:cNvSpPr>
            <a:spLocks noGrp="1"/>
          </p:cNvSpPr>
          <p:nvPr>
            <p:ph type="body" idx="1"/>
          </p:nvPr>
        </p:nvSpPr>
        <p:spPr>
          <a:xfrm>
            <a:off x="628650" y="2184124"/>
            <a:ext cx="7886700" cy="2448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B6B61-02D4-B044-980F-CDD8FCB35CE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69027320-5E10-314A-AB18-6728C464C4EB}" type="datetime1">
              <a:rPr lang="en-US" smtClean="0"/>
              <a:t>8/29/2023</a:t>
            </a:fld>
            <a:endParaRPr lang="en-US"/>
          </a:p>
        </p:txBody>
      </p:sp>
      <p:sp>
        <p:nvSpPr>
          <p:cNvPr id="5" name="Footer Placeholder 4">
            <a:extLst>
              <a:ext uri="{FF2B5EF4-FFF2-40B4-BE49-F238E27FC236}">
                <a16:creationId xmlns:a16="http://schemas.microsoft.com/office/drawing/2014/main" id="{8F8A708D-6051-F245-8AE0-5D7594415E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F3F872-4D11-5C49-A77C-9C9609C978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8156D003-86A0-7F4A-990E-0FC2DC0121F3}" type="slidenum">
              <a:rPr lang="en-US" smtClean="0"/>
              <a:pPr/>
              <a:t>‹#›</a:t>
            </a:fld>
            <a:endParaRPr lang="en-US"/>
          </a:p>
        </p:txBody>
      </p:sp>
    </p:spTree>
    <p:extLst>
      <p:ext uri="{BB962C8B-B14F-4D97-AF65-F5344CB8AC3E}">
        <p14:creationId xmlns:p14="http://schemas.microsoft.com/office/powerpoint/2010/main" val="1409406982"/>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64DEBC-BD0F-E040-94E4-85508760DA36}"/>
              </a:ext>
            </a:extLst>
          </p:cNvPr>
          <p:cNvPicPr>
            <a:picLocks noChangeAspect="1"/>
          </p:cNvPicPr>
          <p:nvPr/>
        </p:nvPicPr>
        <p:blipFill>
          <a:blip r:embed="rId4"/>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77D8D0B-B358-EE49-948D-B9FB02B39266}"/>
              </a:ext>
            </a:extLst>
          </p:cNvPr>
          <p:cNvSpPr>
            <a:spLocks noGrp="1"/>
          </p:cNvSpPr>
          <p:nvPr>
            <p:ph type="title"/>
          </p:nvPr>
        </p:nvSpPr>
        <p:spPr>
          <a:xfrm>
            <a:off x="628650" y="1176260"/>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AB562D-315C-DA4B-87B7-97C86A4A11BF}"/>
              </a:ext>
            </a:extLst>
          </p:cNvPr>
          <p:cNvSpPr>
            <a:spLocks noGrp="1"/>
          </p:cNvSpPr>
          <p:nvPr>
            <p:ph type="body" idx="1"/>
          </p:nvPr>
        </p:nvSpPr>
        <p:spPr>
          <a:xfrm>
            <a:off x="628650" y="2184124"/>
            <a:ext cx="7886700" cy="2448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B6B61-02D4-B044-980F-CDD8FCB35CE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24006AB2-ADBC-1C4F-AFD5-155CDA682995}" type="datetime1">
              <a:rPr lang="en-US" smtClean="0"/>
              <a:t>8/29/2023</a:t>
            </a:fld>
            <a:endParaRPr lang="en-US"/>
          </a:p>
        </p:txBody>
      </p:sp>
      <p:sp>
        <p:nvSpPr>
          <p:cNvPr id="6" name="Slide Number Placeholder 5">
            <a:extLst>
              <a:ext uri="{FF2B5EF4-FFF2-40B4-BE49-F238E27FC236}">
                <a16:creationId xmlns:a16="http://schemas.microsoft.com/office/drawing/2014/main" id="{CEF3F872-4D11-5C49-A77C-9C9609C978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219BD365-EC7D-0843-8235-B3202A034E7B}" type="slidenum">
              <a:rPr lang="en-US" smtClean="0"/>
              <a:pPr/>
              <a:t>‹#›</a:t>
            </a:fld>
            <a:endParaRPr lang="en-US"/>
          </a:p>
        </p:txBody>
      </p:sp>
    </p:spTree>
    <p:extLst>
      <p:ext uri="{BB962C8B-B14F-4D97-AF65-F5344CB8AC3E}">
        <p14:creationId xmlns:p14="http://schemas.microsoft.com/office/powerpoint/2010/main" val="3080215424"/>
      </p:ext>
    </p:extLst>
  </p:cSld>
  <p:clrMap bg1="lt1" tx1="dk1" bg2="lt2" tx2="dk2" accent1="accent1" accent2="accent2" accent3="accent3" accent4="accent4" accent5="accent5" accent6="accent6" hlink="hlink" folHlink="folHlink"/>
  <p:sldLayoutIdLst>
    <p:sldLayoutId id="2147484129" r:id="rId1"/>
    <p:sldLayoutId id="2147484130" r:id="rId2"/>
  </p:sldLayoutIdLst>
  <p:hf sldNum="0"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64DEBC-BD0F-E040-94E4-85508760DA36}"/>
              </a:ext>
            </a:extLst>
          </p:cNvPr>
          <p:cNvPicPr>
            <a:picLocks noChangeAspect="1"/>
          </p:cNvPicPr>
          <p:nvPr/>
        </p:nvPicPr>
        <p:blipFill>
          <a:blip r:embed="rId4"/>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77D8D0B-B358-EE49-948D-B9FB02B39266}"/>
              </a:ext>
            </a:extLst>
          </p:cNvPr>
          <p:cNvSpPr>
            <a:spLocks noGrp="1"/>
          </p:cNvSpPr>
          <p:nvPr>
            <p:ph type="title"/>
          </p:nvPr>
        </p:nvSpPr>
        <p:spPr>
          <a:xfrm>
            <a:off x="628650" y="1176260"/>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AB562D-315C-DA4B-87B7-97C86A4A11BF}"/>
              </a:ext>
            </a:extLst>
          </p:cNvPr>
          <p:cNvSpPr>
            <a:spLocks noGrp="1"/>
          </p:cNvSpPr>
          <p:nvPr>
            <p:ph type="body" idx="1"/>
          </p:nvPr>
        </p:nvSpPr>
        <p:spPr>
          <a:xfrm>
            <a:off x="628650" y="2184124"/>
            <a:ext cx="7886700" cy="2448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B6B61-02D4-B044-980F-CDD8FCB35CE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24006AB2-ADBC-1C4F-AFD5-155CDA682995}" type="datetime1">
              <a:rPr lang="en-US" smtClean="0"/>
              <a:t>8/29/2023</a:t>
            </a:fld>
            <a:endParaRPr lang="en-US"/>
          </a:p>
        </p:txBody>
      </p:sp>
      <p:sp>
        <p:nvSpPr>
          <p:cNvPr id="6" name="Slide Number Placeholder 5">
            <a:extLst>
              <a:ext uri="{FF2B5EF4-FFF2-40B4-BE49-F238E27FC236}">
                <a16:creationId xmlns:a16="http://schemas.microsoft.com/office/drawing/2014/main" id="{CEF3F872-4D11-5C49-A77C-9C9609C978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219BD365-EC7D-0843-8235-B3202A034E7B}" type="slidenum">
              <a:rPr lang="en-US" smtClean="0"/>
              <a:pPr/>
              <a:t>‹#›</a:t>
            </a:fld>
            <a:endParaRPr lang="en-US"/>
          </a:p>
        </p:txBody>
      </p:sp>
    </p:spTree>
    <p:extLst>
      <p:ext uri="{BB962C8B-B14F-4D97-AF65-F5344CB8AC3E}">
        <p14:creationId xmlns:p14="http://schemas.microsoft.com/office/powerpoint/2010/main" val="1533866143"/>
      </p:ext>
    </p:extLst>
  </p:cSld>
  <p:clrMap bg1="lt1" tx1="dk1" bg2="lt2" tx2="dk2" accent1="accent1" accent2="accent2" accent3="accent3" accent4="accent4" accent5="accent5" accent6="accent6" hlink="hlink" folHlink="folHlink"/>
  <p:sldLayoutIdLst>
    <p:sldLayoutId id="2147484132" r:id="rId1"/>
    <p:sldLayoutId id="2147484133" r:id="rId2"/>
  </p:sldLayoutIdLst>
  <p:hf sldNum="0"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9E1F20-1018-5744-B710-D927EAF6EF17}"/>
              </a:ext>
            </a:extLst>
          </p:cNvPr>
          <p:cNvPicPr>
            <a:picLocks noChangeAspect="1"/>
          </p:cNvPicPr>
          <p:nvPr/>
        </p:nvPicPr>
        <p:blipFill>
          <a:blip r:embed="rId11"/>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4A2789E0-0C2C-324F-8595-BE8122D38C5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87A9E-A92A-8C4B-BE3A-68673B2405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46289-2F0C-DD4A-BBD3-9C921F3DE05C}"/>
              </a:ext>
            </a:extLst>
          </p:cNvPr>
          <p:cNvSpPr>
            <a:spLocks noGrp="1"/>
          </p:cNvSpPr>
          <p:nvPr>
            <p:ph type="dt" sz="half" idx="2"/>
          </p:nvPr>
        </p:nvSpPr>
        <p:spPr>
          <a:xfrm>
            <a:off x="628650" y="482337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56705B-84CB-B345-A40A-C29EF592D87B}" type="datetime1">
              <a:rPr lang="en-US" smtClean="0"/>
              <a:t>8/29/2023</a:t>
            </a:fld>
            <a:endParaRPr lang="en-US"/>
          </a:p>
        </p:txBody>
      </p:sp>
      <p:sp>
        <p:nvSpPr>
          <p:cNvPr id="5" name="Footer Placeholder 4">
            <a:extLst>
              <a:ext uri="{FF2B5EF4-FFF2-40B4-BE49-F238E27FC236}">
                <a16:creationId xmlns:a16="http://schemas.microsoft.com/office/drawing/2014/main" id="{97D9B9C6-307D-D54D-906F-9C5D663428C9}"/>
              </a:ext>
            </a:extLst>
          </p:cNvPr>
          <p:cNvSpPr>
            <a:spLocks noGrp="1"/>
          </p:cNvSpPr>
          <p:nvPr>
            <p:ph type="ftr" sz="quarter" idx="3"/>
          </p:nvPr>
        </p:nvSpPr>
        <p:spPr>
          <a:xfrm>
            <a:off x="3028950" y="481944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9B5DE5-C0A7-9342-9475-6D9C4B59F548}"/>
              </a:ext>
            </a:extLst>
          </p:cNvPr>
          <p:cNvSpPr>
            <a:spLocks noGrp="1"/>
          </p:cNvSpPr>
          <p:nvPr>
            <p:ph type="sldNum" sz="quarter" idx="4"/>
          </p:nvPr>
        </p:nvSpPr>
        <p:spPr>
          <a:xfrm>
            <a:off x="6457950" y="480494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31352C-CD8F-D44B-B0DA-191F5F2E64E7}" type="slidenum">
              <a:rPr lang="en-US" smtClean="0"/>
              <a:t>‹#›</a:t>
            </a:fld>
            <a:endParaRPr lang="en-US"/>
          </a:p>
        </p:txBody>
      </p:sp>
    </p:spTree>
    <p:extLst>
      <p:ext uri="{BB962C8B-B14F-4D97-AF65-F5344CB8AC3E}">
        <p14:creationId xmlns:p14="http://schemas.microsoft.com/office/powerpoint/2010/main" val="195451126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9.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9.xml"/><Relationship Id="rId4" Type="http://schemas.openxmlformats.org/officeDocument/2006/relationships/image" Target="../media/image145.jpeg"/></Relationships>
</file>

<file path=ppt/slides/_rels/slide1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9.xml"/></Relationships>
</file>

<file path=ppt/slides/_rels/slide10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9.xml"/></Relationships>
</file>

<file path=ppt/slides/_rels/slide10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9.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69.xml"/><Relationship Id="rId4" Type="http://schemas.openxmlformats.org/officeDocument/2006/relationships/image" Target="../media/image160.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69.xml"/><Relationship Id="rId5" Type="http://schemas.openxmlformats.org/officeDocument/2006/relationships/image" Target="../media/image167.png"/><Relationship Id="rId4" Type="http://schemas.openxmlformats.org/officeDocument/2006/relationships/image" Target="../media/image166.jpeg"/></Relationships>
</file>

<file path=ppt/slides/_rels/slide11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69.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9.xml"/></Relationships>
</file>

<file path=ppt/slides/_rels/slide1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18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openxmlformats.org/officeDocument/2006/relationships/image" Target="../media/image184.jpeg"/></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oeF6rFN9org" TargetMode="External"/><Relationship Id="rId2" Type="http://schemas.openxmlformats.org/officeDocument/2006/relationships/image" Target="../media/image185.png"/><Relationship Id="rId1" Type="http://schemas.openxmlformats.org/officeDocument/2006/relationships/slideLayout" Target="../slideLayouts/slideLayout69.xml"/></Relationships>
</file>

<file path=ppt/slides/_rels/slide12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9.xml"/></Relationships>
</file>

<file path=ppt/slides/_rels/slide12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9.xml"/></Relationships>
</file>

<file path=ppt/slides/_rels/slide12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zTeaOTkjut0" TargetMode="External"/><Relationship Id="rId2" Type="http://schemas.openxmlformats.org/officeDocument/2006/relationships/image" Target="../media/image190.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9.xml"/></Relationships>
</file>

<file path=ppt/slides/_rels/slide13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9.xml"/></Relationships>
</file>

<file path=ppt/slides/_rels/slide13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9.xml"/></Relationships>
</file>

<file path=ppt/slides/_rels/slide1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9.xml"/></Relationships>
</file>

<file path=ppt/slides/_rels/slide13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1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9.xml"/></Relationships>
</file>

<file path=ppt/slides/_rels/slide13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9.xml"/></Relationships>
</file>

<file path=ppt/slides/_rels/slide13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9.xml"/></Relationships>
</file>

<file path=ppt/slides/_rels/slide1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9.xml"/></Relationships>
</file>

<file path=ppt/slides/_rels/slide14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9.xml"/></Relationships>
</file>

<file path=ppt/slides/_rels/slide14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9.xml"/></Relationships>
</file>

<file path=ppt/slides/_rels/slide14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9.xml"/></Relationships>
</file>

<file path=ppt/slides/_rels/slide14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9.xml"/></Relationships>
</file>

<file path=ppt/slides/_rels/slide145.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69.xml"/></Relationships>
</file>

<file path=ppt/slides/_rels/slide14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9.xml"/></Relationships>
</file>

<file path=ppt/slides/_rels/slide14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69.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4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69.xml"/><Relationship Id="rId5" Type="http://schemas.openxmlformats.org/officeDocument/2006/relationships/image" Target="../media/image217.png"/><Relationship Id="rId4" Type="http://schemas.openxmlformats.org/officeDocument/2006/relationships/image" Target="../media/image216.png"/></Relationships>
</file>

<file path=ppt/slides/_rels/slide15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3" Type="http://schemas.openxmlformats.org/officeDocument/2006/relationships/hyperlink" Target="http://www.erowid.org/" TargetMode="External"/><Relationship Id="rId2" Type="http://schemas.openxmlformats.org/officeDocument/2006/relationships/hyperlink" Target="http://www.nida.nih.gov/" TargetMode="External"/><Relationship Id="rId1" Type="http://schemas.openxmlformats.org/officeDocument/2006/relationships/slideLayout" Target="../slideLayouts/slideLayout69.xml"/><Relationship Id="rId6" Type="http://schemas.openxmlformats.org/officeDocument/2006/relationships/hyperlink" Target="http://www.nlm.gov/medlineplus/druginformation.html" TargetMode="External"/><Relationship Id="rId5" Type="http://schemas.openxmlformats.org/officeDocument/2006/relationships/hyperlink" Target="http://www.ndaa.org/" TargetMode="External"/><Relationship Id="rId4" Type="http://schemas.openxmlformats.org/officeDocument/2006/relationships/hyperlink" Target="http://www.nhtsa.dot.gov/"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eg"/><Relationship Id="rId1" Type="http://schemas.openxmlformats.org/officeDocument/2006/relationships/slideLayout" Target="../slideLayouts/slideLayout69.xml"/><Relationship Id="rId4" Type="http://schemas.openxmlformats.org/officeDocument/2006/relationships/image" Target="../media/image221.png"/></Relationships>
</file>

<file path=ppt/slides/_rels/slide15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13.xml"/><Relationship Id="rId7" Type="http://schemas.openxmlformats.org/officeDocument/2006/relationships/slide" Target="slide87.xml"/><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slide" Target="slide75.xml"/><Relationship Id="rId5" Type="http://schemas.openxmlformats.org/officeDocument/2006/relationships/slide" Target="slide14.xml"/><Relationship Id="rId4" Type="http://schemas.openxmlformats.org/officeDocument/2006/relationships/slide" Target="slide4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2.xml"/></Relationships>
</file>

<file path=ppt/slides/_rels/slide16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oleObject" Target="../embeddings/oleObject2.bin"/><Relationship Id="rId1" Type="http://schemas.openxmlformats.org/officeDocument/2006/relationships/slideLayout" Target="../slideLayouts/slideLayout68.xml"/></Relationships>
</file>

<file path=ppt/slides/_rels/slide16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2.xml"/></Relationships>
</file>

<file path=ppt/slides/_rels/slide16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oleObject" Target="../embeddings/oleObject3.bin"/><Relationship Id="rId1" Type="http://schemas.openxmlformats.org/officeDocument/2006/relationships/slideLayout" Target="../slideLayouts/slideLayout7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64.xml"/></Relationships>
</file>

<file path=ppt/slides/_rels/slide16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3.xml"/><Relationship Id="rId1" Type="http://schemas.openxmlformats.org/officeDocument/2006/relationships/slideLayout" Target="../slideLayouts/slideLayout64.xml"/><Relationship Id="rId4" Type="http://schemas.openxmlformats.org/officeDocument/2006/relationships/image" Target="../media/image22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oleObject" Target="../embeddings/oleObject4.bin"/><Relationship Id="rId1" Type="http://schemas.openxmlformats.org/officeDocument/2006/relationships/slideLayout" Target="../slideLayouts/slideLayout64.xml"/></Relationships>
</file>

<file path=ppt/slides/_rels/slide172.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oleObject" Target="../embeddings/oleObject5.bin"/><Relationship Id="rId1" Type="http://schemas.openxmlformats.org/officeDocument/2006/relationships/slideLayout" Target="../slideLayouts/slideLayout64.xml"/><Relationship Id="rId5" Type="http://schemas.openxmlformats.org/officeDocument/2006/relationships/image" Target="../media/image232.png"/><Relationship Id="rId4" Type="http://schemas.openxmlformats.org/officeDocument/2006/relationships/oleObject" Target="../embeddings/oleObject6.bin"/></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3.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4.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5.png"/></Relationships>
</file>

<file path=ppt/slides/_rels/slide179.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8.png"/><Relationship Id="rId4" Type="http://schemas.openxmlformats.org/officeDocument/2006/relationships/notesSlide" Target="../notesSlides/notesSlide28.xml"/></Relationships>
</file>

<file path=ppt/slides/_rels/slide18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2.xml"/></Relationships>
</file>

<file path=ppt/slides/_rels/slide18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184.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18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187.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4.png"/><Relationship Id="rId4" Type="http://schemas.openxmlformats.org/officeDocument/2006/relationships/notesSlide" Target="../notesSlides/notesSlide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191.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2.xml"/></Relationships>
</file>

<file path=ppt/slides/_rels/slide192.xml.rels><?xml version="1.0" encoding="UTF-8" standalone="yes"?>
<Relationships xmlns="http://schemas.openxmlformats.org/package/2006/relationships"><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notesSlide" Target="../notesSlides/notesSlide37.xml"/><Relationship Id="rId1" Type="http://schemas.openxmlformats.org/officeDocument/2006/relationships/slideLayout" Target="../slideLayouts/slideLayout68.xml"/><Relationship Id="rId6" Type="http://schemas.openxmlformats.org/officeDocument/2006/relationships/image" Target="../media/image249.png"/><Relationship Id="rId5" Type="http://schemas.openxmlformats.org/officeDocument/2006/relationships/image" Target="../media/image248.jpeg"/><Relationship Id="rId4" Type="http://schemas.openxmlformats.org/officeDocument/2006/relationships/image" Target="../media/image247.png"/></Relationships>
</file>

<file path=ppt/slides/_rels/slide193.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38.xml"/><Relationship Id="rId1" Type="http://schemas.openxmlformats.org/officeDocument/2006/relationships/slideLayout" Target="../slideLayouts/slideLayout68.xml"/><Relationship Id="rId4" Type="http://schemas.openxmlformats.org/officeDocument/2006/relationships/image" Target="../media/image252.jpeg"/></Relationships>
</file>

<file path=ppt/slides/_rels/slide19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39.xml"/><Relationship Id="rId1" Type="http://schemas.openxmlformats.org/officeDocument/2006/relationships/slideLayout" Target="../slideLayouts/slideLayout63.xml"/><Relationship Id="rId5" Type="http://schemas.openxmlformats.org/officeDocument/2006/relationships/image" Target="../media/image250.jpeg"/><Relationship Id="rId4" Type="http://schemas.openxmlformats.org/officeDocument/2006/relationships/image" Target="../media/image253.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6.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64.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file://localhost/Users/KyleClark/Documents/My%20Documents/IPTM/DUI:DRE/DRE/DITEP/DITEP%20NYSP/Rebound%20Dilation%201.mpg" TargetMode="External"/><Relationship Id="rId1" Type="http://schemas.microsoft.com/office/2007/relationships/media" Target="file://localhost/Users/KyleClark/Documents/My%20Documents/IPTM/DUI:DRE/DRE/DITEP/DITEP%20NYSP/Rebound%20Dilation%201.mpg" TargetMode="External"/><Relationship Id="rId4" Type="http://schemas.openxmlformats.org/officeDocument/2006/relationships/image" Target="../media/image254.png"/></Relationships>
</file>

<file path=ppt/slides/_rels/slide19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oleObject" Target="../embeddings/oleObject7.bin"/><Relationship Id="rId1" Type="http://schemas.openxmlformats.org/officeDocument/2006/relationships/slideLayout" Target="../slideLayouts/slideLayout68.xml"/><Relationship Id="rId5" Type="http://schemas.openxmlformats.org/officeDocument/2006/relationships/image" Target="../media/image256.png"/><Relationship Id="rId4" Type="http://schemas.openxmlformats.org/officeDocument/2006/relationships/oleObject" Target="../embeddings/oleObject8.bin"/></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2.xml"/></Relationships>
</file>

<file path=ppt/slides/_rels/slide20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oleObject" Target="../embeddings/oleObject9.bin"/><Relationship Id="rId1" Type="http://schemas.openxmlformats.org/officeDocument/2006/relationships/slideLayout" Target="../slideLayouts/slideLayout68.xml"/></Relationships>
</file>

<file path=ppt/slides/_rels/slide202.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68.xml"/></Relationships>
</file>

<file path=ppt/slides/_rels/slide20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68.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205.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2.xml"/></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262.jpeg"/><Relationship Id="rId1" Type="http://schemas.openxmlformats.org/officeDocument/2006/relationships/slideLayout" Target="../slideLayouts/slideLayout68.xml"/><Relationship Id="rId4" Type="http://schemas.openxmlformats.org/officeDocument/2006/relationships/image" Target="../media/image263.png"/></Relationships>
</file>

<file path=ppt/slides/_rels/slide20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oleObject" Target="../embeddings/oleObject11.bin"/><Relationship Id="rId1" Type="http://schemas.openxmlformats.org/officeDocument/2006/relationships/slideLayout" Target="../slideLayouts/slideLayout68.xml"/><Relationship Id="rId4" Type="http://schemas.openxmlformats.org/officeDocument/2006/relationships/image" Target="../media/image264.jpeg"/></Relationships>
</file>

<file path=ppt/slides/_rels/slide208.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notesSlide" Target="../notesSlides/notesSlide42.xml"/><Relationship Id="rId1" Type="http://schemas.openxmlformats.org/officeDocument/2006/relationships/slideLayout" Target="../slideLayouts/slideLayout64.xml"/></Relationships>
</file>

<file path=ppt/slides/_rels/slide209.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0.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2.xml"/></Relationships>
</file>

<file path=ppt/slides/_rels/slide21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69.xml"/></Relationships>
</file>

<file path=ppt/slides/_rels/slide21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6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4.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2.xml"/></Relationships>
</file>

<file path=ppt/slides/_rels/slide21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69.xml"/></Relationships>
</file>

<file path=ppt/slides/_rels/slide21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oleObject" Target="../embeddings/oleObject12.bin"/><Relationship Id="rId1" Type="http://schemas.openxmlformats.org/officeDocument/2006/relationships/slideLayout" Target="../slideLayouts/slideLayout64.xml"/></Relationships>
</file>

<file path=ppt/slides/_rels/slide217.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2.xml"/></Relationships>
</file>

<file path=ppt/slides/_rels/slide218.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68.xml"/></Relationships>
</file>

<file path=ppt/slides/_rels/slide21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9.xml"/></Relationships>
</file>

<file path=ppt/slides/_rels/slide22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22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2.xml"/></Relationships>
</file>

<file path=ppt/slides/_rels/slide222.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277.png"/><Relationship Id="rId1" Type="http://schemas.openxmlformats.org/officeDocument/2006/relationships/slideLayout" Target="../slideLayouts/slideLayout68.xml"/><Relationship Id="rId4" Type="http://schemas.openxmlformats.org/officeDocument/2006/relationships/image" Target="../media/image279.png"/></Relationships>
</file>

<file path=ppt/slides/_rels/slide223.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6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8.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72.xml"/></Relationships>
</file>

<file path=ppt/slides/_rels/slide22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oleObject" Target="../embeddings/oleObject13.bin"/><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3.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9.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9.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69.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1.bin"/><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9.xml"/><Relationship Id="rId5" Type="http://schemas.openxmlformats.org/officeDocument/2006/relationships/image" Target="../media/image50.jpe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image" Target="../media/image53.gif"/></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9.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9.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pmJmMajwArY" TargetMode="External"/><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9.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youtube.com/watch?v=ifutqKQ6KQE" TargetMode="Externa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9.xml"/><Relationship Id="rId5" Type="http://schemas.openxmlformats.org/officeDocument/2006/relationships/image" Target="../media/image87.jpeg"/><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g"/><Relationship Id="rId1" Type="http://schemas.openxmlformats.org/officeDocument/2006/relationships/slideLayout" Target="../slideLayouts/slideLayout69.xml"/><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jEAr7ThsYew" TargetMode="External"/><Relationship Id="rId2" Type="http://schemas.openxmlformats.org/officeDocument/2006/relationships/image" Target="../media/image96.pn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69.xml"/><Relationship Id="rId5" Type="http://schemas.openxmlformats.org/officeDocument/2006/relationships/image" Target="../media/image99.jpeg"/><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9.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20.jpeg"/><Relationship Id="rId1" Type="http://schemas.openxmlformats.org/officeDocument/2006/relationships/slideLayout" Target="../slideLayouts/slideLayout69.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04.jpeg"/></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69.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69.xml"/><Relationship Id="rId4" Type="http://schemas.openxmlformats.org/officeDocument/2006/relationships/image" Target="../media/image139.jpeg"/></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C0tW8FWBm1g" TargetMode="External"/><Relationship Id="rId2" Type="http://schemas.openxmlformats.org/officeDocument/2006/relationships/image" Target="../media/image140.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C93C980-250A-DAB8-090D-2B3F3A015C9B}"/>
              </a:ext>
            </a:extLst>
          </p:cNvPr>
          <p:cNvSpPr>
            <a:spLocks noGrp="1"/>
          </p:cNvSpPr>
          <p:nvPr>
            <p:ph type="subTitle" idx="1"/>
          </p:nvPr>
        </p:nvSpPr>
        <p:spPr>
          <a:xfrm>
            <a:off x="810194" y="1526039"/>
            <a:ext cx="7013122" cy="1241822"/>
          </a:xfrm>
        </p:spPr>
        <p:txBody>
          <a:bodyPr>
            <a:noAutofit/>
          </a:bodyPr>
          <a:lstStyle/>
          <a:p>
            <a:r>
              <a:rPr lang="en-US" sz="4800" b="1" dirty="0"/>
              <a:t>Drug Impairment Training for Education Professionals</a:t>
            </a:r>
            <a:br>
              <a:rPr lang="en-US" sz="4800" b="1" dirty="0"/>
            </a:br>
            <a:r>
              <a:rPr lang="en-US" sz="4800" b="1" dirty="0"/>
              <a:t>(DITEP)</a:t>
            </a:r>
          </a:p>
        </p:txBody>
      </p:sp>
    </p:spTree>
    <p:extLst>
      <p:ext uri="{BB962C8B-B14F-4D97-AF65-F5344CB8AC3E}">
        <p14:creationId xmlns:p14="http://schemas.microsoft.com/office/powerpoint/2010/main" val="3707071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400" b="1" dirty="0">
                <a:solidFill>
                  <a:srgbClr val="002060"/>
                </a:solidFill>
              </a:rPr>
              <a:t>    Other Objectives</a:t>
            </a:r>
          </a:p>
        </p:txBody>
      </p:sp>
      <p:sp>
        <p:nvSpPr>
          <p:cNvPr id="3" name="Text Placeholder 2"/>
          <p:cNvSpPr>
            <a:spLocks noGrp="1"/>
          </p:cNvSpPr>
          <p:nvPr>
            <p:ph type="body" sz="quarter" idx="4294967295"/>
          </p:nvPr>
        </p:nvSpPr>
        <p:spPr>
          <a:xfrm>
            <a:off x="555171" y="819150"/>
            <a:ext cx="8033657" cy="3505200"/>
          </a:xfrm>
        </p:spPr>
        <p:txBody>
          <a:bodyPr>
            <a:noAutofit/>
          </a:bodyPr>
          <a:lstStyle/>
          <a:p>
            <a:pPr marL="457200" indent="-457200">
              <a:buFont typeface="Wingdings" panose="05000000000000000000" pitchFamily="2" charset="2"/>
              <a:buChar char="ü"/>
            </a:pPr>
            <a:r>
              <a:rPr lang="en-US" sz="2800" dirty="0"/>
              <a:t>Identify the key factors to be considered when discussing substance abuse with a parent</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r>
              <a:rPr lang="en-US" sz="2800" dirty="0"/>
              <a:t>Properly interpret and document the results of your observations</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r>
              <a:rPr lang="en-US" sz="2800" dirty="0"/>
              <a:t>Understand how to make referrals to the appropriate resources</a:t>
            </a:r>
          </a:p>
          <a:p>
            <a:pPr marL="457200" indent="-457200">
              <a:buFont typeface="Wingdings" panose="05000000000000000000" pitchFamily="2" charset="2"/>
              <a:buChar char="ü"/>
            </a:pPr>
            <a:endParaRPr lang="en-US" sz="2800" dirty="0"/>
          </a:p>
        </p:txBody>
      </p:sp>
      <p:sp>
        <p:nvSpPr>
          <p:cNvPr id="4" name="Text Box 6">
            <a:extLst>
              <a:ext uri="{FF2B5EF4-FFF2-40B4-BE49-F238E27FC236}">
                <a16:creationId xmlns:a16="http://schemas.microsoft.com/office/drawing/2014/main" id="{2851F336-D7ED-4F32-1F9D-407067AD840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8201544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059593" y="174308"/>
            <a:ext cx="508635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Kratom (</a:t>
            </a:r>
            <a:r>
              <a:rPr kumimoji="0" lang="en-US" altLang="en-US" sz="4000" b="1" i="0" u="none" strike="noStrike" kern="1200" cap="none" spc="0" normalizeH="0" baseline="0" noProof="0" dirty="0" err="1">
                <a:ln>
                  <a:noFill/>
                </a:ln>
                <a:solidFill>
                  <a:srgbClr val="002060"/>
                </a:solidFill>
                <a:effectLst/>
                <a:uLnTx/>
                <a:uFillTx/>
                <a:latin typeface="Calibri" panose="020F0502020204030204"/>
                <a:ea typeface="ＭＳ Ｐゴシック" charset="0"/>
                <a:cs typeface="+mn-cs"/>
              </a:rPr>
              <a:t>Mitragynine</a:t>
            </a:r>
            <a:r>
              <a:rPr kumimoji="0" lang="en-US" altLang="en-US" sz="40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a:t>
            </a:r>
          </a:p>
        </p:txBody>
      </p:sp>
      <p:sp>
        <p:nvSpPr>
          <p:cNvPr id="130051" name="Text Box 3"/>
          <p:cNvSpPr txBox="1">
            <a:spLocks noChangeArrowheads="1"/>
          </p:cNvSpPr>
          <p:nvPr/>
        </p:nvSpPr>
        <p:spPr bwMode="auto">
          <a:xfrm>
            <a:off x="758642" y="1137374"/>
            <a:ext cx="7146958" cy="6247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rPr>
              <a:t>High doses: Opioid-like effects </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dirty="0">
                <a:solidFill>
                  <a:prstClr val="black"/>
                </a:solidFill>
                <a:latin typeface="Calibri" panose="020F0502020204030204"/>
              </a:rPr>
              <a:t>Low doses: Stimulant-like effects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rPr>
              <a:t>Recreationally used to increase energy, sociability, and produce feelings of happiness, well-being, relaxation and euphoria.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endParaRPr>
          </a:p>
        </p:txBody>
      </p:sp>
      <p:sp>
        <p:nvSpPr>
          <p:cNvPr id="130052" name="Text Box 4"/>
          <p:cNvSpPr txBox="1">
            <a:spLocks noChangeArrowheads="1"/>
          </p:cNvSpPr>
          <p:nvPr/>
        </p:nvSpPr>
        <p:spPr bwMode="auto">
          <a:xfrm>
            <a:off x="816450" y="3067842"/>
            <a:ext cx="6477000" cy="5027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25000" noProof="0" dirty="0">
                <a:ln>
                  <a:noFill/>
                </a:ln>
                <a:solidFill>
                  <a:prstClr val="black"/>
                </a:solidFill>
                <a:effectLst/>
                <a:uLnTx/>
                <a:uFillTx/>
                <a:latin typeface="Calibri" panose="020F0502020204030204"/>
                <a:ea typeface="ＭＳ Ｐゴシック" charset="0"/>
                <a:cs typeface="+mn-cs"/>
              </a:rPr>
              <a:t>  </a:t>
            </a:r>
          </a:p>
        </p:txBody>
      </p:sp>
      <p:sp>
        <p:nvSpPr>
          <p:cNvPr id="130053" name="Text Box 5"/>
          <p:cNvSpPr txBox="1">
            <a:spLocks noChangeArrowheads="1"/>
          </p:cNvSpPr>
          <p:nvPr/>
        </p:nvSpPr>
        <p:spPr bwMode="auto">
          <a:xfrm>
            <a:off x="1238400" y="436858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 Professionals</a:t>
            </a:r>
          </a:p>
        </p:txBody>
      </p:sp>
      <p:pic>
        <p:nvPicPr>
          <p:cNvPr id="4" name="Picture 3">
            <a:extLst>
              <a:ext uri="{FF2B5EF4-FFF2-40B4-BE49-F238E27FC236}">
                <a16:creationId xmlns:a16="http://schemas.microsoft.com/office/drawing/2014/main" id="{AC2193B6-7B2B-1C66-00CA-4A083ADCFC96}"/>
              </a:ext>
            </a:extLst>
          </p:cNvPr>
          <p:cNvPicPr>
            <a:picLocks noChangeAspect="1"/>
          </p:cNvPicPr>
          <p:nvPr/>
        </p:nvPicPr>
        <p:blipFill rotWithShape="1">
          <a:blip r:embed="rId2"/>
          <a:srcRect l="9713" r="5166"/>
          <a:stretch/>
        </p:blipFill>
        <p:spPr>
          <a:xfrm>
            <a:off x="6300000" y="882194"/>
            <a:ext cx="2491200" cy="1555919"/>
          </a:xfrm>
          <a:prstGeom prst="ellipse">
            <a:avLst/>
          </a:prstGeom>
          <a:ln>
            <a:noFill/>
          </a:ln>
          <a:effectLst>
            <a:softEdge rad="112500"/>
          </a:effectLst>
        </p:spPr>
      </p:pic>
      <p:pic>
        <p:nvPicPr>
          <p:cNvPr id="5" name="Picture 4">
            <a:extLst>
              <a:ext uri="{FF2B5EF4-FFF2-40B4-BE49-F238E27FC236}">
                <a16:creationId xmlns:a16="http://schemas.microsoft.com/office/drawing/2014/main" id="{AF236ED2-F59B-1BE9-7842-8C63DC7D57EB}"/>
              </a:ext>
            </a:extLst>
          </p:cNvPr>
          <p:cNvPicPr>
            <a:picLocks noChangeAspect="1"/>
          </p:cNvPicPr>
          <p:nvPr/>
        </p:nvPicPr>
        <p:blipFill rotWithShape="1">
          <a:blip r:embed="rId3"/>
          <a:srcRect l="14454" t="16041" r="11646" b="10662"/>
          <a:stretch/>
        </p:blipFill>
        <p:spPr>
          <a:xfrm>
            <a:off x="7145943" y="3377395"/>
            <a:ext cx="1739758" cy="1150361"/>
          </a:xfrm>
          <a:prstGeom prst="rect">
            <a:avLst/>
          </a:prstGeom>
        </p:spPr>
      </p:pic>
    </p:spTree>
    <p:extLst>
      <p:ext uri="{BB962C8B-B14F-4D97-AF65-F5344CB8AC3E}">
        <p14:creationId xmlns:p14="http://schemas.microsoft.com/office/powerpoint/2010/main" val="6651912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273600" y="25700"/>
            <a:ext cx="811156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b="1" baseline="0" dirty="0">
                <a:solidFill>
                  <a:srgbClr val="002060"/>
                </a:solidFill>
                <a:latin typeface="+mn-lt"/>
              </a:rPr>
              <a:t>General Impairment Indicators</a:t>
            </a:r>
          </a:p>
        </p:txBody>
      </p:sp>
      <p:sp>
        <p:nvSpPr>
          <p:cNvPr id="144388" name="Text Box 4"/>
          <p:cNvSpPr txBox="1">
            <a:spLocks noChangeArrowheads="1"/>
          </p:cNvSpPr>
          <p:nvPr/>
        </p:nvSpPr>
        <p:spPr bwMode="auto">
          <a:xfrm>
            <a:off x="1314450" y="473749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25769" r="32126" b="42109"/>
          <a:stretch/>
        </p:blipFill>
        <p:spPr>
          <a:xfrm>
            <a:off x="4430151" y="996056"/>
            <a:ext cx="1371600" cy="1885834"/>
          </a:xfrm>
          <a:prstGeom prst="ellipse">
            <a:avLst/>
          </a:prstGeom>
          <a:ln>
            <a:noFill/>
          </a:ln>
          <a:effectLst>
            <a:softEdge rad="112500"/>
          </a:effectLst>
        </p:spPr>
      </p:pic>
      <p:grpSp>
        <p:nvGrpSpPr>
          <p:cNvPr id="6" name="Group 4"/>
          <p:cNvGrpSpPr>
            <a:grpSpLocks/>
          </p:cNvGrpSpPr>
          <p:nvPr/>
        </p:nvGrpSpPr>
        <p:grpSpPr bwMode="auto">
          <a:xfrm>
            <a:off x="-365706" y="3285376"/>
            <a:ext cx="3886200" cy="1135697"/>
            <a:chOff x="864" y="1200"/>
            <a:chExt cx="4420" cy="2019"/>
          </a:xfrm>
        </p:grpSpPr>
        <p:pic>
          <p:nvPicPr>
            <p:cNvPr id="7" name="Picture 5" descr="Track Marks 2 (Ram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2" y="1200"/>
              <a:ext cx="2692" cy="201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864" y="1296"/>
              <a:ext cx="1584" cy="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spcAft>
                  <a:spcPct val="20000"/>
                </a:spcAft>
                <a:buFont typeface="Wingdings" panose="05000000000000000000" pitchFamily="2" charset="2"/>
                <a:buNone/>
                <a:defRPr/>
              </a:pPr>
              <a:endParaRPr lang="en-US" altLang="en-US" sz="2400"/>
            </a:p>
          </p:txBody>
        </p:sp>
      </p:grpSp>
      <p:sp>
        <p:nvSpPr>
          <p:cNvPr id="9" name="Content Placeholder 3"/>
          <p:cNvSpPr>
            <a:spLocks noGrp="1"/>
          </p:cNvSpPr>
          <p:nvPr>
            <p:ph sz="half" idx="4294967295"/>
          </p:nvPr>
        </p:nvSpPr>
        <p:spPr>
          <a:xfrm>
            <a:off x="313274" y="1112837"/>
            <a:ext cx="4364861" cy="2917825"/>
          </a:xfrm>
        </p:spPr>
        <p:txBody>
          <a:bodyPr>
            <a:normAutofit/>
          </a:bodyPr>
          <a:lstStyle/>
          <a:p>
            <a:pPr marL="0" indent="0">
              <a:spcBef>
                <a:spcPct val="35000"/>
              </a:spcBef>
              <a:buClr>
                <a:srgbClr val="FF0066"/>
              </a:buClr>
              <a:buSzPct val="80000"/>
              <a:buNone/>
              <a:defRPr/>
            </a:pPr>
            <a:r>
              <a:rPr lang="en-US" altLang="en-US" sz="2400" dirty="0"/>
              <a:t>- Injection marks (“Track marks”)</a:t>
            </a:r>
          </a:p>
          <a:p>
            <a:pPr marL="0" indent="0">
              <a:spcBef>
                <a:spcPct val="35000"/>
              </a:spcBef>
              <a:buClr>
                <a:srgbClr val="FF0066"/>
              </a:buClr>
              <a:buSzPct val="80000"/>
              <a:buNone/>
              <a:defRPr/>
            </a:pPr>
            <a:r>
              <a:rPr lang="en-US" altLang="en-US" sz="2400" dirty="0"/>
              <a:t>- “On the nod”</a:t>
            </a:r>
          </a:p>
          <a:p>
            <a:pPr marL="0" indent="0">
              <a:spcBef>
                <a:spcPct val="35000"/>
              </a:spcBef>
              <a:buClr>
                <a:srgbClr val="FF0066"/>
              </a:buClr>
              <a:buSzPct val="80000"/>
              <a:buNone/>
              <a:defRPr/>
            </a:pPr>
            <a:r>
              <a:rPr lang="en-US" altLang="en-US" sz="2400" dirty="0"/>
              <a:t>- Slowed reflexes</a:t>
            </a:r>
          </a:p>
          <a:p>
            <a:pPr marL="0" indent="0">
              <a:spcBef>
                <a:spcPct val="35000"/>
              </a:spcBef>
              <a:buClr>
                <a:srgbClr val="FF0066"/>
              </a:buClr>
              <a:buSzPct val="80000"/>
              <a:buNone/>
              <a:defRPr/>
            </a:pPr>
            <a:r>
              <a:rPr lang="en-US" altLang="en-US" sz="2400" dirty="0"/>
              <a:t>- Low, slow, raspy speech</a:t>
            </a:r>
          </a:p>
          <a:p>
            <a:pPr marL="0" indent="0">
              <a:spcBef>
                <a:spcPct val="35000"/>
              </a:spcBef>
              <a:buClr>
                <a:srgbClr val="FF0066"/>
              </a:buClr>
              <a:buSzPct val="80000"/>
              <a:buNone/>
              <a:defRPr/>
            </a:pPr>
            <a:r>
              <a:rPr lang="en-US" altLang="en-US" sz="2400" dirty="0"/>
              <a:t>- Constricted pupils</a:t>
            </a:r>
          </a:p>
          <a:p>
            <a:pPr marL="0" indent="0">
              <a:buNone/>
            </a:pPr>
            <a:endParaRPr lang="en-US" dirty="0"/>
          </a:p>
        </p:txBody>
      </p:sp>
      <p:sp>
        <p:nvSpPr>
          <p:cNvPr id="10" name="Content Placeholder 4"/>
          <p:cNvSpPr>
            <a:spLocks noGrp="1"/>
          </p:cNvSpPr>
          <p:nvPr>
            <p:ph sz="half" idx="4294967295"/>
          </p:nvPr>
        </p:nvSpPr>
        <p:spPr>
          <a:xfrm>
            <a:off x="5957523" y="1058093"/>
            <a:ext cx="3085473" cy="2917825"/>
          </a:xfrm>
        </p:spPr>
        <p:txBody>
          <a:bodyPr>
            <a:normAutofit/>
          </a:bodyPr>
          <a:lstStyle/>
          <a:p>
            <a:pPr marL="0" indent="0">
              <a:spcBef>
                <a:spcPct val="35000"/>
              </a:spcBef>
              <a:buClr>
                <a:srgbClr val="FF0066"/>
              </a:buClr>
              <a:buSzPct val="80000"/>
              <a:buNone/>
              <a:defRPr/>
            </a:pPr>
            <a:r>
              <a:rPr lang="en-US" altLang="en-US" sz="2400" dirty="0"/>
              <a:t>- Facial itching</a:t>
            </a:r>
          </a:p>
          <a:p>
            <a:pPr marL="0" indent="0">
              <a:spcBef>
                <a:spcPct val="35000"/>
              </a:spcBef>
              <a:buClr>
                <a:srgbClr val="FF0066"/>
              </a:buClr>
              <a:buSzPct val="80000"/>
              <a:buNone/>
              <a:defRPr/>
            </a:pPr>
            <a:r>
              <a:rPr lang="en-US" altLang="en-US" sz="2400" dirty="0"/>
              <a:t>- Dry mouth</a:t>
            </a:r>
          </a:p>
          <a:p>
            <a:pPr marL="0" indent="0">
              <a:spcBef>
                <a:spcPct val="35000"/>
              </a:spcBef>
              <a:buClr>
                <a:srgbClr val="FF0066"/>
              </a:buClr>
              <a:buSzPct val="80000"/>
              <a:buNone/>
              <a:defRPr/>
            </a:pPr>
            <a:r>
              <a:rPr lang="en-US" altLang="en-US" sz="2400" dirty="0"/>
              <a:t>- Euphoria</a:t>
            </a:r>
          </a:p>
          <a:p>
            <a:pPr marL="0" indent="0">
              <a:spcBef>
                <a:spcPct val="35000"/>
              </a:spcBef>
              <a:buClr>
                <a:srgbClr val="FF0066"/>
              </a:buClr>
              <a:buSzPct val="80000"/>
              <a:buNone/>
              <a:defRPr/>
            </a:pPr>
            <a:r>
              <a:rPr lang="en-US" altLang="en-US" sz="2400" dirty="0"/>
              <a:t>- Flaccid muscle tone</a:t>
            </a:r>
          </a:p>
          <a:p>
            <a:endParaRPr lang="en-US" sz="2400" dirty="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40743" y="2955907"/>
            <a:ext cx="1867934" cy="1251516"/>
          </a:xfrm>
          <a:prstGeom prst="ellipse">
            <a:avLst/>
          </a:prstGeom>
          <a:ln>
            <a:noFill/>
          </a:ln>
          <a:effectLst>
            <a:softEdge rad="112500"/>
          </a:effectLst>
        </p:spPr>
      </p:pic>
      <p:sp>
        <p:nvSpPr>
          <p:cNvPr id="3" name="Text Box 6">
            <a:extLst>
              <a:ext uri="{FF2B5EF4-FFF2-40B4-BE49-F238E27FC236}">
                <a16:creationId xmlns:a16="http://schemas.microsoft.com/office/drawing/2014/main" id="{E7B19CB4-C7A0-060E-5220-A936E52A1D7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023882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00800" y="742950"/>
            <a:ext cx="2447925" cy="2447925"/>
          </a:xfrm>
          <a:prstGeom prst="rect">
            <a:avLst/>
          </a:prstGeom>
        </p:spPr>
      </p:pic>
      <p:sp>
        <p:nvSpPr>
          <p:cNvPr id="128002" name="Text Box 2"/>
          <p:cNvSpPr txBox="1">
            <a:spLocks noChangeArrowheads="1"/>
          </p:cNvSpPr>
          <p:nvPr/>
        </p:nvSpPr>
        <p:spPr bwMode="auto">
          <a:xfrm>
            <a:off x="926869" y="1602254"/>
            <a:ext cx="6845531"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568325" indent="-568325" eaLnBrk="0" hangingPunct="0">
              <a:defRPr>
                <a:solidFill>
                  <a:schemeClr val="tx1"/>
                </a:solidFill>
                <a:latin typeface="Arial" panose="020B0604020202020204" pitchFamily="34" charset="0"/>
              </a:defRPr>
            </a:lvl1pPr>
            <a:lvl2pPr marL="68262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75000"/>
              </a:spcBef>
              <a:buClr>
                <a:srgbClr val="FF0066"/>
              </a:buClr>
              <a:buSzPct val="90000"/>
              <a:defRPr/>
            </a:pPr>
            <a:r>
              <a:rPr lang="en-US" altLang="en-US" sz="4400" dirty="0">
                <a:latin typeface="+mn-lt"/>
              </a:rPr>
              <a:t>- Euphoria</a:t>
            </a:r>
          </a:p>
          <a:p>
            <a:pPr marL="0" indent="0">
              <a:spcBef>
                <a:spcPct val="75000"/>
              </a:spcBef>
              <a:buClr>
                <a:srgbClr val="FF0066"/>
              </a:buClr>
              <a:buSzPct val="90000"/>
              <a:defRPr/>
            </a:pPr>
            <a:r>
              <a:rPr lang="en-US" altLang="en-US" sz="4400" dirty="0">
                <a:latin typeface="+mn-lt"/>
              </a:rPr>
              <a:t>- Relief from pain</a:t>
            </a:r>
          </a:p>
          <a:p>
            <a:pPr marL="0" indent="0">
              <a:spcBef>
                <a:spcPct val="75000"/>
              </a:spcBef>
              <a:buClr>
                <a:srgbClr val="FF0066"/>
              </a:buClr>
              <a:buSzPct val="90000"/>
              <a:defRPr/>
            </a:pPr>
            <a:r>
              <a:rPr lang="en-US" altLang="en-US" sz="4400" dirty="0">
                <a:latin typeface="+mn-lt"/>
              </a:rPr>
              <a:t>- Relief from the symptoms of withdrawal</a:t>
            </a:r>
          </a:p>
        </p:txBody>
      </p:sp>
      <p:sp>
        <p:nvSpPr>
          <p:cNvPr id="128003" name="Text Box 3"/>
          <p:cNvSpPr txBox="1">
            <a:spLocks noChangeArrowheads="1"/>
          </p:cNvSpPr>
          <p:nvPr/>
        </p:nvSpPr>
        <p:spPr bwMode="auto">
          <a:xfrm>
            <a:off x="1683000" y="202818"/>
            <a:ext cx="542925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Generalized Effects</a:t>
            </a:r>
          </a:p>
        </p:txBody>
      </p:sp>
      <p:sp>
        <p:nvSpPr>
          <p:cNvPr id="128004" name="Text Box 4"/>
          <p:cNvSpPr txBox="1">
            <a:spLocks noChangeArrowheads="1"/>
          </p:cNvSpPr>
          <p:nvPr/>
        </p:nvSpPr>
        <p:spPr bwMode="auto">
          <a:xfrm>
            <a:off x="1314450" y="4369772"/>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396D"/>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273797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a:xfrm>
            <a:off x="720000" y="0"/>
            <a:ext cx="7886700" cy="993775"/>
          </a:xfrm>
        </p:spPr>
        <p:txBody>
          <a:bodyPr>
            <a:normAutofit/>
          </a:bodyPr>
          <a:lstStyle/>
          <a:p>
            <a:pPr eaLnBrk="1" hangingPunct="1">
              <a:defRPr/>
            </a:pPr>
            <a:r>
              <a:rPr lang="en-US" altLang="en-US" sz="4000" b="1" dirty="0">
                <a:solidFill>
                  <a:srgbClr val="002060"/>
                </a:solidFill>
                <a:latin typeface="+mn-lt"/>
              </a:rPr>
              <a:t>Conditions with Similar Symptoms</a:t>
            </a:r>
          </a:p>
        </p:txBody>
      </p:sp>
      <p:sp>
        <p:nvSpPr>
          <p:cNvPr id="145411" name="Rectangle 3"/>
          <p:cNvSpPr>
            <a:spLocks noGrp="1" noChangeArrowheads="1"/>
          </p:cNvSpPr>
          <p:nvPr>
            <p:ph idx="4294967295"/>
          </p:nvPr>
        </p:nvSpPr>
        <p:spPr>
          <a:xfrm>
            <a:off x="1089025" y="1584150"/>
            <a:ext cx="6965950" cy="3427413"/>
          </a:xfrm>
        </p:spPr>
        <p:txBody>
          <a:bodyPr/>
          <a:lstStyle/>
          <a:p>
            <a:pPr marL="0" indent="0" eaLnBrk="1" hangingPunct="1">
              <a:buClr>
                <a:srgbClr val="FF0000"/>
              </a:buClr>
              <a:buNone/>
              <a:defRPr/>
            </a:pPr>
            <a:r>
              <a:rPr lang="en-US" altLang="en-US" sz="2700" dirty="0"/>
              <a:t>- Extreme fatigue</a:t>
            </a:r>
          </a:p>
          <a:p>
            <a:pPr marL="0" indent="0" eaLnBrk="1" hangingPunct="1">
              <a:buClr>
                <a:srgbClr val="FF0000"/>
              </a:buClr>
              <a:buNone/>
              <a:defRPr/>
            </a:pPr>
            <a:r>
              <a:rPr lang="en-US" altLang="en-US" sz="2700" dirty="0"/>
              <a:t>- Head injury</a:t>
            </a:r>
          </a:p>
          <a:p>
            <a:pPr marL="0" indent="0" eaLnBrk="1" hangingPunct="1">
              <a:buClr>
                <a:srgbClr val="FF0000"/>
              </a:buClr>
              <a:buNone/>
              <a:defRPr/>
            </a:pPr>
            <a:r>
              <a:rPr lang="en-US" altLang="en-US" sz="2700" dirty="0"/>
              <a:t>- Hypotension (Abnormally low BP)</a:t>
            </a:r>
          </a:p>
          <a:p>
            <a:pPr marL="0" indent="0" eaLnBrk="1" hangingPunct="1">
              <a:buClr>
                <a:srgbClr val="FF0000"/>
              </a:buClr>
              <a:buNone/>
              <a:defRPr/>
            </a:pPr>
            <a:r>
              <a:rPr lang="en-US" altLang="en-US" sz="2700" dirty="0"/>
              <a:t>- Severe depression</a:t>
            </a:r>
          </a:p>
          <a:p>
            <a:pPr marL="0" indent="0" eaLnBrk="1" hangingPunct="1">
              <a:buClr>
                <a:srgbClr val="FF0000"/>
              </a:buClr>
              <a:buNone/>
              <a:defRPr/>
            </a:pPr>
            <a:r>
              <a:rPr lang="en-US" altLang="en-US" sz="2700" dirty="0"/>
              <a:t>- Diabetic reaction (insulin shock)</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29166" y="993775"/>
            <a:ext cx="1977534" cy="2636712"/>
          </a:xfrm>
          <a:prstGeom prst="ellipse">
            <a:avLst/>
          </a:prstGeom>
          <a:ln>
            <a:noFill/>
          </a:ln>
          <a:effectLst>
            <a:softEdge rad="112500"/>
          </a:effectLst>
        </p:spPr>
      </p:pic>
      <p:sp>
        <p:nvSpPr>
          <p:cNvPr id="3" name="Text Box 6">
            <a:extLst>
              <a:ext uri="{FF2B5EF4-FFF2-40B4-BE49-F238E27FC236}">
                <a16:creationId xmlns:a16="http://schemas.microsoft.com/office/drawing/2014/main" id="{1C0D7A9A-6D59-CC41-262F-D2473C706B1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6214683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1381589" y="845810"/>
            <a:ext cx="5070871" cy="4093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75000"/>
              </a:spcBef>
              <a:buClr>
                <a:srgbClr val="FF0066"/>
              </a:buClr>
              <a:buSzPct val="80000"/>
              <a:defRPr/>
            </a:pPr>
            <a:r>
              <a:rPr lang="en-US" altLang="en-US" dirty="0">
                <a:latin typeface="+mn-lt"/>
              </a:rPr>
              <a:t>- Slow and shallow breathing</a:t>
            </a:r>
          </a:p>
          <a:p>
            <a:pPr marL="0" indent="0">
              <a:spcBef>
                <a:spcPct val="75000"/>
              </a:spcBef>
              <a:buClr>
                <a:srgbClr val="FF0066"/>
              </a:buClr>
              <a:buSzPct val="80000"/>
              <a:defRPr/>
            </a:pPr>
            <a:r>
              <a:rPr lang="en-US" altLang="en-US" dirty="0">
                <a:latin typeface="+mn-lt"/>
              </a:rPr>
              <a:t>- Clammy skin</a:t>
            </a:r>
          </a:p>
          <a:p>
            <a:pPr marL="0" indent="0">
              <a:spcBef>
                <a:spcPct val="75000"/>
              </a:spcBef>
              <a:buClr>
                <a:srgbClr val="FF0066"/>
              </a:buClr>
              <a:buSzPct val="80000"/>
              <a:defRPr/>
            </a:pPr>
            <a:r>
              <a:rPr lang="en-US" altLang="en-US" dirty="0">
                <a:latin typeface="+mn-lt"/>
              </a:rPr>
              <a:t>- Bluish colored lips</a:t>
            </a:r>
          </a:p>
          <a:p>
            <a:pPr marL="0" indent="0">
              <a:spcBef>
                <a:spcPct val="75000"/>
              </a:spcBef>
              <a:buClr>
                <a:srgbClr val="FF0066"/>
              </a:buClr>
              <a:buSzPct val="80000"/>
              <a:defRPr/>
            </a:pPr>
            <a:r>
              <a:rPr lang="en-US" altLang="en-US" dirty="0">
                <a:latin typeface="+mn-lt"/>
              </a:rPr>
              <a:t>- Pale or blue body</a:t>
            </a:r>
          </a:p>
          <a:p>
            <a:pPr marL="0" indent="0">
              <a:spcBef>
                <a:spcPct val="75000"/>
              </a:spcBef>
              <a:buClr>
                <a:srgbClr val="FF0066"/>
              </a:buClr>
              <a:buSzPct val="80000"/>
              <a:defRPr/>
            </a:pPr>
            <a:r>
              <a:rPr lang="en-US" altLang="en-US" dirty="0">
                <a:latin typeface="+mn-lt"/>
              </a:rPr>
              <a:t>- Extremely constricted pupils</a:t>
            </a:r>
          </a:p>
          <a:p>
            <a:pPr marL="0" indent="0">
              <a:spcBef>
                <a:spcPct val="75000"/>
              </a:spcBef>
              <a:buClr>
                <a:srgbClr val="FF0066"/>
              </a:buClr>
              <a:buSzPct val="80000"/>
              <a:defRPr/>
            </a:pPr>
            <a:endParaRPr lang="en-US" altLang="en-US" dirty="0">
              <a:latin typeface="+mn-lt"/>
            </a:endParaRPr>
          </a:p>
        </p:txBody>
      </p:sp>
      <p:sp>
        <p:nvSpPr>
          <p:cNvPr id="146435" name="Text Box 3"/>
          <p:cNvSpPr txBox="1">
            <a:spLocks noChangeArrowheads="1"/>
          </p:cNvSpPr>
          <p:nvPr/>
        </p:nvSpPr>
        <p:spPr bwMode="auto">
          <a:xfrm>
            <a:off x="1314450" y="137924"/>
            <a:ext cx="6725419"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b="1" baseline="0" dirty="0">
                <a:solidFill>
                  <a:srgbClr val="002060"/>
                </a:solidFill>
                <a:latin typeface="+mn-lt"/>
              </a:rPr>
              <a:t>Overdose Signs and Symptoms</a:t>
            </a:r>
          </a:p>
        </p:txBody>
      </p:sp>
      <p:sp>
        <p:nvSpPr>
          <p:cNvPr id="146436" name="Text Box 4"/>
          <p:cNvSpPr txBox="1">
            <a:spLocks noChangeArrowheads="1"/>
          </p:cNvSpPr>
          <p:nvPr/>
        </p:nvSpPr>
        <p:spPr bwMode="auto">
          <a:xfrm>
            <a:off x="1232807" y="434015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21392" t="15418" r="18711" b="16745"/>
          <a:stretch/>
        </p:blipFill>
        <p:spPr>
          <a:xfrm>
            <a:off x="5638800" y="2495550"/>
            <a:ext cx="3200400" cy="1676400"/>
          </a:xfrm>
          <a:prstGeom prst="ellipse">
            <a:avLst/>
          </a:prstGeom>
          <a:ln>
            <a:noFill/>
          </a:ln>
          <a:effectLst>
            <a:softEdge rad="112500"/>
          </a:effectLst>
        </p:spPr>
      </p:pic>
    </p:spTree>
    <p:extLst>
      <p:ext uri="{BB962C8B-B14F-4D97-AF65-F5344CB8AC3E}">
        <p14:creationId xmlns:p14="http://schemas.microsoft.com/office/powerpoint/2010/main" val="1307082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wipe(up)">
                                      <p:cBhvr>
                                        <p:cTn id="7" dur="2000"/>
                                        <p:tgtEl>
                                          <p:spTgt spid="146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631672" y="588152"/>
            <a:ext cx="2400300" cy="3703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Font typeface="CommonBullets" pitchFamily="34" charset="2"/>
              <a:buNone/>
              <a:defRPr/>
            </a:pPr>
            <a:r>
              <a:rPr lang="en-US" altLang="en-US" sz="3200" dirty="0">
                <a:latin typeface="+mn-lt"/>
              </a:rPr>
              <a:t>- Injected</a:t>
            </a:r>
          </a:p>
          <a:p>
            <a:pPr>
              <a:buFont typeface="CommonBullets" pitchFamily="34" charset="2"/>
              <a:buNone/>
              <a:defRPr/>
            </a:pPr>
            <a:endParaRPr lang="en-US" altLang="en-US" sz="3200" dirty="0">
              <a:latin typeface="+mn-lt"/>
            </a:endParaRPr>
          </a:p>
          <a:p>
            <a:pPr>
              <a:buFont typeface="CommonBullets" pitchFamily="34" charset="2"/>
              <a:buNone/>
              <a:defRPr/>
            </a:pPr>
            <a:r>
              <a:rPr lang="en-US" altLang="en-US" sz="3200" dirty="0">
                <a:latin typeface="+mn-lt"/>
              </a:rPr>
              <a:t>- Smoked</a:t>
            </a:r>
          </a:p>
          <a:p>
            <a:pPr>
              <a:buFont typeface="CommonBullets" pitchFamily="34" charset="2"/>
              <a:buNone/>
              <a:defRPr/>
            </a:pPr>
            <a:endParaRPr lang="en-US" altLang="en-US" sz="3200" dirty="0">
              <a:latin typeface="+mn-lt"/>
            </a:endParaRPr>
          </a:p>
          <a:p>
            <a:pPr>
              <a:buFont typeface="CommonBullets" pitchFamily="34" charset="2"/>
              <a:buNone/>
              <a:defRPr/>
            </a:pPr>
            <a:r>
              <a:rPr lang="en-US" altLang="en-US" sz="3200" dirty="0">
                <a:latin typeface="+mn-lt"/>
              </a:rPr>
              <a:t>- Snorted</a:t>
            </a:r>
          </a:p>
          <a:p>
            <a:pPr>
              <a:buFont typeface="CommonBullets" pitchFamily="34" charset="2"/>
              <a:buNone/>
              <a:defRPr/>
            </a:pPr>
            <a:endParaRPr lang="en-US" altLang="en-US" sz="3200" dirty="0">
              <a:latin typeface="+mn-lt"/>
            </a:endParaRPr>
          </a:p>
          <a:p>
            <a:pPr>
              <a:buFont typeface="CommonBullets" pitchFamily="34" charset="2"/>
              <a:buNone/>
              <a:defRPr/>
            </a:pPr>
            <a:r>
              <a:rPr lang="en-US" altLang="en-US" sz="3200" dirty="0">
                <a:latin typeface="+mn-lt"/>
              </a:rPr>
              <a:t>- Oral</a:t>
            </a:r>
          </a:p>
          <a:p>
            <a:pPr>
              <a:buFont typeface="CommonBullets" pitchFamily="34" charset="2"/>
              <a:buNone/>
              <a:defRPr/>
            </a:pPr>
            <a:endParaRPr lang="en-US" altLang="en-US" sz="3200" dirty="0">
              <a:latin typeface="+mn-lt"/>
            </a:endParaRPr>
          </a:p>
          <a:p>
            <a:pPr>
              <a:buFont typeface="CommonBullets" pitchFamily="34" charset="2"/>
              <a:buNone/>
              <a:defRPr/>
            </a:pPr>
            <a:r>
              <a:rPr lang="en-US" altLang="en-US" sz="3200" dirty="0">
                <a:latin typeface="+mn-lt"/>
              </a:rPr>
              <a:t>- Suppositories</a:t>
            </a:r>
          </a:p>
          <a:p>
            <a:pPr>
              <a:buFont typeface="CommonBullets" pitchFamily="34" charset="2"/>
              <a:buNone/>
              <a:defRPr/>
            </a:pPr>
            <a:endParaRPr lang="en-US" altLang="en-US" sz="3200" dirty="0">
              <a:latin typeface="+mn-lt"/>
            </a:endParaRPr>
          </a:p>
          <a:p>
            <a:pPr>
              <a:buFont typeface="CommonBullets" pitchFamily="34" charset="2"/>
              <a:buNone/>
              <a:defRPr/>
            </a:pPr>
            <a:r>
              <a:rPr lang="en-US" altLang="en-US" sz="3200" dirty="0">
                <a:latin typeface="+mn-lt"/>
              </a:rPr>
              <a:t>- Transdermal</a:t>
            </a:r>
          </a:p>
        </p:txBody>
      </p:sp>
      <p:sp>
        <p:nvSpPr>
          <p:cNvPr id="148483" name="Text Box 3"/>
          <p:cNvSpPr txBox="1">
            <a:spLocks noChangeArrowheads="1"/>
          </p:cNvSpPr>
          <p:nvPr/>
        </p:nvSpPr>
        <p:spPr bwMode="auto">
          <a:xfrm>
            <a:off x="1925009" y="10894"/>
            <a:ext cx="5479256"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Methods of Ingestion</a:t>
            </a:r>
          </a:p>
        </p:txBody>
      </p:sp>
      <p:sp>
        <p:nvSpPr>
          <p:cNvPr id="148487" name="Text Box 7"/>
          <p:cNvSpPr txBox="1">
            <a:spLocks noChangeArrowheads="1"/>
          </p:cNvSpPr>
          <p:nvPr/>
        </p:nvSpPr>
        <p:spPr bwMode="auto">
          <a:xfrm>
            <a:off x="1435662" y="433990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742" t="1" r="-3644" b="6667"/>
          <a:stretch/>
        </p:blipFill>
        <p:spPr>
          <a:xfrm>
            <a:off x="4263000" y="1074777"/>
            <a:ext cx="1541944" cy="2133600"/>
          </a:xfrm>
          <a:prstGeom prst="ellipse">
            <a:avLst/>
          </a:prstGeom>
          <a:ln>
            <a:noFill/>
          </a:ln>
          <a:effectLst>
            <a:softEdge rad="112500"/>
          </a:effectLst>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67000" y="1809768"/>
            <a:ext cx="1300788" cy="1733550"/>
          </a:xfrm>
          <a:prstGeom prst="ellipse">
            <a:avLst/>
          </a:prstGeom>
          <a:ln>
            <a:noFill/>
          </a:ln>
          <a:effectLst>
            <a:softEdge rad="112500"/>
          </a:effectLst>
        </p:spPr>
      </p:pic>
    </p:spTree>
    <p:extLst>
      <p:ext uri="{BB962C8B-B14F-4D97-AF65-F5344CB8AC3E}">
        <p14:creationId xmlns:p14="http://schemas.microsoft.com/office/powerpoint/2010/main" val="3596512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5200" y="93842"/>
            <a:ext cx="1600200" cy="1600200"/>
          </a:xfrm>
          <a:prstGeom prst="rect">
            <a:avLst/>
          </a:prstGeom>
        </p:spPr>
      </p:pic>
      <p:sp>
        <p:nvSpPr>
          <p:cNvPr id="153602" name="Text Box 2"/>
          <p:cNvSpPr txBox="1">
            <a:spLocks noChangeArrowheads="1"/>
          </p:cNvSpPr>
          <p:nvPr/>
        </p:nvSpPr>
        <p:spPr bwMode="auto">
          <a:xfrm>
            <a:off x="2249261" y="144801"/>
            <a:ext cx="4114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Duration of Effects</a:t>
            </a:r>
          </a:p>
        </p:txBody>
      </p:sp>
      <p:sp>
        <p:nvSpPr>
          <p:cNvPr id="153603" name="Text Box 3"/>
          <p:cNvSpPr txBox="1">
            <a:spLocks noChangeArrowheads="1"/>
          </p:cNvSpPr>
          <p:nvPr/>
        </p:nvSpPr>
        <p:spPr bwMode="auto">
          <a:xfrm>
            <a:off x="1600200" y="1314451"/>
            <a:ext cx="647700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2800" dirty="0">
                <a:solidFill>
                  <a:schemeClr val="tx1"/>
                </a:solidFill>
                <a:effectLst>
                  <a:outerShdw blurRad="38100" dist="38100" dir="2700000" algn="tl">
                    <a:srgbClr val="000000"/>
                  </a:outerShdw>
                </a:effectLst>
                <a:latin typeface="Verdana" panose="020B0604030504040204" pitchFamily="34" charset="0"/>
              </a:rPr>
              <a:t>  </a:t>
            </a:r>
            <a:r>
              <a:rPr lang="en-US" altLang="en-US" sz="2800" b="1" u="sng" dirty="0">
                <a:solidFill>
                  <a:schemeClr val="tx1"/>
                </a:solidFill>
                <a:latin typeface="Verdana" panose="020B0604030504040204" pitchFamily="34" charset="0"/>
              </a:rPr>
              <a:t>Drug</a:t>
            </a:r>
            <a:r>
              <a:rPr lang="en-US" altLang="en-US" sz="2800" b="1" dirty="0">
                <a:solidFill>
                  <a:schemeClr val="tx1"/>
                </a:solidFill>
                <a:latin typeface="Verdana" panose="020B0604030504040204" pitchFamily="34" charset="0"/>
              </a:rPr>
              <a:t>		   </a:t>
            </a:r>
            <a:r>
              <a:rPr lang="en-US" altLang="en-US" sz="2800" b="1" u="sng" dirty="0">
                <a:solidFill>
                  <a:schemeClr val="tx1"/>
                </a:solidFill>
                <a:latin typeface="Verdana" panose="020B0604030504040204" pitchFamily="34" charset="0"/>
              </a:rPr>
              <a:t>Onset</a:t>
            </a:r>
            <a:r>
              <a:rPr lang="en-US" altLang="en-US" sz="2800" b="1" dirty="0">
                <a:solidFill>
                  <a:schemeClr val="tx1"/>
                </a:solidFill>
                <a:latin typeface="Verdana" panose="020B0604030504040204" pitchFamily="34" charset="0"/>
              </a:rPr>
              <a:t>		    </a:t>
            </a:r>
            <a:r>
              <a:rPr lang="en-US" altLang="en-US" sz="2800" b="1" u="sng" dirty="0">
                <a:solidFill>
                  <a:schemeClr val="tx1"/>
                </a:solidFill>
                <a:latin typeface="Verdana" panose="020B0604030504040204" pitchFamily="34" charset="0"/>
              </a:rPr>
              <a:t>Duration</a:t>
            </a:r>
          </a:p>
        </p:txBody>
      </p:sp>
      <p:sp>
        <p:nvSpPr>
          <p:cNvPr id="156676" name="Text Box 4"/>
          <p:cNvSpPr txBox="1">
            <a:spLocks noChangeArrowheads="1"/>
          </p:cNvSpPr>
          <p:nvPr/>
        </p:nvSpPr>
        <p:spPr bwMode="auto">
          <a:xfrm>
            <a:off x="1635919" y="1874044"/>
            <a:ext cx="1907381" cy="15286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800" dirty="0">
                <a:solidFill>
                  <a:schemeClr val="tx1"/>
                </a:solidFill>
                <a:latin typeface="Verdana" panose="020B0604030504040204" pitchFamily="34" charset="0"/>
              </a:rPr>
              <a:t>Heroin</a:t>
            </a:r>
          </a:p>
          <a:p>
            <a:endParaRPr lang="en-US" altLang="en-US" sz="2800" dirty="0">
              <a:solidFill>
                <a:schemeClr val="tx1"/>
              </a:solidFill>
              <a:latin typeface="Verdana" panose="020B0604030504040204" pitchFamily="34" charset="0"/>
            </a:endParaRPr>
          </a:p>
          <a:p>
            <a:r>
              <a:rPr lang="en-US" altLang="en-US" sz="2800" dirty="0">
                <a:solidFill>
                  <a:schemeClr val="tx1"/>
                </a:solidFill>
                <a:latin typeface="Verdana" panose="020B0604030504040204" pitchFamily="34" charset="0"/>
              </a:rPr>
              <a:t>Methadone</a:t>
            </a:r>
          </a:p>
          <a:p>
            <a:endParaRPr lang="en-US" altLang="en-US" sz="2800" dirty="0">
              <a:solidFill>
                <a:schemeClr val="tx1"/>
              </a:solidFill>
              <a:latin typeface="Verdana" panose="020B0604030504040204" pitchFamily="34" charset="0"/>
            </a:endParaRPr>
          </a:p>
          <a:p>
            <a:r>
              <a:rPr lang="en-US" altLang="en-US" sz="2800" dirty="0">
                <a:solidFill>
                  <a:schemeClr val="tx1"/>
                </a:solidFill>
                <a:latin typeface="Verdana" panose="020B0604030504040204" pitchFamily="34" charset="0"/>
              </a:rPr>
              <a:t>Fentanyl</a:t>
            </a:r>
          </a:p>
        </p:txBody>
      </p:sp>
      <p:sp>
        <p:nvSpPr>
          <p:cNvPr id="156677" name="Text Box 5"/>
          <p:cNvSpPr txBox="1">
            <a:spLocks noChangeArrowheads="1"/>
          </p:cNvSpPr>
          <p:nvPr/>
        </p:nvSpPr>
        <p:spPr bwMode="auto">
          <a:xfrm>
            <a:off x="3640931" y="1874044"/>
            <a:ext cx="2228850" cy="15286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800" dirty="0">
                <a:solidFill>
                  <a:schemeClr val="tx1"/>
                </a:solidFill>
                <a:latin typeface="Verdana" panose="020B0604030504040204" pitchFamily="34" charset="0"/>
              </a:rPr>
              <a:t>5-30 minutes</a:t>
            </a:r>
          </a:p>
          <a:p>
            <a:endParaRPr lang="en-US" altLang="en-US" sz="2800" dirty="0">
              <a:solidFill>
                <a:schemeClr val="tx1"/>
              </a:solidFill>
              <a:latin typeface="Verdana" panose="020B0604030504040204" pitchFamily="34" charset="0"/>
            </a:endParaRPr>
          </a:p>
          <a:p>
            <a:r>
              <a:rPr lang="en-US" altLang="en-US" sz="2800" dirty="0">
                <a:solidFill>
                  <a:schemeClr val="tx1"/>
                </a:solidFill>
                <a:latin typeface="Verdana" panose="020B0604030504040204" pitchFamily="34" charset="0"/>
              </a:rPr>
              <a:t>5-30 minutes</a:t>
            </a:r>
            <a:endParaRPr lang="en-US" altLang="en-US" sz="2800" dirty="0">
              <a:solidFill>
                <a:srgbClr val="FFFF99"/>
              </a:solidFill>
              <a:latin typeface="Verdana" panose="020B0604030504040204" pitchFamily="34" charset="0"/>
            </a:endParaRPr>
          </a:p>
          <a:p>
            <a:endParaRPr lang="en-US" altLang="en-US" sz="2800" dirty="0">
              <a:solidFill>
                <a:schemeClr val="tx1"/>
              </a:solidFill>
              <a:latin typeface="Verdana" panose="020B0604030504040204" pitchFamily="34" charset="0"/>
            </a:endParaRPr>
          </a:p>
          <a:p>
            <a:r>
              <a:rPr lang="en-US" altLang="en-US" sz="2800" dirty="0">
                <a:solidFill>
                  <a:schemeClr val="tx1"/>
                </a:solidFill>
                <a:latin typeface="Verdana" panose="020B0604030504040204" pitchFamily="34" charset="0"/>
              </a:rPr>
              <a:t>5-15 minutes</a:t>
            </a:r>
          </a:p>
        </p:txBody>
      </p:sp>
      <p:sp>
        <p:nvSpPr>
          <p:cNvPr id="156678" name="Text Box 6"/>
          <p:cNvSpPr txBox="1">
            <a:spLocks noChangeArrowheads="1"/>
          </p:cNvSpPr>
          <p:nvPr/>
        </p:nvSpPr>
        <p:spPr bwMode="auto">
          <a:xfrm>
            <a:off x="6273403" y="1927452"/>
            <a:ext cx="2870597" cy="2103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800" dirty="0">
                <a:solidFill>
                  <a:schemeClr val="tx1"/>
                </a:solidFill>
                <a:latin typeface="Verdana" panose="020B0604030504040204" pitchFamily="34" charset="0"/>
              </a:rPr>
              <a:t>4-6 hours</a:t>
            </a:r>
          </a:p>
          <a:p>
            <a:endParaRPr lang="en-US" altLang="en-US" sz="2800" dirty="0">
              <a:solidFill>
                <a:schemeClr val="tx1"/>
              </a:solidFill>
              <a:latin typeface="Verdana" panose="020B0604030504040204" pitchFamily="34" charset="0"/>
            </a:endParaRPr>
          </a:p>
          <a:p>
            <a:r>
              <a:rPr lang="en-US" altLang="en-US" sz="2800" dirty="0">
                <a:solidFill>
                  <a:schemeClr val="tx1"/>
                </a:solidFill>
                <a:latin typeface="Verdana" panose="020B0604030504040204" pitchFamily="34" charset="0"/>
              </a:rPr>
              <a:t>Up to 24 hours</a:t>
            </a:r>
          </a:p>
          <a:p>
            <a:endParaRPr lang="en-US" altLang="en-US" sz="2800" dirty="0">
              <a:solidFill>
                <a:schemeClr val="tx1"/>
              </a:solidFill>
              <a:latin typeface="Verdana" panose="020B0604030504040204" pitchFamily="34" charset="0"/>
            </a:endParaRPr>
          </a:p>
          <a:p>
            <a:r>
              <a:rPr lang="en-US" altLang="en-US" sz="2800" dirty="0">
                <a:solidFill>
                  <a:schemeClr val="tx1"/>
                </a:solidFill>
                <a:latin typeface="Verdana" panose="020B0604030504040204" pitchFamily="34" charset="0"/>
              </a:rPr>
              <a:t>2-3 hours</a:t>
            </a:r>
          </a:p>
          <a:p>
            <a:endParaRPr lang="en-US" altLang="en-US" sz="2800" dirty="0">
              <a:solidFill>
                <a:schemeClr val="tx1"/>
              </a:solidFill>
              <a:latin typeface="Verdana" panose="020B0604030504040204" pitchFamily="34" charset="0"/>
            </a:endParaRPr>
          </a:p>
          <a:p>
            <a:endParaRPr lang="en-US" altLang="en-US" sz="2800" dirty="0">
              <a:solidFill>
                <a:schemeClr val="tx1"/>
              </a:solidFill>
              <a:latin typeface="Verdana" panose="020B0604030504040204" pitchFamily="34" charset="0"/>
            </a:endParaRPr>
          </a:p>
        </p:txBody>
      </p:sp>
      <p:sp>
        <p:nvSpPr>
          <p:cNvPr id="153607" name="Text Box 7"/>
          <p:cNvSpPr txBox="1">
            <a:spLocks noChangeArrowheads="1"/>
          </p:cNvSpPr>
          <p:nvPr/>
        </p:nvSpPr>
        <p:spPr bwMode="auto">
          <a:xfrm>
            <a:off x="1250751" y="437010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92075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result for I'ved got a questi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86100" y="1924050"/>
            <a:ext cx="2819400" cy="223672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sz="quarter" idx="4294967295"/>
          </p:nvPr>
        </p:nvSpPr>
        <p:spPr>
          <a:xfrm>
            <a:off x="1066800" y="-228075"/>
            <a:ext cx="7543800" cy="3505200"/>
          </a:xfrm>
        </p:spPr>
        <p:txBody>
          <a:bodyPr/>
          <a:lstStyle/>
          <a:p>
            <a:pPr algn="ct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Narcotic Analgesics</a:t>
            </a:r>
          </a:p>
        </p:txBody>
      </p:sp>
      <p:sp>
        <p:nvSpPr>
          <p:cNvPr id="2" name="Text Box 6">
            <a:extLst>
              <a:ext uri="{FF2B5EF4-FFF2-40B4-BE49-F238E27FC236}">
                <a16:creationId xmlns:a16="http://schemas.microsoft.com/office/drawing/2014/main" id="{C43E9CFD-600C-32FF-070B-E518EB0BEA0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5219382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925810" y="0"/>
            <a:ext cx="6515100" cy="857250"/>
          </a:xfrm>
        </p:spPr>
        <p:txBody>
          <a:bodyPr/>
          <a:lstStyle/>
          <a:p>
            <a:pPr eaLnBrk="1" hangingPunct="1">
              <a:defRPr/>
            </a:pPr>
            <a:r>
              <a:rPr lang="en-US" altLang="en-US" sz="4000" b="1" dirty="0">
                <a:solidFill>
                  <a:srgbClr val="002060"/>
                </a:solidFill>
                <a:latin typeface="+mn-lt"/>
              </a:rPr>
              <a:t>Inhalants</a:t>
            </a:r>
          </a:p>
        </p:txBody>
      </p:sp>
      <p:sp>
        <p:nvSpPr>
          <p:cNvPr id="9222" name="Text Box 6"/>
          <p:cNvSpPr txBox="1">
            <a:spLocks noChangeArrowheads="1"/>
          </p:cNvSpPr>
          <p:nvPr/>
        </p:nvSpPr>
        <p:spPr bwMode="auto">
          <a:xfrm>
            <a:off x="1134836" y="439073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8519" b="29259"/>
          <a:stretch/>
        </p:blipFill>
        <p:spPr>
          <a:xfrm>
            <a:off x="3433040" y="1182826"/>
            <a:ext cx="2025463" cy="32004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3360" y="190559"/>
            <a:ext cx="1589040" cy="1984535"/>
          </a:xfrm>
          <a:prstGeom prst="ellipse">
            <a:avLst/>
          </a:prstGeom>
          <a:ln>
            <a:noFill/>
          </a:ln>
          <a:effectLst>
            <a:softEdge rad="112500"/>
          </a:effectLst>
        </p:spPr>
      </p:pic>
      <p:pic>
        <p:nvPicPr>
          <p:cNvPr id="228354" name="Picture 2" descr="mage result for tresemme hair aerosol spray"/>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2308" r="35754"/>
          <a:stretch/>
        </p:blipFill>
        <p:spPr bwMode="auto">
          <a:xfrm>
            <a:off x="352893" y="1234836"/>
            <a:ext cx="694944" cy="2175884"/>
          </a:xfrm>
          <a:prstGeom prst="rect">
            <a:avLst/>
          </a:prstGeom>
          <a:noFill/>
          <a:extLst>
            <a:ext uri="{909E8E84-426E-40DD-AFC4-6F175D3DCCD1}">
              <a14:hiddenFill xmlns:a14="http://schemas.microsoft.com/office/drawing/2010/main">
                <a:solidFill>
                  <a:srgbClr val="FFFFFF"/>
                </a:solidFill>
              </a14:hiddenFill>
            </a:ext>
          </a:extLst>
        </p:spPr>
      </p:pic>
      <p:pic>
        <p:nvPicPr>
          <p:cNvPr id="228356" name="Picture 4" descr="mage result for metallic spray paint"/>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20246" b="19778"/>
          <a:stretch/>
        </p:blipFill>
        <p:spPr bwMode="auto">
          <a:xfrm>
            <a:off x="6297835" y="2290328"/>
            <a:ext cx="2746629" cy="21964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8358" name="Picture 6" descr="mage result for rush room deodorize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94257" y="2868208"/>
            <a:ext cx="799451" cy="125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681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01130" y="3029277"/>
            <a:ext cx="1133083" cy="1428750"/>
          </a:xfrm>
          <a:prstGeom prst="ellipse">
            <a:avLst/>
          </a:prstGeom>
          <a:ln>
            <a:noFill/>
          </a:ln>
          <a:effectLst>
            <a:softEdge rad="112500"/>
          </a:effectLst>
        </p:spPr>
      </p:pic>
      <p:sp>
        <p:nvSpPr>
          <p:cNvPr id="156674" name="Text Box 2"/>
          <p:cNvSpPr txBox="1">
            <a:spLocks noChangeArrowheads="1"/>
          </p:cNvSpPr>
          <p:nvPr/>
        </p:nvSpPr>
        <p:spPr bwMode="auto">
          <a:xfrm>
            <a:off x="909787" y="1002750"/>
            <a:ext cx="6229350"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574675" indent="-574675" eaLnBrk="0" hangingPunct="0">
              <a:defRPr>
                <a:solidFill>
                  <a:schemeClr val="tx1"/>
                </a:solidFill>
                <a:latin typeface="Arial" panose="020B0604020202020204" pitchFamily="34" charset="0"/>
              </a:defRPr>
            </a:lvl1pPr>
            <a:lvl2pPr marL="6889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50000"/>
              </a:lnSpc>
              <a:buClr>
                <a:srgbClr val="FF0066"/>
              </a:buClr>
              <a:buSzPct val="80000"/>
              <a:defRPr/>
            </a:pPr>
            <a:r>
              <a:rPr lang="en-US" altLang="en-US" sz="3200" dirty="0">
                <a:latin typeface="Verdana" panose="020B0604030504040204" pitchFamily="34" charset="0"/>
              </a:rPr>
              <a:t>Volatile solvents (gasoline, paint thinner)</a:t>
            </a:r>
          </a:p>
          <a:p>
            <a:pPr marL="0" indent="0">
              <a:lnSpc>
                <a:spcPct val="150000"/>
              </a:lnSpc>
              <a:buClr>
                <a:srgbClr val="FF0066"/>
              </a:buClr>
              <a:buSzPct val="80000"/>
              <a:defRPr/>
            </a:pPr>
            <a:endParaRPr lang="en-US" altLang="en-US" sz="3200" dirty="0">
              <a:latin typeface="Verdana" panose="020B0604030504040204" pitchFamily="34" charset="0"/>
            </a:endParaRPr>
          </a:p>
          <a:p>
            <a:pPr marL="0" indent="0">
              <a:lnSpc>
                <a:spcPct val="150000"/>
              </a:lnSpc>
              <a:buClr>
                <a:srgbClr val="FF0066"/>
              </a:buClr>
              <a:buSzPct val="80000"/>
              <a:defRPr/>
            </a:pPr>
            <a:r>
              <a:rPr lang="en-US" altLang="en-US" sz="3200" dirty="0">
                <a:latin typeface="Verdana" panose="020B0604030504040204" pitchFamily="34" charset="0"/>
              </a:rPr>
              <a:t>Aerosols (hair spray, keyboard cleaner)</a:t>
            </a:r>
          </a:p>
          <a:p>
            <a:pPr marL="0" indent="0">
              <a:lnSpc>
                <a:spcPct val="150000"/>
              </a:lnSpc>
              <a:buClr>
                <a:srgbClr val="FF0066"/>
              </a:buClr>
              <a:buSzPct val="80000"/>
              <a:defRPr/>
            </a:pPr>
            <a:endParaRPr lang="en-US" altLang="en-US" sz="3200" dirty="0">
              <a:latin typeface="Verdana" panose="020B0604030504040204" pitchFamily="34" charset="0"/>
            </a:endParaRPr>
          </a:p>
          <a:p>
            <a:pPr marL="0" indent="0">
              <a:lnSpc>
                <a:spcPct val="150000"/>
              </a:lnSpc>
              <a:buClr>
                <a:srgbClr val="FF0066"/>
              </a:buClr>
              <a:buSzPct val="80000"/>
              <a:defRPr/>
            </a:pPr>
            <a:r>
              <a:rPr lang="en-US" altLang="en-US" sz="3200" dirty="0">
                <a:latin typeface="Verdana" panose="020B0604030504040204" pitchFamily="34" charset="0"/>
              </a:rPr>
              <a:t>Anesthetic gases (Ether, Nitrous Oxide)</a:t>
            </a:r>
          </a:p>
        </p:txBody>
      </p:sp>
      <p:sp>
        <p:nvSpPr>
          <p:cNvPr id="156675" name="Text Box 3"/>
          <p:cNvSpPr txBox="1">
            <a:spLocks noChangeArrowheads="1"/>
          </p:cNvSpPr>
          <p:nvPr/>
        </p:nvSpPr>
        <p:spPr bwMode="auto">
          <a:xfrm>
            <a:off x="1611530" y="142486"/>
            <a:ext cx="5357356"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b="1" baseline="0" dirty="0">
                <a:solidFill>
                  <a:srgbClr val="002060"/>
                </a:solidFill>
                <a:latin typeface="+mn-lt"/>
              </a:rPr>
              <a:t>Common Inhalant Types</a:t>
            </a:r>
          </a:p>
        </p:txBody>
      </p:sp>
      <p:sp>
        <p:nvSpPr>
          <p:cNvPr id="156678" name="Text Box 6"/>
          <p:cNvSpPr txBox="1">
            <a:spLocks noChangeArrowheads="1"/>
          </p:cNvSpPr>
          <p:nvPr/>
        </p:nvSpPr>
        <p:spPr bwMode="auto">
          <a:xfrm>
            <a:off x="1209721" y="437582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5000" y="1558101"/>
            <a:ext cx="1762150" cy="1762150"/>
          </a:xfrm>
          <a:prstGeom prst="rect">
            <a:avLst/>
          </a:prstGeom>
        </p:spPr>
      </p:pic>
      <p:pic>
        <p:nvPicPr>
          <p:cNvPr id="2050" name="Picture 2" descr="Untitled Document">
            <a:extLst>
              <a:ext uri="{FF2B5EF4-FFF2-40B4-BE49-F238E27FC236}">
                <a16:creationId xmlns:a16="http://schemas.microsoft.com/office/drawing/2014/main" id="{9151BB2F-28A3-E8E2-192E-2F31B54EA35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53437" y="394803"/>
            <a:ext cx="1686456" cy="18525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40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wipe(left)">
                                      <p:cBhvr>
                                        <p:cTn id="7" dur="500"/>
                                        <p:tgtEl>
                                          <p:spTgt spid="156674">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10000"/>
                                  </p:stCondLst>
                                  <p:childTnLst>
                                    <p:set>
                                      <p:cBhvr>
                                        <p:cTn id="10" dur="1" fill="hold">
                                          <p:stCondLst>
                                            <p:cond delay="0"/>
                                          </p:stCondLst>
                                        </p:cTn>
                                        <p:tgtEl>
                                          <p:spTgt spid="156674">
                                            <p:txEl>
                                              <p:pRg st="2" end="2"/>
                                            </p:txEl>
                                          </p:spTgt>
                                        </p:tgtEl>
                                        <p:attrNameLst>
                                          <p:attrName>style.visibility</p:attrName>
                                        </p:attrNameLst>
                                      </p:cBhvr>
                                      <p:to>
                                        <p:strVal val="visible"/>
                                      </p:to>
                                    </p:set>
                                    <p:animEffect transition="in" filter="wipe(left)">
                                      <p:cBhvr>
                                        <p:cTn id="11" dur="500"/>
                                        <p:tgtEl>
                                          <p:spTgt spid="156674">
                                            <p:txEl>
                                              <p:pRg st="2" end="2"/>
                                            </p:txEl>
                                          </p:spTgt>
                                        </p:tgtEl>
                                      </p:cBhvr>
                                    </p:animEffect>
                                  </p:childTnLst>
                                </p:cTn>
                              </p:par>
                            </p:childTnLst>
                          </p:cTn>
                        </p:par>
                        <p:par>
                          <p:cTn id="12" fill="hold" nodeType="afterGroup">
                            <p:stCondLst>
                              <p:cond delay="11000"/>
                            </p:stCondLst>
                            <p:childTnLst>
                              <p:par>
                                <p:cTn id="13" presetID="22" presetClass="entr" presetSubtype="8" fill="hold" nodeType="afterEffect">
                                  <p:stCondLst>
                                    <p:cond delay="10000"/>
                                  </p:stCondLst>
                                  <p:childTnLst>
                                    <p:set>
                                      <p:cBhvr>
                                        <p:cTn id="14" dur="1" fill="hold">
                                          <p:stCondLst>
                                            <p:cond delay="0"/>
                                          </p:stCondLst>
                                        </p:cTn>
                                        <p:tgtEl>
                                          <p:spTgt spid="156674">
                                            <p:txEl>
                                              <p:pRg st="4" end="4"/>
                                            </p:txEl>
                                          </p:spTgt>
                                        </p:tgtEl>
                                        <p:attrNameLst>
                                          <p:attrName>style.visibility</p:attrName>
                                        </p:attrNameLst>
                                      </p:cBhvr>
                                      <p:to>
                                        <p:strVal val="visible"/>
                                      </p:to>
                                    </p:set>
                                    <p:animEffect transition="in" filter="wipe(left)">
                                      <p:cBhvr>
                                        <p:cTn id="15" dur="500"/>
                                        <p:tgtEl>
                                          <p:spTgt spid="156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590801" y="0"/>
            <a:ext cx="7886700" cy="993775"/>
          </a:xfrm>
        </p:spPr>
        <p:txBody>
          <a:bodyPr>
            <a:normAutofit/>
          </a:bodyPr>
          <a:lstStyle/>
          <a:p>
            <a:r>
              <a:rPr lang="en-US" sz="4400" b="1" dirty="0">
                <a:solidFill>
                  <a:srgbClr val="002060"/>
                </a:solidFill>
                <a:latin typeface="+mn-lt"/>
              </a:rPr>
              <a:t>What is a Drug?</a:t>
            </a:r>
          </a:p>
        </p:txBody>
      </p:sp>
      <p:sp>
        <p:nvSpPr>
          <p:cNvPr id="3" name="Text Placeholder 2"/>
          <p:cNvSpPr>
            <a:spLocks noGrp="1"/>
          </p:cNvSpPr>
          <p:nvPr>
            <p:ph type="body" sz="quarter" idx="4294967295"/>
          </p:nvPr>
        </p:nvSpPr>
        <p:spPr>
          <a:xfrm>
            <a:off x="799320" y="1162050"/>
            <a:ext cx="7543800" cy="1524000"/>
          </a:xfrm>
        </p:spPr>
        <p:txBody>
          <a:bodyPr>
            <a:noAutofit/>
          </a:bodyPr>
          <a:lstStyle/>
          <a:p>
            <a:pPr marL="0" indent="0">
              <a:buNone/>
            </a:pPr>
            <a:r>
              <a:rPr lang="en-US" sz="2800" dirty="0"/>
              <a:t>Any substance that alters perception or behavior, reducing that individual’s ability to function appropriately in the academic environment.</a:t>
            </a:r>
          </a:p>
        </p:txBody>
      </p: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1" y="3367491"/>
            <a:ext cx="1066800" cy="929148"/>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val="0"/>
              </a:ext>
            </a:extLst>
          </a:blip>
          <a:srcRect l="57016"/>
          <a:stretch/>
        </p:blipFill>
        <p:spPr>
          <a:xfrm>
            <a:off x="4592211" y="2853578"/>
            <a:ext cx="762000" cy="1443061"/>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235256">
            <a:off x="5485649" y="3370554"/>
            <a:ext cx="1633453" cy="105418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86600" y="3329699"/>
            <a:ext cx="1645584" cy="1097056"/>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639133" y="3139235"/>
            <a:ext cx="1552575" cy="1131978"/>
          </a:xfrm>
          <a:prstGeom prst="rect">
            <a:avLst/>
          </a:prstGeom>
        </p:spPr>
      </p:pic>
      <p:sp>
        <p:nvSpPr>
          <p:cNvPr id="2" name="Text Box 6">
            <a:extLst>
              <a:ext uri="{FF2B5EF4-FFF2-40B4-BE49-F238E27FC236}">
                <a16:creationId xmlns:a16="http://schemas.microsoft.com/office/drawing/2014/main" id="{7B51D73E-F691-1589-5438-131A3832E2C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590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765612" y="1605999"/>
            <a:ext cx="8378388" cy="2068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515938" indent="-515938" eaLnBrk="0" hangingPunct="0">
              <a:defRPr>
                <a:solidFill>
                  <a:schemeClr val="tx1"/>
                </a:solidFill>
                <a:latin typeface="Arial" panose="020B0604020202020204" pitchFamily="34" charset="0"/>
              </a:defRPr>
            </a:lvl1pPr>
            <a:lvl2pPr marL="6889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Odor of inhaled substance</a:t>
            </a: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Dizziness, numbness</a:t>
            </a: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Traces of substance around the face and nose</a:t>
            </a: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Bloodshot, watery eyes</a:t>
            </a: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Distorted perception, time and space</a:t>
            </a:r>
          </a:p>
        </p:txBody>
      </p:sp>
      <p:sp>
        <p:nvSpPr>
          <p:cNvPr id="168963" name="Text Box 3"/>
          <p:cNvSpPr txBox="1">
            <a:spLocks noChangeArrowheads="1"/>
          </p:cNvSpPr>
          <p:nvPr/>
        </p:nvSpPr>
        <p:spPr bwMode="auto">
          <a:xfrm>
            <a:off x="916987" y="240670"/>
            <a:ext cx="67058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b="1" baseline="0" dirty="0">
                <a:solidFill>
                  <a:srgbClr val="002060"/>
                </a:solidFill>
                <a:latin typeface="+mn-lt"/>
              </a:rPr>
              <a:t>General Impairment Indicators</a:t>
            </a:r>
          </a:p>
        </p:txBody>
      </p:sp>
      <p:sp>
        <p:nvSpPr>
          <p:cNvPr id="168964" name="Text Box 4"/>
          <p:cNvSpPr txBox="1">
            <a:spLocks noChangeArrowheads="1"/>
          </p:cNvSpPr>
          <p:nvPr/>
        </p:nvSpPr>
        <p:spPr bwMode="auto">
          <a:xfrm>
            <a:off x="1343025" y="436333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7008000" y="780167"/>
            <a:ext cx="1845588" cy="1528762"/>
          </a:xfrm>
          <a:prstGeom prst="ellipse">
            <a:avLst/>
          </a:prstGeom>
          <a:ln>
            <a:noFill/>
          </a:ln>
          <a:effectLst>
            <a:softEdge rad="112500"/>
          </a:effectLst>
        </p:spPr>
      </p:pic>
    </p:spTree>
    <p:extLst>
      <p:ext uri="{BB962C8B-B14F-4D97-AF65-F5344CB8AC3E}">
        <p14:creationId xmlns:p14="http://schemas.microsoft.com/office/powerpoint/2010/main" val="956032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wipe(up)">
                                      <p:cBhvr>
                                        <p:cTn id="7"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522973" y="877490"/>
            <a:ext cx="7591867" cy="3693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515938" indent="-515938" eaLnBrk="0" hangingPunct="0">
              <a:defRPr>
                <a:solidFill>
                  <a:schemeClr val="tx1"/>
                </a:solidFill>
                <a:latin typeface="Arial" panose="020B0604020202020204" pitchFamily="34" charset="0"/>
              </a:defRPr>
            </a:lvl1pPr>
            <a:lvl2pPr marL="6889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Inebriation much like alcohol intoxication</a:t>
            </a:r>
          </a:p>
          <a:p>
            <a:pPr marL="342900" indent="-342900">
              <a:lnSpc>
                <a:spcPct val="95000"/>
              </a:lnSpc>
              <a:spcBef>
                <a:spcPct val="15000"/>
              </a:spcBef>
              <a:buSzPct val="80000"/>
              <a:buFont typeface="Arial" panose="020B0604020202020204" pitchFamily="34" charset="0"/>
              <a:buChar char="•"/>
              <a:defRPr/>
            </a:pPr>
            <a:endParaRPr lang="en-US" altLang="en-US" sz="2400" baseline="0" dirty="0">
              <a:latin typeface="Verdana" panose="020B0604030504040204" pitchFamily="34" charset="0"/>
            </a:endParaRP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Intense headaches</a:t>
            </a:r>
          </a:p>
          <a:p>
            <a:pPr marL="342900" indent="-342900">
              <a:lnSpc>
                <a:spcPct val="95000"/>
              </a:lnSpc>
              <a:spcBef>
                <a:spcPct val="15000"/>
              </a:spcBef>
              <a:buSzPct val="80000"/>
              <a:buFont typeface="Arial" panose="020B0604020202020204" pitchFamily="34" charset="0"/>
              <a:buChar char="•"/>
              <a:defRPr/>
            </a:pPr>
            <a:endParaRPr lang="en-US" altLang="en-US" sz="2400" baseline="0" dirty="0">
              <a:latin typeface="Verdana" panose="020B0604030504040204" pitchFamily="34" charset="0"/>
            </a:endParaRP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Nausea</a:t>
            </a:r>
          </a:p>
          <a:p>
            <a:pPr marL="342900" indent="-342900">
              <a:lnSpc>
                <a:spcPct val="95000"/>
              </a:lnSpc>
              <a:spcBef>
                <a:spcPct val="15000"/>
              </a:spcBef>
              <a:buSzPct val="80000"/>
              <a:buFont typeface="Arial" panose="020B0604020202020204" pitchFamily="34" charset="0"/>
              <a:buChar char="•"/>
              <a:defRPr/>
            </a:pPr>
            <a:endParaRPr lang="en-US" altLang="en-US" sz="2400" baseline="0" dirty="0">
              <a:latin typeface="Verdana" panose="020B0604030504040204" pitchFamily="34" charset="0"/>
            </a:endParaRP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Possible hallucinations</a:t>
            </a:r>
          </a:p>
          <a:p>
            <a:pPr marL="342900" indent="-342900">
              <a:lnSpc>
                <a:spcPct val="95000"/>
              </a:lnSpc>
              <a:spcBef>
                <a:spcPct val="15000"/>
              </a:spcBef>
              <a:buSzPct val="80000"/>
              <a:buFont typeface="Arial" panose="020B0604020202020204" pitchFamily="34" charset="0"/>
              <a:buChar char="•"/>
              <a:defRPr/>
            </a:pPr>
            <a:endParaRPr lang="en-US" altLang="en-US" sz="2400" baseline="0" dirty="0">
              <a:latin typeface="Verdana" panose="020B0604030504040204" pitchFamily="34" charset="0"/>
            </a:endParaRPr>
          </a:p>
          <a:p>
            <a:pPr marL="342900" indent="-342900">
              <a:lnSpc>
                <a:spcPct val="95000"/>
              </a:lnSpc>
              <a:spcBef>
                <a:spcPct val="15000"/>
              </a:spcBef>
              <a:buSzPct val="80000"/>
              <a:buFont typeface="Arial" panose="020B0604020202020204" pitchFamily="34" charset="0"/>
              <a:buChar char="•"/>
              <a:defRPr/>
            </a:pPr>
            <a:r>
              <a:rPr lang="en-US" altLang="en-US" sz="2400" baseline="0" dirty="0">
                <a:latin typeface="Verdana" panose="020B0604030504040204" pitchFamily="34" charset="0"/>
              </a:rPr>
              <a:t>Slurred speech</a:t>
            </a:r>
          </a:p>
        </p:txBody>
      </p:sp>
      <p:sp>
        <p:nvSpPr>
          <p:cNvPr id="169987" name="Text Box 3"/>
          <p:cNvSpPr txBox="1">
            <a:spLocks noChangeArrowheads="1"/>
          </p:cNvSpPr>
          <p:nvPr/>
        </p:nvSpPr>
        <p:spPr bwMode="auto">
          <a:xfrm>
            <a:off x="1781428" y="54"/>
            <a:ext cx="5581144"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6000" b="1" dirty="0">
                <a:solidFill>
                  <a:srgbClr val="002060"/>
                </a:solidFill>
                <a:latin typeface="+mn-lt"/>
              </a:rPr>
              <a:t>More General Indicators  </a:t>
            </a:r>
          </a:p>
        </p:txBody>
      </p:sp>
      <p:sp>
        <p:nvSpPr>
          <p:cNvPr id="169988" name="Text Box 4"/>
          <p:cNvSpPr txBox="1">
            <a:spLocks noChangeArrowheads="1"/>
          </p:cNvSpPr>
          <p:nvPr/>
        </p:nvSpPr>
        <p:spPr bwMode="auto">
          <a:xfrm>
            <a:off x="1343025" y="4355365"/>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1026" name="Picture 2" descr="Huffing: A Dangerous Trend for Teens | Sniffing Side Effects">
            <a:extLst>
              <a:ext uri="{FF2B5EF4-FFF2-40B4-BE49-F238E27FC236}">
                <a16:creationId xmlns:a16="http://schemas.microsoft.com/office/drawing/2014/main" id="{9C3A191D-4D5A-C493-5AB3-7D5C9DBA79EA}"/>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 b="25341"/>
          <a:stretch/>
        </p:blipFill>
        <p:spPr bwMode="auto">
          <a:xfrm>
            <a:off x="6364799" y="1943670"/>
            <a:ext cx="2527818" cy="26271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wipe(up)">
                                      <p:cBhvr>
                                        <p:cTn id="7" dur="500"/>
                                        <p:tgtEl>
                                          <p:spTgt spid="169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a:xfrm>
            <a:off x="944650" y="98550"/>
            <a:ext cx="7702550" cy="800100"/>
          </a:xfrm>
        </p:spPr>
        <p:txBody>
          <a:bodyPr>
            <a:noAutofit/>
          </a:bodyPr>
          <a:lstStyle/>
          <a:p>
            <a:pPr eaLnBrk="1" hangingPunct="1">
              <a:defRPr/>
            </a:pPr>
            <a:r>
              <a:rPr lang="en-US" altLang="en-US" sz="4000" b="1" dirty="0">
                <a:solidFill>
                  <a:srgbClr val="002060"/>
                </a:solidFill>
                <a:latin typeface="+mn-lt"/>
              </a:rPr>
              <a:t>Conditions with Similar Symptoms</a:t>
            </a:r>
          </a:p>
        </p:txBody>
      </p:sp>
      <p:sp>
        <p:nvSpPr>
          <p:cNvPr id="171011" name="Rectangle 3"/>
          <p:cNvSpPr>
            <a:spLocks noGrp="1" noChangeArrowheads="1"/>
          </p:cNvSpPr>
          <p:nvPr>
            <p:ph idx="4294967295"/>
          </p:nvPr>
        </p:nvSpPr>
        <p:spPr>
          <a:xfrm>
            <a:off x="1089025" y="1385725"/>
            <a:ext cx="6965950" cy="3427412"/>
          </a:xfrm>
        </p:spPr>
        <p:txBody>
          <a:bodyPr>
            <a:normAutofit/>
          </a:bodyPr>
          <a:lstStyle/>
          <a:p>
            <a:pPr marL="0" indent="0" eaLnBrk="1" hangingPunct="1">
              <a:buClr>
                <a:srgbClr val="FF0000"/>
              </a:buClr>
              <a:buNone/>
              <a:defRPr/>
            </a:pPr>
            <a:r>
              <a:rPr lang="en-US" altLang="en-US" sz="2800" dirty="0"/>
              <a:t>- Severe head injury</a:t>
            </a:r>
          </a:p>
          <a:p>
            <a:pPr marL="0" indent="0" eaLnBrk="1" hangingPunct="1">
              <a:buClr>
                <a:srgbClr val="FF0000"/>
              </a:buClr>
              <a:buNone/>
              <a:defRPr/>
            </a:pPr>
            <a:endParaRPr lang="en-US" altLang="en-US" sz="2800" dirty="0"/>
          </a:p>
          <a:p>
            <a:pPr marL="0" indent="0" eaLnBrk="1" hangingPunct="1">
              <a:buClr>
                <a:srgbClr val="FF0000"/>
              </a:buClr>
              <a:buNone/>
              <a:defRPr/>
            </a:pPr>
            <a:r>
              <a:rPr lang="en-US" altLang="en-US" sz="2800" dirty="0"/>
              <a:t>- Inner ear disorders</a:t>
            </a:r>
          </a:p>
        </p:txBody>
      </p:sp>
      <p:pic>
        <p:nvPicPr>
          <p:cNvPr id="2050" name="Picture 2" descr="Vertigo in Children: Causes, Symptoms, Diagnosis, and Treatment">
            <a:extLst>
              <a:ext uri="{FF2B5EF4-FFF2-40B4-BE49-F238E27FC236}">
                <a16:creationId xmlns:a16="http://schemas.microsoft.com/office/drawing/2014/main" id="{B7206D2D-BAD3-DF09-DE68-AB73A933AAD0}"/>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3140" r="14690"/>
          <a:stretch/>
        </p:blipFill>
        <p:spPr bwMode="auto">
          <a:xfrm>
            <a:off x="6004560" y="1427648"/>
            <a:ext cx="2720340" cy="2827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13579313-481E-51AA-FF24-5CCDDB36255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0320988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2101950" y="147914"/>
            <a:ext cx="542925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Methods of Ingestion</a:t>
            </a:r>
          </a:p>
        </p:txBody>
      </p:sp>
      <p:sp>
        <p:nvSpPr>
          <p:cNvPr id="173064" name="Text Box 8"/>
          <p:cNvSpPr txBox="1">
            <a:spLocks noChangeArrowheads="1"/>
          </p:cNvSpPr>
          <p:nvPr/>
        </p:nvSpPr>
        <p:spPr bwMode="auto">
          <a:xfrm>
            <a:off x="1257300" y="438827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grpSp>
        <p:nvGrpSpPr>
          <p:cNvPr id="9" name="Group 8"/>
          <p:cNvGrpSpPr/>
          <p:nvPr/>
        </p:nvGrpSpPr>
        <p:grpSpPr>
          <a:xfrm>
            <a:off x="869721" y="807747"/>
            <a:ext cx="7404558" cy="3528006"/>
            <a:chOff x="1143000" y="1739900"/>
            <a:chExt cx="7767638" cy="4089400"/>
          </a:xfrm>
        </p:grpSpPr>
        <p:pic>
          <p:nvPicPr>
            <p:cNvPr id="10" name="Picture 4" descr="huff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6063" y="3789363"/>
              <a:ext cx="2371725" cy="203993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5" descr="huffer whi it.bmp"/>
            <p:cNvPicPr>
              <a:picLocks noChangeAspect="1"/>
            </p:cNvPicPr>
            <p:nvPr/>
          </p:nvPicPr>
          <p:blipFill>
            <a:blip r:embed="rId3" cstate="email">
              <a:extLst>
                <a:ext uri="{28A0092B-C50C-407E-A947-70E740481C1C}">
                  <a14:useLocalDpi xmlns:a14="http://schemas.microsoft.com/office/drawing/2010/main" val="0"/>
                </a:ext>
              </a:extLst>
            </a:blip>
            <a:srcRect r="15471"/>
            <a:stretch>
              <a:fillRect/>
            </a:stretch>
          </p:blipFill>
          <p:spPr bwMode="auto">
            <a:xfrm>
              <a:off x="6427788" y="2232025"/>
              <a:ext cx="2463800" cy="1749425"/>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6" descr="huffing_freon_a_deadly_addiction.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77000" y="4114800"/>
              <a:ext cx="2433638" cy="139065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1143000" y="1739900"/>
              <a:ext cx="2540000" cy="2717800"/>
            </a:xfrm>
            <a:prstGeom prst="ellipse">
              <a:avLst/>
            </a:prstGeom>
            <a:ln>
              <a:noFill/>
            </a:ln>
            <a:effectLst>
              <a:softEdge rad="112500"/>
            </a:effectLst>
          </p:spPr>
        </p:pic>
      </p:grpSp>
    </p:spTree>
    <p:extLst>
      <p:ext uri="{BB962C8B-B14F-4D97-AF65-F5344CB8AC3E}">
        <p14:creationId xmlns:p14="http://schemas.microsoft.com/office/powerpoint/2010/main" val="29235341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2300450" y="0"/>
            <a:ext cx="6965950" cy="800100"/>
          </a:xfrm>
        </p:spPr>
        <p:txBody>
          <a:bodyPr/>
          <a:lstStyle/>
          <a:p>
            <a:pPr eaLnBrk="1" hangingPunct="1">
              <a:defRPr/>
            </a:pPr>
            <a:r>
              <a:rPr lang="en-US" altLang="en-US" sz="4000" b="1" dirty="0">
                <a:solidFill>
                  <a:srgbClr val="002060"/>
                </a:solidFill>
                <a:latin typeface="+mn-lt"/>
              </a:rPr>
              <a:t>Duration of Effects</a:t>
            </a:r>
          </a:p>
        </p:txBody>
      </p:sp>
      <p:sp>
        <p:nvSpPr>
          <p:cNvPr id="175107" name="Rectangle 3"/>
          <p:cNvSpPr>
            <a:spLocks noGrp="1" noChangeArrowheads="1"/>
          </p:cNvSpPr>
          <p:nvPr>
            <p:ph idx="4294967295"/>
          </p:nvPr>
        </p:nvSpPr>
        <p:spPr>
          <a:xfrm>
            <a:off x="469932" y="933450"/>
            <a:ext cx="8204136" cy="2516187"/>
          </a:xfrm>
        </p:spPr>
        <p:txBody>
          <a:bodyPr>
            <a:noAutofit/>
          </a:bodyPr>
          <a:lstStyle/>
          <a:p>
            <a:pPr eaLnBrk="1" hangingPunct="1">
              <a:lnSpc>
                <a:spcPct val="90000"/>
              </a:lnSpc>
              <a:buFont typeface="Wingdings" panose="05000000000000000000" pitchFamily="2" charset="2"/>
              <a:buNone/>
              <a:defRPr/>
            </a:pPr>
            <a:r>
              <a:rPr lang="en-US" altLang="en-US" sz="2400" b="1" u="sng" dirty="0">
                <a:solidFill>
                  <a:schemeClr val="tx1"/>
                </a:solidFill>
              </a:rPr>
              <a:t>Substance</a:t>
            </a:r>
            <a:r>
              <a:rPr lang="en-US" altLang="en-US" sz="2400" u="sng" dirty="0">
                <a:solidFill>
                  <a:schemeClr val="tx1"/>
                </a:solidFill>
              </a:rPr>
              <a:t> </a:t>
            </a:r>
            <a:r>
              <a:rPr lang="en-US" altLang="en-US" sz="2400" dirty="0">
                <a:solidFill>
                  <a:srgbClr val="FF0000"/>
                </a:solidFill>
              </a:rPr>
              <a:t> </a:t>
            </a:r>
            <a:r>
              <a:rPr lang="en-US" altLang="en-US" sz="2400" dirty="0"/>
              <a:t>                 </a:t>
            </a:r>
            <a:r>
              <a:rPr lang="en-US" altLang="en-US" sz="2400" b="1" u="sng" dirty="0">
                <a:solidFill>
                  <a:schemeClr val="tx1"/>
                </a:solidFill>
              </a:rPr>
              <a:t>Onset</a:t>
            </a:r>
            <a:r>
              <a:rPr lang="en-US" altLang="en-US" sz="2400" dirty="0">
                <a:solidFill>
                  <a:srgbClr val="FF0000"/>
                </a:solidFill>
              </a:rPr>
              <a:t> </a:t>
            </a:r>
            <a:r>
              <a:rPr lang="en-US" altLang="en-US" sz="2400" dirty="0"/>
              <a:t>                  </a:t>
            </a:r>
            <a:r>
              <a:rPr lang="en-US" altLang="en-US" sz="2400" b="1" u="sng" dirty="0">
                <a:solidFill>
                  <a:schemeClr val="tx1"/>
                </a:solidFill>
              </a:rPr>
              <a:t>Duration</a:t>
            </a:r>
          </a:p>
          <a:p>
            <a:pPr eaLnBrk="1" hangingPunct="1">
              <a:lnSpc>
                <a:spcPct val="90000"/>
              </a:lnSpc>
              <a:buFont typeface="Wingdings" panose="05000000000000000000" pitchFamily="2" charset="2"/>
              <a:buNone/>
              <a:defRPr/>
            </a:pPr>
            <a:r>
              <a:rPr lang="en-US" altLang="en-US" sz="2400" dirty="0"/>
              <a:t>Nitrates                   Immediate          Up to 20 minutes</a:t>
            </a:r>
          </a:p>
          <a:p>
            <a:pPr eaLnBrk="1" hangingPunct="1">
              <a:lnSpc>
                <a:spcPct val="90000"/>
              </a:lnSpc>
              <a:buFont typeface="Wingdings" panose="05000000000000000000" pitchFamily="2" charset="2"/>
              <a:buNone/>
              <a:defRPr/>
            </a:pPr>
            <a:endParaRPr lang="en-US" altLang="en-US" sz="2400" dirty="0"/>
          </a:p>
          <a:p>
            <a:pPr eaLnBrk="1" hangingPunct="1">
              <a:lnSpc>
                <a:spcPct val="90000"/>
              </a:lnSpc>
              <a:buFont typeface="Wingdings" panose="05000000000000000000" pitchFamily="2" charset="2"/>
              <a:buNone/>
              <a:defRPr/>
            </a:pPr>
            <a:r>
              <a:rPr lang="en-US" altLang="en-US" sz="2400" dirty="0"/>
              <a:t>Nitrous                    Immediate          5 minutes or less</a:t>
            </a:r>
          </a:p>
          <a:p>
            <a:pPr eaLnBrk="1" hangingPunct="1">
              <a:lnSpc>
                <a:spcPct val="90000"/>
              </a:lnSpc>
              <a:buFont typeface="Wingdings" panose="05000000000000000000" pitchFamily="2" charset="2"/>
              <a:buNone/>
              <a:defRPr/>
            </a:pPr>
            <a:r>
              <a:rPr lang="en-US" altLang="en-US" sz="2400" dirty="0"/>
              <a:t>Oxide</a:t>
            </a:r>
          </a:p>
          <a:p>
            <a:pPr eaLnBrk="1" hangingPunct="1">
              <a:lnSpc>
                <a:spcPct val="90000"/>
              </a:lnSpc>
              <a:buFont typeface="Wingdings" panose="05000000000000000000" pitchFamily="2" charset="2"/>
              <a:buNone/>
              <a:defRPr/>
            </a:pPr>
            <a:endParaRPr lang="en-US" altLang="en-US" sz="2400" dirty="0"/>
          </a:p>
          <a:p>
            <a:pPr eaLnBrk="1" hangingPunct="1">
              <a:lnSpc>
                <a:spcPct val="90000"/>
              </a:lnSpc>
              <a:buFont typeface="Wingdings" panose="05000000000000000000" pitchFamily="2" charset="2"/>
              <a:buNone/>
              <a:defRPr/>
            </a:pPr>
            <a:r>
              <a:rPr lang="en-US" altLang="en-US" sz="2400" dirty="0"/>
              <a:t>Volatile                    Immediate          Several hours</a:t>
            </a:r>
          </a:p>
          <a:p>
            <a:pPr eaLnBrk="1" hangingPunct="1">
              <a:lnSpc>
                <a:spcPct val="90000"/>
              </a:lnSpc>
              <a:buFont typeface="Wingdings" panose="05000000000000000000" pitchFamily="2" charset="2"/>
              <a:buNone/>
              <a:defRPr/>
            </a:pPr>
            <a:r>
              <a:rPr lang="en-US" altLang="en-US" sz="2400" dirty="0"/>
              <a:t>Solvents</a:t>
            </a:r>
          </a:p>
        </p:txBody>
      </p:sp>
      <p:sp>
        <p:nvSpPr>
          <p:cNvPr id="175108" name="Text Box 4"/>
          <p:cNvSpPr txBox="1">
            <a:spLocks noChangeArrowheads="1"/>
          </p:cNvSpPr>
          <p:nvPr/>
        </p:nvSpPr>
        <p:spPr bwMode="auto">
          <a:xfrm>
            <a:off x="2922814" y="4210050"/>
            <a:ext cx="3733800" cy="400110"/>
          </a:xfrm>
          <a:prstGeom prst="rect">
            <a:avLst/>
          </a:prstGeom>
          <a:noFill/>
          <a:ln>
            <a:noFill/>
          </a:ln>
          <a:effectLst/>
          <a:extLst>
            <a:ext uri="{909E8E84-426E-40dd-AFC4-6F175D3DCCD1}">
              <a14:hiddenFill xmlns="" xmlns:a14="http://schemas.microsoft.com/office/drawing/2010/main">
                <a:solidFill>
                  <a:srgbClr val="FFFFE9"/>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1">
            <a:spAutoFit/>
          </a:bodyPr>
          <a:lstStyle/>
          <a:p>
            <a:pPr eaLnBrk="1" hangingPunct="1">
              <a:defRPr/>
            </a:pPr>
            <a:r>
              <a:rPr lang="en-US" altLang="en-US" sz="1200" dirty="0">
                <a:solidFill>
                  <a:srgbClr val="00478A"/>
                </a:solidFill>
                <a:latin typeface="Verdana" panose="020B0604030504040204" pitchFamily="34" charset="0"/>
                <a:ea typeface="Verdana" panose="020B0604030504040204" pitchFamily="34" charset="0"/>
                <a:cs typeface="Verdana" panose="020B0604030504040204" pitchFamily="34" charset="0"/>
              </a:rPr>
              <a:t>DITEP –</a:t>
            </a:r>
            <a:r>
              <a:rPr lang="en-US" altLang="en-US" sz="3000" dirty="0">
                <a:solidFill>
                  <a:srgbClr val="00478A"/>
                </a:solidFill>
                <a:latin typeface="Verdana" panose="020B0604030504040204" pitchFamily="34" charset="0"/>
                <a:ea typeface="Verdana" panose="020B0604030504040204" pitchFamily="34" charset="0"/>
                <a:cs typeface="Verdana" panose="020B0604030504040204" pitchFamily="34" charset="0"/>
              </a:rPr>
              <a:t> </a:t>
            </a:r>
            <a:r>
              <a:rPr lang="en-US" altLang="en-US" sz="1200" dirty="0">
                <a:solidFill>
                  <a:srgbClr val="00478A"/>
                </a:solidFill>
                <a:latin typeface="Verdana" panose="020B0604030504040204" pitchFamily="34" charset="0"/>
                <a:ea typeface="Verdana" panose="020B0604030504040204" pitchFamily="34" charset="0"/>
                <a:cs typeface="Verdana" panose="020B0604030504040204" pitchFamily="34" charset="0"/>
              </a:rPr>
              <a:t>Drug Impairment Training for Education Professionals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5200" y="133350"/>
            <a:ext cx="1576901" cy="1576901"/>
          </a:xfrm>
          <a:prstGeom prst="rect">
            <a:avLst/>
          </a:prstGeom>
        </p:spPr>
      </p:pic>
    </p:spTree>
    <p:extLst>
      <p:ext uri="{BB962C8B-B14F-4D97-AF65-F5344CB8AC3E}">
        <p14:creationId xmlns:p14="http://schemas.microsoft.com/office/powerpoint/2010/main" val="165805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857635" y="-187768"/>
            <a:ext cx="7543800" cy="3505200"/>
          </a:xfrm>
        </p:spPr>
        <p:txBody>
          <a:bodyPr/>
          <a:lstStyle/>
          <a:p>
            <a:pPr algn="ct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Inhalants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17635" y="2238022"/>
            <a:ext cx="2823799" cy="1871472"/>
          </a:xfrm>
          <a:prstGeom prst="rect">
            <a:avLst/>
          </a:prstGeom>
        </p:spPr>
      </p:pic>
      <p:sp>
        <p:nvSpPr>
          <p:cNvPr id="2" name="Text Box 6">
            <a:extLst>
              <a:ext uri="{FF2B5EF4-FFF2-40B4-BE49-F238E27FC236}">
                <a16:creationId xmlns:a16="http://schemas.microsoft.com/office/drawing/2014/main" id="{DA0C0B92-0237-F14E-E8C2-4AF762A1AE6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8853618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3065648" y="118983"/>
            <a:ext cx="6515100" cy="857250"/>
          </a:xfrm>
        </p:spPr>
        <p:txBody>
          <a:bodyPr>
            <a:normAutofit/>
          </a:bodyPr>
          <a:lstStyle/>
          <a:p>
            <a:pPr eaLnBrk="1" hangingPunct="1">
              <a:defRPr/>
            </a:pPr>
            <a:r>
              <a:rPr lang="en-US" altLang="en-US" sz="4400" b="1" dirty="0">
                <a:solidFill>
                  <a:srgbClr val="002060"/>
                </a:solidFill>
                <a:latin typeface="+mn-lt"/>
              </a:rPr>
              <a:t>Cannabis</a:t>
            </a:r>
          </a:p>
        </p:txBody>
      </p:sp>
      <p:sp>
        <p:nvSpPr>
          <p:cNvPr id="9222" name="Text Box 6"/>
          <p:cNvSpPr txBox="1">
            <a:spLocks noChangeArrowheads="1"/>
          </p:cNvSpPr>
          <p:nvPr/>
        </p:nvSpPr>
        <p:spPr bwMode="auto">
          <a:xfrm>
            <a:off x="1343025" y="435841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6054" y="2348958"/>
            <a:ext cx="2590800" cy="172197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46730" y="1156921"/>
            <a:ext cx="1948146" cy="129876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49033" y="2271265"/>
            <a:ext cx="2076108" cy="179967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3198" y="461515"/>
            <a:ext cx="2261941" cy="1809750"/>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81276" y="3171100"/>
            <a:ext cx="2603863" cy="1303110"/>
          </a:xfrm>
          <a:prstGeom prst="rect">
            <a:avLst/>
          </a:prstGeom>
        </p:spPr>
      </p:pic>
    </p:spTree>
    <p:extLst>
      <p:ext uri="{BB962C8B-B14F-4D97-AF65-F5344CB8AC3E}">
        <p14:creationId xmlns:p14="http://schemas.microsoft.com/office/powerpoint/2010/main" val="41476900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171825" y="155317"/>
            <a:ext cx="27432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Cannabis</a:t>
            </a:r>
            <a:endParaRPr lang="en-US" altLang="en-US" sz="6000" b="1" baseline="0" dirty="0">
              <a:solidFill>
                <a:srgbClr val="002060"/>
              </a:solidFill>
              <a:latin typeface="+mn-lt"/>
            </a:endParaRPr>
          </a:p>
        </p:txBody>
      </p:sp>
      <p:sp>
        <p:nvSpPr>
          <p:cNvPr id="178179" name="Text Box 3"/>
          <p:cNvSpPr txBox="1">
            <a:spLocks noChangeArrowheads="1"/>
          </p:cNvSpPr>
          <p:nvPr/>
        </p:nvSpPr>
        <p:spPr bwMode="auto">
          <a:xfrm>
            <a:off x="1314450" y="431334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396D"/>
                </a:solidFill>
                <a:latin typeface="Verdana" panose="020B0604030504040204" pitchFamily="34" charset="0"/>
              </a:rPr>
              <a:t>DITEP – Drug Impairment Training for Education Professionals</a:t>
            </a:r>
          </a:p>
        </p:txBody>
      </p:sp>
      <p:sp>
        <p:nvSpPr>
          <p:cNvPr id="178180" name="AutoShape 4"/>
          <p:cNvSpPr>
            <a:spLocks noChangeArrowheads="1"/>
          </p:cNvSpPr>
          <p:nvPr/>
        </p:nvSpPr>
        <p:spPr bwMode="auto">
          <a:xfrm>
            <a:off x="2228850" y="1428750"/>
            <a:ext cx="5010150" cy="2686050"/>
          </a:xfrm>
          <a:prstGeom prst="foldedCorner">
            <a:avLst>
              <a:gd name="adj" fmla="val 12500"/>
            </a:avLst>
          </a:prstGeom>
          <a:solidFill>
            <a:srgbClr val="FFC000"/>
          </a:solidFill>
          <a:ln w="28575" cap="sq">
            <a:solidFill>
              <a:srgbClr val="000000"/>
            </a:solidFill>
            <a:round/>
            <a:headEnd type="none" w="sm" len="sm"/>
            <a:tailEnd type="none" w="sm" len="sm"/>
          </a:ln>
          <a:effectLst/>
        </p:spPr>
        <p:txBody>
          <a:bodyPr wrap="none" anchor="ctr"/>
          <a:lstStyle/>
          <a:p>
            <a:pPr eaLnBrk="1" hangingPunct="1">
              <a:defRPr/>
            </a:pPr>
            <a:endParaRPr lang="en-US" sz="3000">
              <a:effectLst>
                <a:outerShdw blurRad="38100" dist="38100" dir="2700000" algn="tl">
                  <a:srgbClr val="000000">
                    <a:alpha val="43137"/>
                  </a:srgbClr>
                </a:outerShdw>
              </a:effectLst>
            </a:endParaRPr>
          </a:p>
        </p:txBody>
      </p:sp>
      <p:sp>
        <p:nvSpPr>
          <p:cNvPr id="178181" name="Text Box 5"/>
          <p:cNvSpPr txBox="1">
            <a:spLocks noChangeArrowheads="1"/>
          </p:cNvSpPr>
          <p:nvPr/>
        </p:nvSpPr>
        <p:spPr bwMode="auto">
          <a:xfrm>
            <a:off x="2438400" y="1627296"/>
            <a:ext cx="4572000" cy="17338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Font typeface="CommonBullets" pitchFamily="34" charset="2"/>
              <a:buNone/>
              <a:defRPr/>
            </a:pPr>
            <a:r>
              <a:rPr lang="en-US" altLang="en-US" sz="3200">
                <a:latin typeface="Verdana" panose="020B0604030504040204" pitchFamily="34" charset="0"/>
              </a:rPr>
              <a:t>The primary psychoactive ingredient in Cannabis:  </a:t>
            </a:r>
            <a:r>
              <a:rPr lang="en-US" altLang="en-US" sz="3200" b="1">
                <a:latin typeface="Verdana" panose="020B0604030504040204" pitchFamily="34" charset="0"/>
              </a:rPr>
              <a:t>Delta-9 Tetrahydrocannabinol (THC)</a:t>
            </a:r>
          </a:p>
        </p:txBody>
      </p:sp>
    </p:spTree>
    <p:extLst>
      <p:ext uri="{BB962C8B-B14F-4D97-AF65-F5344CB8AC3E}">
        <p14:creationId xmlns:p14="http://schemas.microsoft.com/office/powerpoint/2010/main" val="19254218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2452304" y="190559"/>
            <a:ext cx="4114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b="1" baseline="0" dirty="0">
                <a:solidFill>
                  <a:srgbClr val="002060"/>
                </a:solidFill>
                <a:latin typeface="+mn-lt"/>
              </a:rPr>
              <a:t>Types of Cannabis</a:t>
            </a:r>
          </a:p>
        </p:txBody>
      </p:sp>
      <p:sp>
        <p:nvSpPr>
          <p:cNvPr id="179205" name="Text Box 5"/>
          <p:cNvSpPr txBox="1">
            <a:spLocks noChangeArrowheads="1"/>
          </p:cNvSpPr>
          <p:nvPr/>
        </p:nvSpPr>
        <p:spPr bwMode="auto">
          <a:xfrm>
            <a:off x="1314450" y="473749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396D"/>
                </a:solidFill>
                <a:latin typeface="Verdana" panose="020B0604030504040204" pitchFamily="34" charset="0"/>
              </a:rPr>
              <a:t>DITEP – Drug Impairment Training for Education Professionals</a:t>
            </a:r>
          </a:p>
        </p:txBody>
      </p:sp>
      <p:sp>
        <p:nvSpPr>
          <p:cNvPr id="5" name="Content Placeholder 1"/>
          <p:cNvSpPr txBox="1">
            <a:spLocks/>
          </p:cNvSpPr>
          <p:nvPr/>
        </p:nvSpPr>
        <p:spPr>
          <a:xfrm>
            <a:off x="368488" y="400569"/>
            <a:ext cx="6628305" cy="2571231"/>
          </a:xfrm>
          <a:prstGeom prst="rect">
            <a:avLst/>
          </a:prstGeom>
        </p:spPr>
        <p:txBody>
          <a:bodyPr/>
          <a:lstStyle>
            <a:lvl1pPr marL="171446" indent="-171446" algn="l" defTabSz="685783"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20"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4pPr>
            <a:lvl5pPr marL="1543012" indent="-171446" algn="l" defTabSz="685783" rtl="0" eaLnBrk="1" latinLnBrk="0" hangingPunct="1">
              <a:lnSpc>
                <a:spcPct val="90000"/>
              </a:lnSpc>
              <a:spcBef>
                <a:spcPts val="375"/>
              </a:spcBef>
              <a:buFont typeface="Arial"/>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marL="0" indent="0">
              <a:lnSpc>
                <a:spcPct val="150000"/>
              </a:lnSpc>
              <a:buFontTx/>
              <a:buNone/>
            </a:pPr>
            <a:endParaRPr lang="en-US" altLang="en-US" b="1" baseline="0" dirty="0">
              <a:solidFill>
                <a:schemeClr val="bg2"/>
              </a:solidFill>
            </a:endParaRPr>
          </a:p>
          <a:p>
            <a:pPr marL="0" indent="0">
              <a:lnSpc>
                <a:spcPct val="150000"/>
              </a:lnSpc>
              <a:buFontTx/>
              <a:buNone/>
            </a:pPr>
            <a:endParaRPr lang="en-US" altLang="en-US" b="1" baseline="0" dirty="0">
              <a:solidFill>
                <a:schemeClr val="bg2"/>
              </a:solidFill>
            </a:endParaRPr>
          </a:p>
          <a:p>
            <a:pPr marL="0" indent="0">
              <a:lnSpc>
                <a:spcPct val="150000"/>
              </a:lnSpc>
              <a:buFontTx/>
              <a:buNone/>
            </a:pPr>
            <a:r>
              <a:rPr lang="en-US" altLang="en-US" b="1" baseline="0" dirty="0">
                <a:solidFill>
                  <a:srgbClr val="002060"/>
                </a:solidFill>
              </a:rPr>
              <a:t>Marijuana	           		             	                   								Dabs </a:t>
            </a:r>
          </a:p>
          <a:p>
            <a:pPr marL="0" indent="0">
              <a:lnSpc>
                <a:spcPct val="150000"/>
              </a:lnSpc>
              <a:buFontTx/>
              <a:buNone/>
            </a:pPr>
            <a:endParaRPr lang="en-US" altLang="en-US" b="1" baseline="0" dirty="0">
              <a:solidFill>
                <a:srgbClr val="002060"/>
              </a:solidFill>
            </a:endParaRPr>
          </a:p>
          <a:p>
            <a:pPr marL="0" indent="0">
              <a:lnSpc>
                <a:spcPct val="150000"/>
              </a:lnSpc>
              <a:buFontTx/>
              <a:buNone/>
            </a:pPr>
            <a:r>
              <a:rPr lang="en-US" altLang="en-US" b="1" baseline="0" dirty="0">
                <a:solidFill>
                  <a:srgbClr val="002060"/>
                </a:solidFill>
              </a:rPr>
              <a:t>   </a:t>
            </a:r>
          </a:p>
          <a:p>
            <a:pPr marL="0" indent="0">
              <a:lnSpc>
                <a:spcPct val="150000"/>
              </a:lnSpc>
              <a:buFontTx/>
              <a:buNone/>
            </a:pPr>
            <a:r>
              <a:rPr lang="en-US" altLang="en-US" b="1" baseline="0" dirty="0">
                <a:solidFill>
                  <a:srgbClr val="002060"/>
                </a:solidFill>
              </a:rPr>
              <a:t>Hash Oil (“Honey Oil”  		                  Edibles</a:t>
            </a:r>
          </a:p>
          <a:p>
            <a:pPr marL="0" indent="0">
              <a:lnSpc>
                <a:spcPct val="150000"/>
              </a:lnSpc>
              <a:buFontTx/>
              <a:buNone/>
            </a:pPr>
            <a:r>
              <a:rPr lang="en-US" altLang="en-US" b="1" baseline="0" dirty="0">
                <a:solidFill>
                  <a:srgbClr val="002060"/>
                </a:solidFill>
              </a:rPr>
              <a:t>							 		</a:t>
            </a:r>
            <a:r>
              <a:rPr lang="en-US" altLang="en-US" b="1" baseline="0" dirty="0">
                <a:solidFill>
                  <a:schemeClr val="bg2"/>
                </a:solidFill>
              </a:rPr>
              <a:t>	</a:t>
            </a:r>
          </a:p>
          <a:p>
            <a:pPr marL="0" indent="0">
              <a:buFontTx/>
              <a:buNone/>
            </a:pPr>
            <a:r>
              <a:rPr lang="en-US" altLang="en-US" b="1" baseline="0" dirty="0">
                <a:solidFill>
                  <a:schemeClr val="bg2"/>
                </a:solidFill>
              </a:rPr>
              <a:t>						</a:t>
            </a:r>
          </a:p>
          <a:p>
            <a:pPr marL="0" indent="0">
              <a:buFontTx/>
              <a:buNone/>
            </a:pPr>
            <a:endParaRPr lang="en-US" altLang="en-US" b="1" baseline="0" dirty="0">
              <a:solidFill>
                <a:schemeClr val="bg2"/>
              </a:solidFill>
            </a:endParaRPr>
          </a:p>
          <a:p>
            <a:pPr marL="0" indent="0">
              <a:buFontTx/>
              <a:buNone/>
            </a:pPr>
            <a:endParaRPr lang="en-US" altLang="en-US" b="1" baseline="0" dirty="0"/>
          </a:p>
        </p:txBody>
      </p:sp>
      <p:pic>
        <p:nvPicPr>
          <p:cNvPr id="8" name="Picture 9" descr="hashish oil"/>
          <p:cNvPicPr>
            <a:picLocks noChangeAspect="1" noChangeArrowheads="1"/>
          </p:cNvPicPr>
          <p:nvPr/>
        </p:nvPicPr>
        <p:blipFill>
          <a:blip r:embed="rId3"/>
          <a:srcRect l="32715" t="37601" r="32428" b="38400"/>
          <a:stretch>
            <a:fillRect/>
          </a:stretch>
        </p:blipFill>
        <p:spPr bwMode="auto">
          <a:xfrm>
            <a:off x="926982" y="2741072"/>
            <a:ext cx="1932969" cy="950199"/>
          </a:xfrm>
          <a:prstGeom prst="ellipse">
            <a:avLst/>
          </a:prstGeom>
          <a:ln>
            <a:noFill/>
          </a:ln>
          <a:effectLst>
            <a:softEdge rad="112500"/>
          </a:effectLst>
        </p:spPr>
      </p:pic>
      <p:pic>
        <p:nvPicPr>
          <p:cNvPr id="3074" name="Picture 2" descr="Photo of dried marijuana and joints.">
            <a:extLst>
              <a:ext uri="{FF2B5EF4-FFF2-40B4-BE49-F238E27FC236}">
                <a16:creationId xmlns:a16="http://schemas.microsoft.com/office/drawing/2014/main" id="{C5C44E6E-7A9E-9F93-CD31-856DF269769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8488" y="553671"/>
            <a:ext cx="2267960" cy="1437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Dabbing? A Beginner's Guide to Weed Concentrates - Thrillist">
            <a:extLst>
              <a:ext uri="{FF2B5EF4-FFF2-40B4-BE49-F238E27FC236}">
                <a16:creationId xmlns:a16="http://schemas.microsoft.com/office/drawing/2014/main" id="{E3D24AAB-F2EB-F8B6-786D-D3571571BB4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89455" y="836752"/>
            <a:ext cx="1826647" cy="12165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Ohioans warned of marijuana edibles masquerading as major snack, candy  brands">
            <a:extLst>
              <a:ext uri="{FF2B5EF4-FFF2-40B4-BE49-F238E27FC236}">
                <a16:creationId xmlns:a16="http://schemas.microsoft.com/office/drawing/2014/main" id="{C88AFF46-1181-D903-5104-5B3D3C2D34E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80628" y="2664142"/>
            <a:ext cx="2293801" cy="12902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ypes of Cannabis - Pros and Cons | Green Sativa">
            <a:extLst>
              <a:ext uri="{FF2B5EF4-FFF2-40B4-BE49-F238E27FC236}">
                <a16:creationId xmlns:a16="http://schemas.microsoft.com/office/drawing/2014/main" id="{9CE88A37-72F1-727C-3689-4634AA889ED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895626" y="1162896"/>
            <a:ext cx="2485002" cy="1657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a:extLst>
              <a:ext uri="{FF2B5EF4-FFF2-40B4-BE49-F238E27FC236}">
                <a16:creationId xmlns:a16="http://schemas.microsoft.com/office/drawing/2014/main" id="{19771B89-B46F-8EA5-6EBC-0434975138F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7969553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at is Shatter? Cannabis Definition &amp; Forms">
            <a:extLst>
              <a:ext uri="{FF2B5EF4-FFF2-40B4-BE49-F238E27FC236}">
                <a16:creationId xmlns:a16="http://schemas.microsoft.com/office/drawing/2014/main" id="{081A006A-E78E-2817-84CE-C756F59CCD8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43025" y="-30268"/>
            <a:ext cx="6827837" cy="4553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C49EF1AA-41F0-135A-D2C8-FC487B3B462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15348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idx="4294967295"/>
          </p:nvPr>
        </p:nvSpPr>
        <p:spPr>
          <a:xfrm>
            <a:off x="726622" y="657225"/>
            <a:ext cx="7886700" cy="2914650"/>
          </a:xfrm>
        </p:spPr>
        <p:txBody>
          <a:bodyPr>
            <a:normAutofit/>
          </a:bodyPr>
          <a:lstStyle/>
          <a:p>
            <a:pPr marL="457200" indent="-457200">
              <a:buFont typeface="Wingdings" panose="05000000000000000000" pitchFamily="2" charset="2"/>
              <a:buChar char="ü"/>
            </a:pPr>
            <a:r>
              <a:rPr lang="en-US" sz="2800" dirty="0"/>
              <a:t>All terminology and information is based on medical and scientific facts and research</a:t>
            </a:r>
          </a:p>
        </p:txBody>
      </p:sp>
      <p:sp>
        <p:nvSpPr>
          <p:cNvPr id="3" name="Text Placeholder 2"/>
          <p:cNvSpPr>
            <a:spLocks noGrp="1"/>
          </p:cNvSpPr>
          <p:nvPr>
            <p:ph type="body" sz="quarter" idx="4294967295"/>
          </p:nvPr>
        </p:nvSpPr>
        <p:spPr>
          <a:xfrm>
            <a:off x="726622" y="2114550"/>
            <a:ext cx="7543800" cy="1524000"/>
          </a:xfrm>
        </p:spPr>
        <p:txBody>
          <a:bodyPr>
            <a:normAutofit/>
          </a:bodyPr>
          <a:lstStyle/>
          <a:p>
            <a:pPr marL="457200" indent="-457200">
              <a:buFont typeface="Wingdings" panose="05000000000000000000" pitchFamily="2" charset="2"/>
              <a:buChar char="ü"/>
            </a:pPr>
            <a:r>
              <a:rPr lang="en-US" sz="2800" dirty="0"/>
              <a:t>Signs, symptoms and indicators presented  have been validated in both laboratory          and field studies</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l="-1723" t="-1033" r="1723" b="21657"/>
          <a:stretch/>
        </p:blipFill>
        <p:spPr>
          <a:xfrm>
            <a:off x="7162800" y="2400300"/>
            <a:ext cx="1981200" cy="2182149"/>
          </a:xfrm>
          <a:prstGeom prst="rect">
            <a:avLst/>
          </a:prstGeom>
        </p:spPr>
      </p:pic>
      <p:sp>
        <p:nvSpPr>
          <p:cNvPr id="2" name="Text Box 6">
            <a:extLst>
              <a:ext uri="{FF2B5EF4-FFF2-40B4-BE49-F238E27FC236}">
                <a16:creationId xmlns:a16="http://schemas.microsoft.com/office/drawing/2014/main" id="{FB447AFD-9932-37CB-3643-C487A3572C6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00853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275129" y="986700"/>
            <a:ext cx="3733800" cy="3170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buFont typeface="CommonBullets" pitchFamily="34" charset="2"/>
              <a:buNone/>
              <a:defRPr/>
            </a:pPr>
            <a:r>
              <a:rPr lang="en-US" altLang="en-US" dirty="0">
                <a:latin typeface="Verdana" panose="020B0604030504040204" pitchFamily="34" charset="0"/>
              </a:rPr>
              <a:t>- K2</a:t>
            </a:r>
          </a:p>
          <a:p>
            <a:pPr>
              <a:lnSpc>
                <a:spcPct val="150000"/>
              </a:lnSpc>
              <a:buFont typeface="CommonBullets" pitchFamily="34" charset="2"/>
              <a:buNone/>
              <a:defRPr/>
            </a:pPr>
            <a:r>
              <a:rPr lang="en-US" altLang="en-US" dirty="0">
                <a:latin typeface="Verdana" panose="020B0604030504040204" pitchFamily="34" charset="0"/>
              </a:rPr>
              <a:t>- Spice</a:t>
            </a:r>
          </a:p>
          <a:p>
            <a:pPr>
              <a:lnSpc>
                <a:spcPct val="150000"/>
              </a:lnSpc>
              <a:buFont typeface="CommonBullets" pitchFamily="34" charset="2"/>
              <a:buNone/>
              <a:defRPr/>
            </a:pPr>
            <a:r>
              <a:rPr lang="en-US" altLang="en-US" dirty="0">
                <a:latin typeface="Verdana" panose="020B0604030504040204" pitchFamily="34" charset="0"/>
              </a:rPr>
              <a:t>- Crush</a:t>
            </a:r>
          </a:p>
          <a:p>
            <a:pPr>
              <a:lnSpc>
                <a:spcPct val="150000"/>
              </a:lnSpc>
              <a:buFont typeface="CommonBullets" pitchFamily="34" charset="2"/>
              <a:buNone/>
              <a:defRPr/>
            </a:pPr>
            <a:r>
              <a:rPr lang="en-US" altLang="en-US" dirty="0">
                <a:latin typeface="Verdana" panose="020B0604030504040204" pitchFamily="34" charset="0"/>
              </a:rPr>
              <a:t>- JWH-018, HU-210</a:t>
            </a:r>
          </a:p>
          <a:p>
            <a:pPr>
              <a:lnSpc>
                <a:spcPct val="150000"/>
              </a:lnSpc>
              <a:buFont typeface="CommonBullets" pitchFamily="34" charset="2"/>
              <a:buNone/>
              <a:defRPr/>
            </a:pPr>
            <a:r>
              <a:rPr lang="en-US" altLang="en-US" dirty="0">
                <a:latin typeface="Verdana" panose="020B0604030504040204" pitchFamily="34" charset="0"/>
              </a:rPr>
              <a:t>- Many more</a:t>
            </a:r>
          </a:p>
        </p:txBody>
      </p:sp>
      <p:sp>
        <p:nvSpPr>
          <p:cNvPr id="179203" name="Text Box 3"/>
          <p:cNvSpPr txBox="1">
            <a:spLocks noChangeArrowheads="1"/>
          </p:cNvSpPr>
          <p:nvPr/>
        </p:nvSpPr>
        <p:spPr bwMode="auto">
          <a:xfrm>
            <a:off x="1870800" y="89297"/>
            <a:ext cx="5638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baseline="0" dirty="0">
                <a:solidFill>
                  <a:srgbClr val="002060"/>
                </a:solidFill>
                <a:latin typeface="+mn-lt"/>
              </a:rPr>
              <a:t>Synthetic Cannabinoids</a:t>
            </a:r>
          </a:p>
        </p:txBody>
      </p:sp>
      <p:sp>
        <p:nvSpPr>
          <p:cNvPr id="179205" name="Text Box 5"/>
          <p:cNvSpPr txBox="1">
            <a:spLocks noChangeArrowheads="1"/>
          </p:cNvSpPr>
          <p:nvPr/>
        </p:nvSpPr>
        <p:spPr bwMode="auto">
          <a:xfrm>
            <a:off x="1197194" y="434631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396D"/>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41571" y="3080369"/>
            <a:ext cx="2744854" cy="1373669"/>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b="7340"/>
          <a:stretch/>
        </p:blipFill>
        <p:spPr>
          <a:xfrm>
            <a:off x="5638800" y="976640"/>
            <a:ext cx="2016344" cy="1747510"/>
          </a:xfrm>
          <a:prstGeom prst="rect">
            <a:avLst/>
          </a:prstGeom>
        </p:spPr>
      </p:pic>
    </p:spTree>
    <p:extLst>
      <p:ext uri="{BB962C8B-B14F-4D97-AF65-F5344CB8AC3E}">
        <p14:creationId xmlns:p14="http://schemas.microsoft.com/office/powerpoint/2010/main" val="2385175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314293" y="557988"/>
            <a:ext cx="9006364" cy="3965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indent="-457200">
              <a:lnSpc>
                <a:spcPct val="150000"/>
              </a:lnSpc>
              <a:buSzPct val="65000"/>
              <a:buFont typeface="Arial" panose="020B0604020202020204" pitchFamily="34" charset="0"/>
              <a:buChar char="•"/>
              <a:defRPr/>
            </a:pPr>
            <a:r>
              <a:rPr lang="en-US" altLang="en-US" sz="3200" dirty="0">
                <a:latin typeface="Verdana" panose="020B0604030504040204" pitchFamily="34" charset="0"/>
              </a:rPr>
              <a:t>Concentrated high potency form of THC</a:t>
            </a:r>
          </a:p>
          <a:p>
            <a:pPr marL="457200" indent="-457200">
              <a:lnSpc>
                <a:spcPct val="150000"/>
              </a:lnSpc>
              <a:buSzPct val="65000"/>
              <a:buFont typeface="Arial" panose="020B0604020202020204" pitchFamily="34" charset="0"/>
              <a:buChar char="•"/>
              <a:defRPr/>
            </a:pPr>
            <a:endParaRPr lang="en-US" altLang="en-US" sz="3200" dirty="0">
              <a:latin typeface="Verdana" panose="020B0604030504040204" pitchFamily="34" charset="0"/>
            </a:endParaRPr>
          </a:p>
          <a:p>
            <a:pPr marL="457200" indent="-457200">
              <a:lnSpc>
                <a:spcPct val="150000"/>
              </a:lnSpc>
              <a:buSzPct val="65000"/>
              <a:buFont typeface="Arial" panose="020B0604020202020204" pitchFamily="34" charset="0"/>
              <a:buChar char="•"/>
              <a:defRPr/>
            </a:pPr>
            <a:r>
              <a:rPr lang="en-US" altLang="en-US" sz="3200" dirty="0">
                <a:latin typeface="Verdana" panose="020B0604030504040204" pitchFamily="34" charset="0"/>
              </a:rPr>
              <a:t>Quickest, longer lasting high with single inhalation</a:t>
            </a:r>
          </a:p>
          <a:p>
            <a:pPr marL="457200" indent="-457200">
              <a:lnSpc>
                <a:spcPct val="150000"/>
              </a:lnSpc>
              <a:buSzPct val="65000"/>
              <a:buFont typeface="Arial" panose="020B0604020202020204" pitchFamily="34" charset="0"/>
              <a:buChar char="•"/>
              <a:defRPr/>
            </a:pPr>
            <a:endParaRPr lang="en-US" altLang="en-US" sz="3200" dirty="0">
              <a:latin typeface="Verdana" panose="020B0604030504040204" pitchFamily="34" charset="0"/>
            </a:endParaRPr>
          </a:p>
          <a:p>
            <a:pPr marL="457200" indent="-457200">
              <a:lnSpc>
                <a:spcPct val="150000"/>
              </a:lnSpc>
              <a:buSzPct val="65000"/>
              <a:buFont typeface="Arial" panose="020B0604020202020204" pitchFamily="34" charset="0"/>
              <a:buChar char="•"/>
              <a:defRPr/>
            </a:pPr>
            <a:r>
              <a:rPr lang="en-US" altLang="en-US" sz="3200" dirty="0">
                <a:latin typeface="Verdana" panose="020B0604030504040204" pitchFamily="34" charset="0"/>
              </a:rPr>
              <a:t>Single puff can give the effect of smoking numerous “joints”</a:t>
            </a:r>
          </a:p>
          <a:p>
            <a:pPr marL="457200" indent="-457200">
              <a:lnSpc>
                <a:spcPct val="150000"/>
              </a:lnSpc>
              <a:buSzPct val="65000"/>
              <a:buFont typeface="Arial" panose="020B0604020202020204" pitchFamily="34" charset="0"/>
              <a:buChar char="•"/>
              <a:defRPr/>
            </a:pPr>
            <a:endParaRPr lang="en-US" altLang="en-US" sz="3200" dirty="0">
              <a:latin typeface="Verdana" panose="020B0604030504040204" pitchFamily="34" charset="0"/>
            </a:endParaRPr>
          </a:p>
          <a:p>
            <a:pPr marL="457200" indent="-457200">
              <a:lnSpc>
                <a:spcPct val="150000"/>
              </a:lnSpc>
              <a:buSzPct val="65000"/>
              <a:buFont typeface="Arial" panose="020B0604020202020204" pitchFamily="34" charset="0"/>
              <a:buChar char="•"/>
              <a:defRPr/>
            </a:pPr>
            <a:r>
              <a:rPr lang="en-US" altLang="en-US" sz="3200" dirty="0">
                <a:latin typeface="Verdana" panose="020B0604030504040204" pitchFamily="34" charset="0"/>
              </a:rPr>
              <a:t>Difficult to detect when using various vape pens</a:t>
            </a:r>
          </a:p>
          <a:p>
            <a:pPr>
              <a:lnSpc>
                <a:spcPct val="150000"/>
              </a:lnSpc>
              <a:buFont typeface="CommonBullets" pitchFamily="34" charset="2"/>
              <a:buNone/>
              <a:defRPr/>
            </a:pPr>
            <a:endParaRPr lang="en-US" altLang="en-US" sz="3200" dirty="0">
              <a:latin typeface="Verdana" panose="020B0604030504040204" pitchFamily="34" charset="0"/>
            </a:endParaRPr>
          </a:p>
        </p:txBody>
      </p:sp>
      <p:sp>
        <p:nvSpPr>
          <p:cNvPr id="179203" name="Text Box 3"/>
          <p:cNvSpPr txBox="1">
            <a:spLocks noChangeArrowheads="1"/>
          </p:cNvSpPr>
          <p:nvPr/>
        </p:nvSpPr>
        <p:spPr bwMode="auto">
          <a:xfrm>
            <a:off x="1870800" y="89297"/>
            <a:ext cx="5638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baseline="0" dirty="0">
                <a:solidFill>
                  <a:srgbClr val="002060"/>
                </a:solidFill>
                <a:latin typeface="+mn-lt"/>
              </a:rPr>
              <a:t>         “Dabbing”</a:t>
            </a:r>
          </a:p>
        </p:txBody>
      </p:sp>
      <p:sp>
        <p:nvSpPr>
          <p:cNvPr id="179205" name="Text Box 5"/>
          <p:cNvSpPr txBox="1">
            <a:spLocks noChangeArrowheads="1"/>
          </p:cNvSpPr>
          <p:nvPr/>
        </p:nvSpPr>
        <p:spPr bwMode="auto">
          <a:xfrm>
            <a:off x="1051650" y="430805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396D"/>
                </a:solidFill>
                <a:latin typeface="Verdana" panose="020B0604030504040204" pitchFamily="34" charset="0"/>
              </a:rPr>
              <a:t>DITEP – Drug Impairment Training for Education Professionals</a:t>
            </a:r>
          </a:p>
        </p:txBody>
      </p:sp>
      <p:pic>
        <p:nvPicPr>
          <p:cNvPr id="4098" name="Picture 2" descr="New Research Finds Rise of Frequent Cannabis Vaping Among U.S. High School  Seniors | NYU Langone News">
            <a:extLst>
              <a:ext uri="{FF2B5EF4-FFF2-40B4-BE49-F238E27FC236}">
                <a16:creationId xmlns:a16="http://schemas.microsoft.com/office/drawing/2014/main" id="{0EC6DF39-79DE-34F4-9BF6-1579C1C85B1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9150" y="126251"/>
            <a:ext cx="2563650" cy="17091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63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322458" y="1110252"/>
            <a:ext cx="7478517" cy="26366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SzPct val="65000"/>
              <a:defRPr/>
            </a:pPr>
            <a:r>
              <a:rPr lang="en-US" sz="3600" dirty="0">
                <a:latin typeface="+mn-lt"/>
              </a:rPr>
              <a:t>B</a:t>
            </a:r>
            <a:r>
              <a:rPr lang="en-US" sz="3600" b="0" i="0" dirty="0">
                <a:effectLst/>
                <a:latin typeface="+mn-lt"/>
              </a:rPr>
              <a:t>attery-operated devices used to inhale an aerosol,   which typically contains nicotine (though not always), flavorings, and other chemicals</a:t>
            </a:r>
          </a:p>
          <a:p>
            <a:pPr marL="0" indent="0">
              <a:buSzPct val="65000"/>
              <a:defRPr/>
            </a:pPr>
            <a:endParaRPr lang="en-US" altLang="en-US" sz="3200" dirty="0">
              <a:latin typeface="+mn-lt"/>
            </a:endParaRPr>
          </a:p>
          <a:p>
            <a:pPr>
              <a:buFont typeface="CommonBullets" pitchFamily="34" charset="2"/>
              <a:buNone/>
              <a:defRPr/>
            </a:pPr>
            <a:r>
              <a:rPr lang="en-US" sz="3600" dirty="0">
                <a:latin typeface="+mn-lt"/>
              </a:rPr>
              <a:t>     P</a:t>
            </a:r>
            <a:r>
              <a:rPr lang="en-US" sz="3600" b="0" i="0" dirty="0">
                <a:effectLst/>
                <a:latin typeface="+mn-lt"/>
              </a:rPr>
              <a:t>opular among teens and are now the                                                    most commonly used form of nicotine                                              among youth in the U.S.</a:t>
            </a:r>
            <a:endParaRPr lang="en-US" altLang="en-US" sz="3600" dirty="0">
              <a:latin typeface="+mn-lt"/>
            </a:endParaRPr>
          </a:p>
        </p:txBody>
      </p:sp>
      <p:sp>
        <p:nvSpPr>
          <p:cNvPr id="179203" name="Text Box 3"/>
          <p:cNvSpPr txBox="1">
            <a:spLocks noChangeArrowheads="1"/>
          </p:cNvSpPr>
          <p:nvPr/>
        </p:nvSpPr>
        <p:spPr bwMode="auto">
          <a:xfrm>
            <a:off x="1870800" y="89297"/>
            <a:ext cx="5638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baseline="0" dirty="0">
                <a:solidFill>
                  <a:srgbClr val="002060"/>
                </a:solidFill>
                <a:latin typeface="+mn-lt"/>
              </a:rPr>
              <a:t>         Vapes </a:t>
            </a:r>
          </a:p>
        </p:txBody>
      </p:sp>
      <p:sp>
        <p:nvSpPr>
          <p:cNvPr id="179205" name="Text Box 5"/>
          <p:cNvSpPr txBox="1">
            <a:spLocks noChangeArrowheads="1"/>
          </p:cNvSpPr>
          <p:nvPr/>
        </p:nvSpPr>
        <p:spPr bwMode="auto">
          <a:xfrm>
            <a:off x="1051650" y="430805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396D"/>
                </a:solidFill>
                <a:latin typeface="Verdana" panose="020B0604030504040204" pitchFamily="34" charset="0"/>
              </a:rPr>
              <a:t>DITEP – Drug Impairment Training for Education Professionals</a:t>
            </a:r>
          </a:p>
        </p:txBody>
      </p:sp>
      <p:pic>
        <p:nvPicPr>
          <p:cNvPr id="4098" name="Picture 2" descr="New Research Finds Rise of Frequent Cannabis Vaping Among U.S. High School  Seniors | NYU Langone News">
            <a:extLst>
              <a:ext uri="{FF2B5EF4-FFF2-40B4-BE49-F238E27FC236}">
                <a16:creationId xmlns:a16="http://schemas.microsoft.com/office/drawing/2014/main" id="{0EC6DF39-79DE-34F4-9BF6-1579C1C85B1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9150" y="126251"/>
            <a:ext cx="2563650" cy="17091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Alcohol &amp; Drug Awareness | Mental Health Resources">
            <a:extLst>
              <a:ext uri="{FF2B5EF4-FFF2-40B4-BE49-F238E27FC236}">
                <a16:creationId xmlns:a16="http://schemas.microsoft.com/office/drawing/2014/main" id="{C77E0081-4E8F-6BC9-9C65-3D77884687D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67256" y="2163248"/>
            <a:ext cx="2815544" cy="236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797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9D20F-1F3A-D55C-6436-4DAA293E8D83}"/>
              </a:ext>
            </a:extLst>
          </p:cNvPr>
          <p:cNvPicPr>
            <a:picLocks noChangeAspect="1"/>
          </p:cNvPicPr>
          <p:nvPr/>
        </p:nvPicPr>
        <p:blipFill>
          <a:blip r:embed="rId2"/>
          <a:stretch>
            <a:fillRect/>
          </a:stretch>
        </p:blipFill>
        <p:spPr>
          <a:xfrm>
            <a:off x="1303291" y="0"/>
            <a:ext cx="5864681" cy="3284221"/>
          </a:xfrm>
          <a:prstGeom prst="rect">
            <a:avLst/>
          </a:prstGeom>
        </p:spPr>
      </p:pic>
      <p:sp>
        <p:nvSpPr>
          <p:cNvPr id="4" name="TextBox 3">
            <a:extLst>
              <a:ext uri="{FF2B5EF4-FFF2-40B4-BE49-F238E27FC236}">
                <a16:creationId xmlns:a16="http://schemas.microsoft.com/office/drawing/2014/main" id="{57708997-1B32-DAEC-F3CA-ED95F787EB16}"/>
              </a:ext>
            </a:extLst>
          </p:cNvPr>
          <p:cNvSpPr txBox="1"/>
          <p:nvPr/>
        </p:nvSpPr>
        <p:spPr>
          <a:xfrm>
            <a:off x="1044045" y="3284221"/>
            <a:ext cx="7055909" cy="913070"/>
          </a:xfrm>
          <a:prstGeom prst="rect">
            <a:avLst/>
          </a:prstGeom>
          <a:noFill/>
        </p:spPr>
        <p:txBody>
          <a:bodyPr wrap="square">
            <a:spAutoFit/>
          </a:bodyPr>
          <a:lstStyle/>
          <a:p>
            <a:r>
              <a:rPr lang="en-US" dirty="0">
                <a:solidFill>
                  <a:schemeClr val="tx1"/>
                </a:solidFill>
                <a:hlinkClick r:id="rId3"/>
              </a:rPr>
              <a:t>https://www.youtube.com/watch?v=oeF6rFN9org</a:t>
            </a:r>
            <a:endParaRPr lang="en-US" dirty="0">
              <a:solidFill>
                <a:schemeClr val="tx1"/>
              </a:solidFill>
            </a:endParaRPr>
          </a:p>
          <a:p>
            <a:endParaRPr lang="en-US" dirty="0">
              <a:solidFill>
                <a:schemeClr val="tx1"/>
              </a:solidFill>
            </a:endParaRPr>
          </a:p>
        </p:txBody>
      </p:sp>
      <p:sp>
        <p:nvSpPr>
          <p:cNvPr id="3" name="Text Box 6">
            <a:extLst>
              <a:ext uri="{FF2B5EF4-FFF2-40B4-BE49-F238E27FC236}">
                <a16:creationId xmlns:a16="http://schemas.microsoft.com/office/drawing/2014/main" id="{AF7CB53E-2440-E2BA-6EF9-33A5EBDE316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7058753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064350" y="1036920"/>
            <a:ext cx="6172200" cy="34532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515938" indent="-515938" eaLnBrk="0" hangingPunct="0">
              <a:defRPr>
                <a:solidFill>
                  <a:schemeClr val="tx1"/>
                </a:solidFill>
                <a:latin typeface="Arial" panose="020B0604020202020204" pitchFamily="34" charset="0"/>
              </a:defRPr>
            </a:lvl1pPr>
            <a:lvl2pPr marL="6889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Odor of marijuana</a:t>
            </a:r>
          </a:p>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Relaxed inhibitions</a:t>
            </a:r>
          </a:p>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Red, bloodshot eyes</a:t>
            </a:r>
          </a:p>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Body tremors</a:t>
            </a:r>
          </a:p>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Disorientation</a:t>
            </a:r>
          </a:p>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Impaired attention</a:t>
            </a:r>
          </a:p>
          <a:p>
            <a:pPr marL="342900" indent="-342900">
              <a:spcBef>
                <a:spcPct val="35000"/>
              </a:spcBef>
              <a:buSzPct val="80000"/>
              <a:buFont typeface="Wingdings" panose="05000000000000000000" pitchFamily="2" charset="2"/>
              <a:buChar char="ü"/>
              <a:defRPr/>
            </a:pPr>
            <a:r>
              <a:rPr lang="en-US" altLang="en-US" sz="2400" baseline="0" dirty="0">
                <a:latin typeface="Verdana" panose="020B0604030504040204" pitchFamily="34" charset="0"/>
              </a:rPr>
              <a:t>Dilated pupils</a:t>
            </a:r>
          </a:p>
        </p:txBody>
      </p:sp>
      <p:sp>
        <p:nvSpPr>
          <p:cNvPr id="186371" name="Text Box 3"/>
          <p:cNvSpPr txBox="1">
            <a:spLocks noChangeArrowheads="1"/>
          </p:cNvSpPr>
          <p:nvPr/>
        </p:nvSpPr>
        <p:spPr bwMode="auto">
          <a:xfrm>
            <a:off x="2511818" y="153591"/>
            <a:ext cx="410250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b="1" baseline="0" dirty="0">
                <a:solidFill>
                  <a:srgbClr val="002060"/>
                </a:solidFill>
                <a:latin typeface="+mn-lt"/>
              </a:rPr>
              <a:t>General Indicators</a:t>
            </a:r>
          </a:p>
        </p:txBody>
      </p:sp>
      <p:sp>
        <p:nvSpPr>
          <p:cNvPr id="186372" name="Text Box 4"/>
          <p:cNvSpPr txBox="1">
            <a:spLocks noChangeArrowheads="1"/>
          </p:cNvSpPr>
          <p:nvPr/>
        </p:nvSpPr>
        <p:spPr bwMode="auto">
          <a:xfrm>
            <a:off x="1311750" y="438245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l="21032" r="23413"/>
          <a:stretch/>
        </p:blipFill>
        <p:spPr>
          <a:xfrm>
            <a:off x="6534600" y="1569977"/>
            <a:ext cx="1768250" cy="2387138"/>
          </a:xfrm>
          <a:prstGeom prst="ellipse">
            <a:avLst/>
          </a:prstGeom>
          <a:ln>
            <a:noFill/>
          </a:ln>
          <a:effectLst>
            <a:softEdge rad="112500"/>
          </a:effectLst>
        </p:spPr>
      </p:pic>
    </p:spTree>
    <p:extLst>
      <p:ext uri="{BB962C8B-B14F-4D97-AF65-F5344CB8AC3E}">
        <p14:creationId xmlns:p14="http://schemas.microsoft.com/office/powerpoint/2010/main" val="173006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wipe(up)">
                                      <p:cBhvr>
                                        <p:cTn id="7" dur="2000"/>
                                        <p:tgtEl>
                                          <p:spTgt spid="186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432707" y="1376551"/>
            <a:ext cx="8507186" cy="2390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3200" dirty="0">
                <a:solidFill>
                  <a:schemeClr val="tx1"/>
                </a:solidFill>
                <a:latin typeface="Verdana" panose="020B0604030504040204" pitchFamily="34" charset="0"/>
              </a:rPr>
              <a:t>- Acute anxiety attacks</a:t>
            </a:r>
          </a:p>
          <a:p>
            <a:pPr>
              <a:defRPr/>
            </a:pPr>
            <a:endParaRPr lang="en-US" altLang="en-US" sz="3200" dirty="0">
              <a:solidFill>
                <a:schemeClr val="tx1"/>
              </a:solidFill>
              <a:latin typeface="Verdana" panose="020B0604030504040204" pitchFamily="34" charset="0"/>
            </a:endParaRPr>
          </a:p>
          <a:p>
            <a:pPr>
              <a:defRPr/>
            </a:pPr>
            <a:r>
              <a:rPr lang="en-US" altLang="en-US" sz="3200" dirty="0">
                <a:solidFill>
                  <a:schemeClr val="tx1"/>
                </a:solidFill>
                <a:latin typeface="Verdana" panose="020B0604030504040204" pitchFamily="34" charset="0"/>
              </a:rPr>
              <a:t>- Paranoia</a:t>
            </a:r>
          </a:p>
          <a:p>
            <a:pPr>
              <a:defRPr/>
            </a:pPr>
            <a:endParaRPr lang="en-US" altLang="en-US" sz="3200" dirty="0">
              <a:solidFill>
                <a:schemeClr val="tx1"/>
              </a:solidFill>
              <a:latin typeface="Verdana" panose="020B0604030504040204" pitchFamily="34" charset="0"/>
            </a:endParaRPr>
          </a:p>
          <a:p>
            <a:pPr>
              <a:defRPr/>
            </a:pPr>
            <a:r>
              <a:rPr lang="en-US" altLang="en-US" sz="3200" dirty="0">
                <a:solidFill>
                  <a:schemeClr val="tx1"/>
                </a:solidFill>
                <a:latin typeface="Verdana" panose="020B0604030504040204" pitchFamily="34" charset="0"/>
              </a:rPr>
              <a:t>- Possible psychosis</a:t>
            </a:r>
          </a:p>
          <a:p>
            <a:pPr>
              <a:defRPr/>
            </a:pPr>
            <a:endParaRPr lang="en-US" altLang="en-US" sz="3200" dirty="0">
              <a:solidFill>
                <a:schemeClr val="tx1"/>
              </a:solidFill>
              <a:latin typeface="Verdana" panose="020B0604030504040204" pitchFamily="34" charset="0"/>
            </a:endParaRPr>
          </a:p>
          <a:p>
            <a:pPr>
              <a:defRPr/>
            </a:pPr>
            <a:r>
              <a:rPr lang="en-US" altLang="en-US" sz="3200" dirty="0">
                <a:solidFill>
                  <a:schemeClr val="tx1"/>
                </a:solidFill>
                <a:latin typeface="Verdana" panose="020B0604030504040204" pitchFamily="34" charset="0"/>
              </a:rPr>
              <a:t>- Excessive vomiting (</a:t>
            </a:r>
            <a: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t>Cannabinoid Hyperemesis Syndrome)</a:t>
            </a:r>
            <a:endParaRPr lang="en-US" altLang="en-US" sz="3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87395" name="Text Box 3"/>
          <p:cNvSpPr txBox="1">
            <a:spLocks noChangeArrowheads="1"/>
          </p:cNvSpPr>
          <p:nvPr/>
        </p:nvSpPr>
        <p:spPr bwMode="auto">
          <a:xfrm>
            <a:off x="1343025" y="423873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5" name="Title 2"/>
          <p:cNvSpPr>
            <a:spLocks noGrp="1"/>
          </p:cNvSpPr>
          <p:nvPr>
            <p:ph type="title" idx="4294967295"/>
          </p:nvPr>
        </p:nvSpPr>
        <p:spPr>
          <a:xfrm>
            <a:off x="1264725" y="79824"/>
            <a:ext cx="8829675" cy="993775"/>
          </a:xfrm>
        </p:spPr>
        <p:txBody>
          <a:bodyPr>
            <a:noAutofit/>
          </a:bodyPr>
          <a:lstStyle/>
          <a:p>
            <a:pPr>
              <a:defRPr/>
            </a:pPr>
            <a:r>
              <a:rPr lang="en-US" altLang="en-US" sz="4000" b="1" dirty="0">
                <a:solidFill>
                  <a:srgbClr val="002060"/>
                </a:solidFill>
                <a:latin typeface="Calibri"/>
                <a:cs typeface="Calibri"/>
              </a:rPr>
              <a:t>Overdose Signs and Symptoms</a:t>
            </a:r>
          </a:p>
        </p:txBody>
      </p:sp>
      <p:pic>
        <p:nvPicPr>
          <p:cNvPr id="4" name="Picture 3">
            <a:extLst>
              <a:ext uri="{FF2B5EF4-FFF2-40B4-BE49-F238E27FC236}">
                <a16:creationId xmlns:a16="http://schemas.microsoft.com/office/drawing/2014/main" id="{05127F7E-4FA2-09E2-6477-13379C1B4649}"/>
              </a:ext>
            </a:extLst>
          </p:cNvPr>
          <p:cNvPicPr>
            <a:picLocks noChangeAspect="1"/>
          </p:cNvPicPr>
          <p:nvPr/>
        </p:nvPicPr>
        <p:blipFill>
          <a:blip r:embed="rId2"/>
          <a:stretch>
            <a:fillRect/>
          </a:stretch>
        </p:blipFill>
        <p:spPr>
          <a:xfrm>
            <a:off x="5905050" y="1545384"/>
            <a:ext cx="2742150" cy="1718626"/>
          </a:xfrm>
          <a:prstGeom prst="ellipse">
            <a:avLst/>
          </a:prstGeom>
          <a:ln>
            <a:noFill/>
          </a:ln>
          <a:effectLst>
            <a:softEdge rad="112500"/>
          </a:effectLst>
        </p:spPr>
      </p:pic>
    </p:spTree>
    <p:extLst>
      <p:ext uri="{BB962C8B-B14F-4D97-AF65-F5344CB8AC3E}">
        <p14:creationId xmlns:p14="http://schemas.microsoft.com/office/powerpoint/2010/main" val="27221213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2286000" y="153328"/>
            <a:ext cx="4114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Duration of Effects</a:t>
            </a:r>
          </a:p>
        </p:txBody>
      </p:sp>
      <p:sp>
        <p:nvSpPr>
          <p:cNvPr id="192515" name="Text Box 3"/>
          <p:cNvSpPr txBox="1">
            <a:spLocks noChangeArrowheads="1"/>
          </p:cNvSpPr>
          <p:nvPr/>
        </p:nvSpPr>
        <p:spPr bwMode="auto">
          <a:xfrm>
            <a:off x="2223075" y="1312658"/>
            <a:ext cx="670560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1800" dirty="0">
                <a:solidFill>
                  <a:srgbClr val="FFFF99"/>
                </a:solidFill>
                <a:effectLst>
                  <a:outerShdw blurRad="38100" dist="38100" dir="2700000" algn="tl">
                    <a:srgbClr val="000000"/>
                  </a:outerShdw>
                </a:effectLst>
                <a:latin typeface="Verdana" panose="020B0604030504040204" pitchFamily="34" charset="0"/>
              </a:rPr>
              <a:t>                </a:t>
            </a:r>
            <a:r>
              <a:rPr lang="en-US" altLang="en-US" sz="2800" u="sng" dirty="0">
                <a:solidFill>
                  <a:schemeClr val="tx1"/>
                </a:solidFill>
                <a:latin typeface="Verdana" panose="020B0604030504040204" pitchFamily="34" charset="0"/>
              </a:rPr>
              <a:t>Onset</a:t>
            </a:r>
            <a:r>
              <a:rPr lang="en-US" altLang="en-US" sz="2800" dirty="0">
                <a:solidFill>
                  <a:schemeClr val="tx1"/>
                </a:solidFill>
                <a:effectLst>
                  <a:outerShdw blurRad="38100" dist="38100" dir="2700000" algn="tl">
                    <a:srgbClr val="000000"/>
                  </a:outerShdw>
                </a:effectLst>
                <a:latin typeface="Verdana" panose="020B0604030504040204" pitchFamily="34" charset="0"/>
              </a:rPr>
              <a:t>		              </a:t>
            </a:r>
            <a:r>
              <a:rPr lang="en-US" altLang="en-US" sz="2800" u="sng" dirty="0">
                <a:solidFill>
                  <a:schemeClr val="tx1"/>
                </a:solidFill>
                <a:latin typeface="Verdana" panose="020B0604030504040204" pitchFamily="34" charset="0"/>
              </a:rPr>
              <a:t>Duration</a:t>
            </a:r>
          </a:p>
        </p:txBody>
      </p:sp>
      <p:sp>
        <p:nvSpPr>
          <p:cNvPr id="195588" name="Text Box 4"/>
          <p:cNvSpPr txBox="1">
            <a:spLocks noChangeArrowheads="1"/>
          </p:cNvSpPr>
          <p:nvPr/>
        </p:nvSpPr>
        <p:spPr bwMode="auto">
          <a:xfrm>
            <a:off x="304286" y="1747389"/>
            <a:ext cx="2199599" cy="30008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400" baseline="0" dirty="0">
                <a:solidFill>
                  <a:schemeClr val="tx1"/>
                </a:solidFill>
                <a:latin typeface="Verdana" panose="020B0604030504040204" pitchFamily="34" charset="0"/>
              </a:rPr>
              <a:t>Marijuana</a:t>
            </a:r>
          </a:p>
          <a:p>
            <a:r>
              <a:rPr lang="en-US" altLang="en-US" sz="2000" i="1" baseline="0" dirty="0">
                <a:solidFill>
                  <a:schemeClr val="tx1"/>
                </a:solidFill>
                <a:latin typeface="Verdana" panose="020B0604030504040204" pitchFamily="34" charset="0"/>
              </a:rPr>
              <a:t>(Smoked)</a:t>
            </a:r>
          </a:p>
          <a:p>
            <a:endParaRPr lang="en-US" altLang="en-US" sz="2400" baseline="0" dirty="0">
              <a:solidFill>
                <a:schemeClr val="tx1"/>
              </a:solidFill>
              <a:latin typeface="Verdana" panose="020B0604030504040204" pitchFamily="34" charset="0"/>
            </a:endParaRPr>
          </a:p>
          <a:p>
            <a:r>
              <a:rPr lang="en-US" altLang="en-US" sz="2400" baseline="0" dirty="0">
                <a:solidFill>
                  <a:schemeClr val="tx1"/>
                </a:solidFill>
                <a:latin typeface="Verdana" panose="020B0604030504040204" pitchFamily="34" charset="0"/>
              </a:rPr>
              <a:t>Edibles</a:t>
            </a:r>
          </a:p>
          <a:p>
            <a:endParaRPr lang="en-US" altLang="en-US" sz="1500" baseline="0" dirty="0">
              <a:solidFill>
                <a:schemeClr val="tx1"/>
              </a:solidFill>
              <a:latin typeface="Verdana" panose="020B0604030504040204" pitchFamily="34" charset="0"/>
            </a:endParaRPr>
          </a:p>
          <a:p>
            <a:endParaRPr lang="en-US" altLang="en-US" sz="1800" i="1" baseline="0" dirty="0">
              <a:solidFill>
                <a:schemeClr val="tx1"/>
              </a:solidFill>
              <a:latin typeface="Verdana" panose="020B0604030504040204" pitchFamily="34" charset="0"/>
            </a:endParaRPr>
          </a:p>
          <a:p>
            <a:r>
              <a:rPr lang="en-US" altLang="en-US" sz="2400" baseline="0" dirty="0">
                <a:solidFill>
                  <a:schemeClr val="tx1"/>
                </a:solidFill>
                <a:latin typeface="Verdana" panose="020B0604030504040204" pitchFamily="34" charset="0"/>
              </a:rPr>
              <a:t>Concentrates</a:t>
            </a:r>
            <a:r>
              <a:rPr lang="en-US" altLang="en-US" sz="1800" baseline="0" dirty="0">
                <a:solidFill>
                  <a:schemeClr val="tx1"/>
                </a:solidFill>
                <a:latin typeface="Verdana" panose="020B0604030504040204" pitchFamily="34" charset="0"/>
              </a:rPr>
              <a:t> </a:t>
            </a:r>
          </a:p>
          <a:p>
            <a:endParaRPr lang="en-US" altLang="en-US" sz="1800" i="1" baseline="0" dirty="0">
              <a:solidFill>
                <a:schemeClr val="tx1"/>
              </a:solidFill>
              <a:latin typeface="Verdana" panose="020B0604030504040204" pitchFamily="34" charset="0"/>
            </a:endParaRPr>
          </a:p>
          <a:p>
            <a:r>
              <a:rPr lang="en-US" altLang="en-US" sz="1800" i="1" baseline="0" dirty="0">
                <a:solidFill>
                  <a:schemeClr val="tx1"/>
                </a:solidFill>
                <a:latin typeface="Verdana" panose="020B0604030504040204" pitchFamily="34" charset="0"/>
              </a:rPr>
              <a:t> </a:t>
            </a:r>
          </a:p>
        </p:txBody>
      </p:sp>
      <p:sp>
        <p:nvSpPr>
          <p:cNvPr id="195589" name="Text Box 5"/>
          <p:cNvSpPr txBox="1">
            <a:spLocks noChangeArrowheads="1"/>
          </p:cNvSpPr>
          <p:nvPr/>
        </p:nvSpPr>
        <p:spPr bwMode="auto">
          <a:xfrm>
            <a:off x="2675335" y="1800879"/>
            <a:ext cx="3268265"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100" baseline="0" dirty="0">
                <a:solidFill>
                  <a:schemeClr val="tx1"/>
                </a:solidFill>
                <a:latin typeface="Verdana" panose="020B0604030504040204" pitchFamily="34" charset="0"/>
              </a:rPr>
              <a:t>Within minutes </a:t>
            </a:r>
          </a:p>
          <a:p>
            <a:endParaRPr lang="en-US" altLang="en-US" sz="2100" baseline="0" dirty="0">
              <a:solidFill>
                <a:schemeClr val="tx1"/>
              </a:solidFill>
              <a:latin typeface="Verdana" panose="020B0604030504040204" pitchFamily="34" charset="0"/>
            </a:endParaRPr>
          </a:p>
          <a:p>
            <a:endParaRPr lang="en-US" altLang="en-US" sz="2100" baseline="0" dirty="0">
              <a:solidFill>
                <a:schemeClr val="tx1"/>
              </a:solidFill>
              <a:latin typeface="Verdana" panose="020B0604030504040204" pitchFamily="34" charset="0"/>
            </a:endParaRPr>
          </a:p>
          <a:p>
            <a:r>
              <a:rPr lang="en-US" altLang="en-US" sz="2100" baseline="0" dirty="0">
                <a:solidFill>
                  <a:schemeClr val="tx1"/>
                </a:solidFill>
                <a:latin typeface="Verdana" panose="020B0604030504040204" pitchFamily="34" charset="0"/>
              </a:rPr>
              <a:t>1-3 hours</a:t>
            </a:r>
          </a:p>
          <a:p>
            <a:endParaRPr lang="en-US" altLang="en-US" sz="2100" baseline="0" dirty="0">
              <a:solidFill>
                <a:schemeClr val="tx1"/>
              </a:solidFill>
              <a:latin typeface="Verdana" panose="020B0604030504040204" pitchFamily="34" charset="0"/>
            </a:endParaRPr>
          </a:p>
          <a:p>
            <a:endParaRPr lang="en-US" altLang="en-US" sz="2100" baseline="0" dirty="0">
              <a:solidFill>
                <a:schemeClr val="tx1"/>
              </a:solidFill>
              <a:latin typeface="Verdana" panose="020B0604030504040204" pitchFamily="34" charset="0"/>
            </a:endParaRPr>
          </a:p>
          <a:p>
            <a:r>
              <a:rPr lang="en-US" altLang="en-US" sz="2100" baseline="0" dirty="0">
                <a:solidFill>
                  <a:schemeClr val="tx1"/>
                </a:solidFill>
                <a:latin typeface="Verdana" panose="020B0604030504040204" pitchFamily="34" charset="0"/>
              </a:rPr>
              <a:t>Varies</a:t>
            </a:r>
          </a:p>
          <a:p>
            <a:endParaRPr lang="en-US" altLang="en-US" sz="1500" baseline="0" dirty="0">
              <a:solidFill>
                <a:schemeClr val="tx1"/>
              </a:solidFill>
              <a:latin typeface="Verdana" panose="020B0604030504040204" pitchFamily="34" charset="0"/>
            </a:endParaRPr>
          </a:p>
        </p:txBody>
      </p:sp>
      <p:sp>
        <p:nvSpPr>
          <p:cNvPr id="195590" name="Text Box 6"/>
          <p:cNvSpPr txBox="1">
            <a:spLocks noChangeArrowheads="1"/>
          </p:cNvSpPr>
          <p:nvPr/>
        </p:nvSpPr>
        <p:spPr bwMode="auto">
          <a:xfrm>
            <a:off x="5943600" y="1843832"/>
            <a:ext cx="2199600"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2100" baseline="0" dirty="0">
                <a:solidFill>
                  <a:schemeClr val="tx1"/>
                </a:solidFill>
                <a:latin typeface="Verdana" panose="020B0604030504040204" pitchFamily="34" charset="0"/>
              </a:rPr>
              <a:t>3-4 hours</a:t>
            </a:r>
          </a:p>
          <a:p>
            <a:endParaRPr lang="en-US" altLang="en-US" sz="2100" baseline="0" dirty="0">
              <a:solidFill>
                <a:schemeClr val="tx1"/>
              </a:solidFill>
              <a:latin typeface="Verdana" panose="020B0604030504040204" pitchFamily="34" charset="0"/>
            </a:endParaRPr>
          </a:p>
          <a:p>
            <a:endParaRPr lang="en-US" altLang="en-US" sz="2100" baseline="0" dirty="0">
              <a:solidFill>
                <a:schemeClr val="tx1"/>
              </a:solidFill>
              <a:latin typeface="Verdana" panose="020B0604030504040204" pitchFamily="34" charset="0"/>
            </a:endParaRPr>
          </a:p>
          <a:p>
            <a:r>
              <a:rPr lang="en-US" altLang="en-US" sz="2100" baseline="0" dirty="0">
                <a:solidFill>
                  <a:schemeClr val="tx1"/>
                </a:solidFill>
                <a:latin typeface="Verdana" panose="020B0604030504040204" pitchFamily="34" charset="0"/>
              </a:rPr>
              <a:t>Up to 8 hours</a:t>
            </a:r>
          </a:p>
          <a:p>
            <a:endParaRPr lang="en-US" altLang="en-US" sz="2100" baseline="0" dirty="0">
              <a:solidFill>
                <a:schemeClr val="tx1"/>
              </a:solidFill>
              <a:latin typeface="Verdana" panose="020B0604030504040204" pitchFamily="34" charset="0"/>
            </a:endParaRPr>
          </a:p>
          <a:p>
            <a:endParaRPr lang="en-US" altLang="en-US" sz="2100" baseline="0" dirty="0">
              <a:solidFill>
                <a:schemeClr val="tx1"/>
              </a:solidFill>
              <a:latin typeface="Verdana" panose="020B0604030504040204" pitchFamily="34" charset="0"/>
            </a:endParaRPr>
          </a:p>
          <a:p>
            <a:r>
              <a:rPr lang="en-US" altLang="en-US" sz="2100" baseline="0" dirty="0">
                <a:solidFill>
                  <a:schemeClr val="tx1"/>
                </a:solidFill>
                <a:latin typeface="Verdana" panose="020B0604030504040204" pitchFamily="34" charset="0"/>
              </a:rPr>
              <a:t>Varies </a:t>
            </a:r>
          </a:p>
          <a:p>
            <a:endParaRPr lang="en-US" altLang="en-US" sz="1500" baseline="0" dirty="0">
              <a:solidFill>
                <a:schemeClr val="tx1"/>
              </a:solidFill>
              <a:latin typeface="Verdana" panose="020B0604030504040204" pitchFamily="34" charset="0"/>
            </a:endParaRPr>
          </a:p>
        </p:txBody>
      </p:sp>
      <p:sp>
        <p:nvSpPr>
          <p:cNvPr id="192519" name="Text Box 7"/>
          <p:cNvSpPr txBox="1">
            <a:spLocks noChangeArrowheads="1"/>
          </p:cNvSpPr>
          <p:nvPr/>
        </p:nvSpPr>
        <p:spPr bwMode="auto">
          <a:xfrm>
            <a:off x="1114425" y="4334089"/>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192532" name="Text Box 20"/>
          <p:cNvSpPr txBox="1">
            <a:spLocks noChangeArrowheads="1"/>
          </p:cNvSpPr>
          <p:nvPr/>
        </p:nvSpPr>
        <p:spPr bwMode="auto">
          <a:xfrm>
            <a:off x="2675335" y="4140263"/>
            <a:ext cx="3486150" cy="400110"/>
          </a:xfrm>
          <a:prstGeom prst="rect">
            <a:avLst/>
          </a:prstGeom>
          <a:noFill/>
          <a:ln>
            <a:noFill/>
          </a:ln>
          <a:effectLst/>
          <a:extLst>
            <a:ext uri="{909E8E84-426E-40dd-AFC4-6F175D3DCCD1}">
              <a14:hiddenFill xmlns="" xmlns:a14="http://schemas.microsoft.com/office/drawing/2010/main">
                <a:solidFill>
                  <a:srgbClr val="FFFFE9"/>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spAutoFit/>
          </a:bodyPr>
          <a:lstStyle/>
          <a:p>
            <a:pPr eaLnBrk="1" hangingPunct="1">
              <a:defRPr/>
            </a:pPr>
            <a:endParaRPr lang="en-US" altLang="en-US" sz="3000">
              <a:solidFill>
                <a:srgbClr val="002060"/>
              </a:solidFill>
              <a:effectLst>
                <a:outerShdw blurRad="38100" dist="38100" dir="2700000" algn="tl">
                  <a:srgbClr val="000000"/>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23444" y="159873"/>
            <a:ext cx="1440862" cy="1500484"/>
          </a:xfrm>
          <a:prstGeom prst="rect">
            <a:avLst/>
          </a:prstGeom>
        </p:spPr>
      </p:pic>
    </p:spTree>
    <p:extLst>
      <p:ext uri="{BB962C8B-B14F-4D97-AF65-F5344CB8AC3E}">
        <p14:creationId xmlns:p14="http://schemas.microsoft.com/office/powerpoint/2010/main" val="28874628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13602" y="2740984"/>
            <a:ext cx="2638513" cy="1755901"/>
          </a:xfrm>
          <a:prstGeom prst="rect">
            <a:avLst/>
          </a:prstGeom>
        </p:spPr>
      </p:pic>
      <p:sp>
        <p:nvSpPr>
          <p:cNvPr id="3" name="Text Placeholder 2"/>
          <p:cNvSpPr>
            <a:spLocks noGrp="1"/>
          </p:cNvSpPr>
          <p:nvPr>
            <p:ph type="body" sz="quarter" idx="4294967295"/>
          </p:nvPr>
        </p:nvSpPr>
        <p:spPr>
          <a:xfrm>
            <a:off x="800100" y="-224587"/>
            <a:ext cx="7543800" cy="3505200"/>
          </a:xfrm>
        </p:spPr>
        <p:txBody>
          <a:bodyPr/>
          <a:lstStyle/>
          <a:p>
            <a:pPr marL="0" indent="0" algn="ctr">
              <a:buNone/>
            </a:pPr>
            <a:endParaRPr lang="en-US" sz="4400"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Cannabis</a:t>
            </a:r>
          </a:p>
        </p:txBody>
      </p:sp>
      <p:sp>
        <p:nvSpPr>
          <p:cNvPr id="4" name="Text Box 6">
            <a:extLst>
              <a:ext uri="{FF2B5EF4-FFF2-40B4-BE49-F238E27FC236}">
                <a16:creationId xmlns:a16="http://schemas.microsoft.com/office/drawing/2014/main" id="{54A54BD3-AEAA-5A00-9F66-1CFCA740ACB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5498083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1876425" y="247063"/>
            <a:ext cx="53340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sz="4400" b="1" baseline="0" dirty="0">
                <a:solidFill>
                  <a:srgbClr val="002060"/>
                </a:solidFill>
                <a:latin typeface="+mn-lt"/>
              </a:rPr>
              <a:t>Drug Combinations</a:t>
            </a:r>
          </a:p>
        </p:txBody>
      </p:sp>
      <p:sp>
        <p:nvSpPr>
          <p:cNvPr id="194563" name="Text Box 3"/>
          <p:cNvSpPr txBox="1">
            <a:spLocks noChangeArrowheads="1"/>
          </p:cNvSpPr>
          <p:nvPr/>
        </p:nvSpPr>
        <p:spPr bwMode="auto">
          <a:xfrm>
            <a:off x="1257300" y="431565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194564" name="AutoShape 4"/>
          <p:cNvSpPr>
            <a:spLocks noChangeArrowheads="1"/>
          </p:cNvSpPr>
          <p:nvPr/>
        </p:nvSpPr>
        <p:spPr bwMode="auto">
          <a:xfrm>
            <a:off x="2286000" y="1519203"/>
            <a:ext cx="4800600" cy="2628900"/>
          </a:xfrm>
          <a:prstGeom prst="foldedCorner">
            <a:avLst>
              <a:gd name="adj" fmla="val 12500"/>
            </a:avLst>
          </a:prstGeom>
          <a:solidFill>
            <a:srgbClr val="FF0066"/>
          </a:solidFill>
          <a:ln w="28575" cap="sq">
            <a:solidFill>
              <a:srgbClr val="00000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3000">
              <a:effectLst>
                <a:outerShdw blurRad="38100" dist="38100" dir="2700000" algn="tl">
                  <a:srgbClr val="000000">
                    <a:alpha val="43137"/>
                  </a:srgbClr>
                </a:outerShdw>
              </a:effectLst>
            </a:endParaRPr>
          </a:p>
        </p:txBody>
      </p:sp>
      <p:sp>
        <p:nvSpPr>
          <p:cNvPr id="194565" name="Text Box 5"/>
          <p:cNvSpPr txBox="1">
            <a:spLocks noChangeArrowheads="1"/>
          </p:cNvSpPr>
          <p:nvPr/>
        </p:nvSpPr>
        <p:spPr bwMode="auto">
          <a:xfrm>
            <a:off x="2514600" y="1976607"/>
            <a:ext cx="4114800" cy="1405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Font typeface="CommonBullets" pitchFamily="34" charset="2"/>
              <a:buNone/>
              <a:defRPr/>
            </a:pPr>
            <a:r>
              <a:rPr lang="en-US" altLang="en-US" sz="2400" b="1" dirty="0">
                <a:latin typeface="Verdana" panose="020B0604030504040204" pitchFamily="34" charset="0"/>
              </a:rPr>
              <a:t>   </a:t>
            </a:r>
            <a:r>
              <a:rPr lang="en-US" altLang="en-US" sz="3200" b="1" dirty="0">
                <a:latin typeface="Verdana" panose="020B0604030504040204" pitchFamily="34" charset="0"/>
              </a:rPr>
              <a:t>Polydrug use: Having two or more drug categories in the body at the same time</a:t>
            </a:r>
          </a:p>
        </p:txBody>
      </p:sp>
    </p:spTree>
    <p:extLst>
      <p:ext uri="{BB962C8B-B14F-4D97-AF65-F5344CB8AC3E}">
        <p14:creationId xmlns:p14="http://schemas.microsoft.com/office/powerpoint/2010/main" val="12031861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F27868-2515-BB14-92A3-1032924F4A09}"/>
              </a:ext>
            </a:extLst>
          </p:cNvPr>
          <p:cNvPicPr>
            <a:picLocks noChangeAspect="1"/>
          </p:cNvPicPr>
          <p:nvPr/>
        </p:nvPicPr>
        <p:blipFill>
          <a:blip r:embed="rId2"/>
          <a:stretch>
            <a:fillRect/>
          </a:stretch>
        </p:blipFill>
        <p:spPr>
          <a:xfrm>
            <a:off x="1535304" y="332676"/>
            <a:ext cx="5427096" cy="3039174"/>
          </a:xfrm>
          <a:prstGeom prst="rect">
            <a:avLst/>
          </a:prstGeom>
        </p:spPr>
      </p:pic>
      <p:sp>
        <p:nvSpPr>
          <p:cNvPr id="4" name="TextBox 3">
            <a:extLst>
              <a:ext uri="{FF2B5EF4-FFF2-40B4-BE49-F238E27FC236}">
                <a16:creationId xmlns:a16="http://schemas.microsoft.com/office/drawing/2014/main" id="{2287C969-6B69-A38F-606D-E6FED65C5F35}"/>
              </a:ext>
            </a:extLst>
          </p:cNvPr>
          <p:cNvSpPr txBox="1"/>
          <p:nvPr/>
        </p:nvSpPr>
        <p:spPr>
          <a:xfrm>
            <a:off x="979200" y="3371850"/>
            <a:ext cx="7070400" cy="913070"/>
          </a:xfrm>
          <a:prstGeom prst="rect">
            <a:avLst/>
          </a:prstGeom>
          <a:noFill/>
        </p:spPr>
        <p:txBody>
          <a:bodyPr wrap="square">
            <a:spAutoFit/>
          </a:bodyPr>
          <a:lstStyle/>
          <a:p>
            <a:r>
              <a:rPr lang="en-US" dirty="0">
                <a:solidFill>
                  <a:schemeClr val="tx1"/>
                </a:solidFill>
                <a:hlinkClick r:id="rId3"/>
              </a:rPr>
              <a:t>https://www.youtube.com/watch?v=zTeaOTkjut0</a:t>
            </a:r>
            <a:endParaRPr lang="en-US" dirty="0">
              <a:solidFill>
                <a:schemeClr val="tx1"/>
              </a:solidFill>
            </a:endParaRPr>
          </a:p>
          <a:p>
            <a:endParaRPr lang="en-US" dirty="0">
              <a:solidFill>
                <a:schemeClr val="tx1"/>
              </a:solidFill>
            </a:endParaRPr>
          </a:p>
        </p:txBody>
      </p:sp>
      <p:sp>
        <p:nvSpPr>
          <p:cNvPr id="3" name="Text Box 6">
            <a:extLst>
              <a:ext uri="{FF2B5EF4-FFF2-40B4-BE49-F238E27FC236}">
                <a16:creationId xmlns:a16="http://schemas.microsoft.com/office/drawing/2014/main" id="{3B2CCE29-E616-7F35-C056-AC89A1D9223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26154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387928" y="133350"/>
            <a:ext cx="7543800" cy="762000"/>
          </a:xfrm>
        </p:spPr>
        <p:txBody>
          <a:bodyPr>
            <a:normAutofit/>
          </a:bodyPr>
          <a:lstStyle/>
          <a:p>
            <a:pPr marL="0" indent="0">
              <a:buNone/>
            </a:pPr>
            <a:r>
              <a:rPr lang="en-US" sz="4400" b="1" dirty="0">
                <a:solidFill>
                  <a:srgbClr val="002060"/>
                </a:solidFill>
              </a:rPr>
              <a:t>Standardized and Systematic</a:t>
            </a:r>
          </a:p>
        </p:txBody>
      </p:sp>
      <p:sp>
        <p:nvSpPr>
          <p:cNvPr id="3" name="Text Placeholder 2"/>
          <p:cNvSpPr>
            <a:spLocks noGrp="1"/>
          </p:cNvSpPr>
          <p:nvPr>
            <p:ph type="body" sz="quarter" idx="4294967295"/>
          </p:nvPr>
        </p:nvSpPr>
        <p:spPr>
          <a:xfrm>
            <a:off x="644978" y="985158"/>
            <a:ext cx="8156122" cy="3505200"/>
          </a:xfrm>
        </p:spPr>
        <p:txBody>
          <a:bodyPr>
            <a:normAutofit/>
          </a:bodyPr>
          <a:lstStyle/>
          <a:p>
            <a:pPr marL="457200" indent="-457200">
              <a:buFont typeface="Wingdings" panose="05000000000000000000" pitchFamily="2" charset="2"/>
              <a:buChar char="ü"/>
            </a:pPr>
            <a:r>
              <a:rPr lang="en-US" sz="2800" dirty="0"/>
              <a:t>The goal is to identify those who may be impaired by a drug or drugs to:</a:t>
            </a:r>
          </a:p>
          <a:p>
            <a:pPr marL="914400" lvl="1" indent="-457200">
              <a:buFont typeface="Arial" panose="020B0604020202020204" pitchFamily="34" charset="0"/>
              <a:buChar char="•"/>
            </a:pPr>
            <a:r>
              <a:rPr lang="en-US" sz="2400" dirty="0"/>
              <a:t>Improve the learning environment,</a:t>
            </a:r>
          </a:p>
          <a:p>
            <a:pPr marL="914400" lvl="1" indent="-457200">
              <a:buFont typeface="Arial" panose="020B0604020202020204" pitchFamily="34" charset="0"/>
              <a:buChar char="•"/>
            </a:pPr>
            <a:r>
              <a:rPr lang="en-US" sz="2400" dirty="0"/>
              <a:t>Provide early intervention and diversion, and</a:t>
            </a:r>
          </a:p>
          <a:p>
            <a:pPr marL="914400" lvl="1" indent="-457200">
              <a:buFont typeface="Arial" panose="020B0604020202020204" pitchFamily="34" charset="0"/>
              <a:buChar char="•"/>
            </a:pPr>
            <a:r>
              <a:rPr lang="en-US" sz="2400" dirty="0"/>
              <a:t>Assess the need for medical treatment</a:t>
            </a:r>
          </a:p>
          <a:p>
            <a:pPr marL="914400" lvl="1" indent="-457200">
              <a:buFont typeface="Arial" panose="020B0604020202020204" pitchFamily="34" charset="0"/>
              <a:buChar char="•"/>
            </a:pPr>
            <a:endParaRPr lang="en-US" sz="2800" dirty="0"/>
          </a:p>
          <a:p>
            <a:pPr marL="457200" indent="-457200">
              <a:buFont typeface="Wingdings" panose="05000000000000000000" pitchFamily="2" charset="2"/>
              <a:buChar char="ü"/>
            </a:pPr>
            <a:r>
              <a:rPr lang="en-US" sz="2800" dirty="0"/>
              <a:t>Based on the totality of the information</a:t>
            </a:r>
          </a:p>
        </p:txBody>
      </p:sp>
      <p:sp>
        <p:nvSpPr>
          <p:cNvPr id="4" name="Text Box 6">
            <a:extLst>
              <a:ext uri="{FF2B5EF4-FFF2-40B4-BE49-F238E27FC236}">
                <a16:creationId xmlns:a16="http://schemas.microsoft.com/office/drawing/2014/main" id="{B197FE9A-9313-97C6-5A2E-7E94701D5B3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1959400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1685550" y="132100"/>
            <a:ext cx="7105650" cy="857250"/>
          </a:xfrm>
        </p:spPr>
        <p:txBody>
          <a:bodyPr/>
          <a:lstStyle/>
          <a:p>
            <a:pPr eaLnBrk="1" hangingPunct="1">
              <a:defRPr/>
            </a:pPr>
            <a:r>
              <a:rPr lang="en-US" altLang="en-US" sz="4000" b="1" dirty="0">
                <a:solidFill>
                  <a:srgbClr val="002060"/>
                </a:solidFill>
                <a:latin typeface="+mn-lt"/>
              </a:rPr>
              <a:t>           Polydrug Use</a:t>
            </a:r>
          </a:p>
        </p:txBody>
      </p:sp>
      <p:sp>
        <p:nvSpPr>
          <p:cNvPr id="196611" name="Text Box 3"/>
          <p:cNvSpPr txBox="1">
            <a:spLocks noChangeArrowheads="1"/>
          </p:cNvSpPr>
          <p:nvPr/>
        </p:nvSpPr>
        <p:spPr bwMode="auto">
          <a:xfrm>
            <a:off x="1134835" y="436615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2060"/>
                </a:solidFill>
                <a:latin typeface="Verdana" panose="020B0604030504040204" pitchFamily="34" charset="0"/>
              </a:rPr>
              <a:t>DITEP – Drug Impairment Training for Education Professionals</a:t>
            </a:r>
          </a:p>
        </p:txBody>
      </p:sp>
      <p:sp>
        <p:nvSpPr>
          <p:cNvPr id="196612" name="AutoShape 4"/>
          <p:cNvSpPr>
            <a:spLocks noChangeArrowheads="1"/>
          </p:cNvSpPr>
          <p:nvPr/>
        </p:nvSpPr>
        <p:spPr bwMode="auto">
          <a:xfrm>
            <a:off x="1022400" y="989350"/>
            <a:ext cx="7394400" cy="3376800"/>
          </a:xfrm>
          <a:prstGeom prst="foldedCorner">
            <a:avLst>
              <a:gd name="adj" fmla="val 12500"/>
            </a:avLst>
          </a:prstGeom>
          <a:solidFill>
            <a:schemeClr val="accent1"/>
          </a:solidFill>
          <a:ln w="28575" cap="sq">
            <a:solidFill>
              <a:srgbClr val="00000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3000">
              <a:effectLst>
                <a:outerShdw blurRad="38100" dist="38100" dir="2700000" algn="tl">
                  <a:srgbClr val="000000">
                    <a:alpha val="43137"/>
                  </a:srgbClr>
                </a:outerShdw>
              </a:effectLst>
            </a:endParaRPr>
          </a:p>
        </p:txBody>
      </p:sp>
      <p:sp>
        <p:nvSpPr>
          <p:cNvPr id="196613" name="Text Box 5"/>
          <p:cNvSpPr txBox="1">
            <a:spLocks noChangeArrowheads="1"/>
          </p:cNvSpPr>
          <p:nvPr/>
        </p:nvSpPr>
        <p:spPr bwMode="auto">
          <a:xfrm>
            <a:off x="1314450" y="1289357"/>
            <a:ext cx="6807150"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dirty="0">
                <a:latin typeface="Verdana" panose="020B0604030504040204" pitchFamily="34" charset="0"/>
              </a:rPr>
              <a:t>Of the Drug Recognition Expert (DRE)   evaluations entered into the National DRE Data Tracking System (2022):</a:t>
            </a:r>
          </a:p>
          <a:p>
            <a:pPr>
              <a:spcBef>
                <a:spcPct val="50000"/>
              </a:spcBef>
              <a:defRPr/>
            </a:pPr>
            <a:r>
              <a:rPr lang="en-US" altLang="en-US" sz="2800" b="1" dirty="0">
                <a:latin typeface="Verdana" panose="020B0604030504040204" pitchFamily="34" charset="0"/>
              </a:rPr>
              <a:t>Approximately 37% were for polydrug usage*</a:t>
            </a:r>
          </a:p>
          <a:p>
            <a:pPr>
              <a:spcBef>
                <a:spcPct val="50000"/>
              </a:spcBef>
              <a:defRPr/>
            </a:pPr>
            <a:endParaRPr lang="en-US" altLang="en-US" sz="2800" b="1" dirty="0">
              <a:latin typeface="Verdana" panose="020B0604030504040204" pitchFamily="34" charset="0"/>
            </a:endParaRPr>
          </a:p>
          <a:p>
            <a:pPr>
              <a:spcBef>
                <a:spcPct val="50000"/>
              </a:spcBef>
              <a:defRPr/>
            </a:pPr>
            <a:r>
              <a:rPr lang="en-US" altLang="en-US" sz="2800" b="1" dirty="0">
                <a:latin typeface="Verdana" panose="020B0604030504040204" pitchFamily="34" charset="0"/>
              </a:rPr>
              <a:t>* </a:t>
            </a:r>
            <a:r>
              <a:rPr lang="en-US" altLang="en-US" sz="2000" b="1" dirty="0">
                <a:latin typeface="Verdana" panose="020B0604030504040204" pitchFamily="34" charset="0"/>
              </a:rPr>
              <a:t>Not all states were represented – actual numbers may be higher</a:t>
            </a:r>
          </a:p>
        </p:txBody>
      </p:sp>
    </p:spTree>
    <p:extLst>
      <p:ext uri="{BB962C8B-B14F-4D97-AF65-F5344CB8AC3E}">
        <p14:creationId xmlns:p14="http://schemas.microsoft.com/office/powerpoint/2010/main" val="5906843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2732F-C2B6-3019-EBB0-5C35373A7567}"/>
              </a:ext>
            </a:extLst>
          </p:cNvPr>
          <p:cNvSpPr txBox="1"/>
          <p:nvPr/>
        </p:nvSpPr>
        <p:spPr>
          <a:xfrm>
            <a:off x="1649671" y="58645"/>
            <a:ext cx="5466753" cy="1077218"/>
          </a:xfrm>
          <a:prstGeom prst="rect">
            <a:avLst/>
          </a:prstGeom>
          <a:noFill/>
        </p:spPr>
        <p:txBody>
          <a:bodyPr wrap="none" rtlCol="0">
            <a:spAutoFit/>
          </a:bodyPr>
          <a:lstStyle/>
          <a:p>
            <a:r>
              <a:rPr lang="en-US" sz="4800" b="1" dirty="0">
                <a:solidFill>
                  <a:srgbClr val="002060"/>
                </a:solidFill>
                <a:latin typeface="+mn-lt"/>
              </a:rPr>
              <a:t>Effects of Drug Combinations   </a:t>
            </a:r>
          </a:p>
          <a:p>
            <a:r>
              <a:rPr lang="en-US" sz="4800" b="1" dirty="0">
                <a:solidFill>
                  <a:srgbClr val="002060"/>
                </a:solidFill>
                <a:latin typeface="+mn-lt"/>
              </a:rPr>
              <a:t>On Indicators of Impairment</a:t>
            </a:r>
          </a:p>
        </p:txBody>
      </p:sp>
      <p:sp>
        <p:nvSpPr>
          <p:cNvPr id="3" name="TextBox 2">
            <a:extLst>
              <a:ext uri="{FF2B5EF4-FFF2-40B4-BE49-F238E27FC236}">
                <a16:creationId xmlns:a16="http://schemas.microsoft.com/office/drawing/2014/main" id="{BFC2964C-27B1-7F32-189E-AA1076AAB02B}"/>
              </a:ext>
            </a:extLst>
          </p:cNvPr>
          <p:cNvSpPr txBox="1"/>
          <p:nvPr/>
        </p:nvSpPr>
        <p:spPr>
          <a:xfrm>
            <a:off x="2126664" y="1226223"/>
            <a:ext cx="3930445" cy="2964914"/>
          </a:xfrm>
          <a:prstGeom prst="rect">
            <a:avLst/>
          </a:prstGeom>
          <a:noFill/>
        </p:spPr>
        <p:txBody>
          <a:bodyPr wrap="square" rtlCol="0">
            <a:spAutoFit/>
          </a:bodyPr>
          <a:lstStyle/>
          <a:p>
            <a:pPr>
              <a:buSzPct val="50000"/>
            </a:pPr>
            <a:r>
              <a:rPr lang="en-US" dirty="0">
                <a:solidFill>
                  <a:schemeClr val="tx1"/>
                </a:solidFill>
                <a:latin typeface="+mn-lt"/>
              </a:rPr>
              <a:t>- Null effect</a:t>
            </a:r>
          </a:p>
          <a:p>
            <a:endParaRPr lang="en-US" dirty="0">
              <a:solidFill>
                <a:schemeClr val="tx1"/>
              </a:solidFill>
              <a:latin typeface="+mn-lt"/>
            </a:endParaRPr>
          </a:p>
          <a:p>
            <a:r>
              <a:rPr lang="en-US" dirty="0">
                <a:solidFill>
                  <a:schemeClr val="tx1"/>
                </a:solidFill>
                <a:latin typeface="+mn-lt"/>
              </a:rPr>
              <a:t>- Overlapping Effect</a:t>
            </a:r>
          </a:p>
          <a:p>
            <a:endParaRPr lang="en-US" dirty="0">
              <a:solidFill>
                <a:schemeClr val="tx1"/>
              </a:solidFill>
              <a:latin typeface="+mn-lt"/>
            </a:endParaRPr>
          </a:p>
          <a:p>
            <a:r>
              <a:rPr lang="en-US" dirty="0">
                <a:solidFill>
                  <a:schemeClr val="tx1"/>
                </a:solidFill>
                <a:latin typeface="+mn-lt"/>
              </a:rPr>
              <a:t>- Additive Effect</a:t>
            </a:r>
          </a:p>
          <a:p>
            <a:endParaRPr lang="en-US" dirty="0">
              <a:solidFill>
                <a:schemeClr val="tx1"/>
              </a:solidFill>
              <a:latin typeface="+mn-lt"/>
            </a:endParaRPr>
          </a:p>
          <a:p>
            <a:r>
              <a:rPr lang="en-US" dirty="0">
                <a:solidFill>
                  <a:schemeClr val="tx1"/>
                </a:solidFill>
                <a:latin typeface="+mn-lt"/>
              </a:rPr>
              <a:t>- Antagonistic Effect</a:t>
            </a:r>
          </a:p>
        </p:txBody>
      </p:sp>
      <p:pic>
        <p:nvPicPr>
          <p:cNvPr id="4" name="Picture 3">
            <a:extLst>
              <a:ext uri="{FF2B5EF4-FFF2-40B4-BE49-F238E27FC236}">
                <a16:creationId xmlns:a16="http://schemas.microsoft.com/office/drawing/2014/main" id="{75240CF1-CFCB-4226-CE0C-B049239C5C4B}"/>
              </a:ext>
            </a:extLst>
          </p:cNvPr>
          <p:cNvPicPr>
            <a:picLocks noChangeAspect="1"/>
          </p:cNvPicPr>
          <p:nvPr/>
        </p:nvPicPr>
        <p:blipFill>
          <a:blip r:embed="rId2"/>
          <a:stretch>
            <a:fillRect/>
          </a:stretch>
        </p:blipFill>
        <p:spPr>
          <a:xfrm>
            <a:off x="5947410" y="2345329"/>
            <a:ext cx="2962539" cy="1976437"/>
          </a:xfrm>
          <a:prstGeom prst="ellipse">
            <a:avLst/>
          </a:prstGeom>
          <a:ln>
            <a:noFill/>
          </a:ln>
          <a:effectLst>
            <a:softEdge rad="112500"/>
          </a:effectLst>
        </p:spPr>
      </p:pic>
      <p:sp>
        <p:nvSpPr>
          <p:cNvPr id="5" name="Text Box 3">
            <a:extLst>
              <a:ext uri="{FF2B5EF4-FFF2-40B4-BE49-F238E27FC236}">
                <a16:creationId xmlns:a16="http://schemas.microsoft.com/office/drawing/2014/main" id="{8E5C8A4D-96C1-E1EA-CE04-C773069190F7}"/>
              </a:ext>
            </a:extLst>
          </p:cNvPr>
          <p:cNvSpPr txBox="1">
            <a:spLocks noChangeArrowheads="1"/>
          </p:cNvSpPr>
          <p:nvPr/>
        </p:nvSpPr>
        <p:spPr bwMode="auto">
          <a:xfrm>
            <a:off x="1134835" y="436615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2060"/>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788821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800100" y="-216600"/>
            <a:ext cx="7543800" cy="3505200"/>
          </a:xfrm>
        </p:spPr>
        <p:txBody>
          <a:bodyPr>
            <a:normAutofit/>
          </a:bodyPr>
          <a:lstStyle/>
          <a:p>
            <a:pPr algn="ctr"/>
            <a:endParaRPr lang="en-US" sz="4400" b="1" dirty="0">
              <a:solidFill>
                <a:srgbClr val="002060"/>
              </a:solidFill>
            </a:endParaRPr>
          </a:p>
          <a:p>
            <a:pPr marL="0" indent="0" algn="ctr">
              <a:buNone/>
            </a:pPr>
            <a:r>
              <a:rPr lang="en-US" sz="4400" b="1" dirty="0">
                <a:solidFill>
                  <a:srgbClr val="002060"/>
                </a:solidFill>
              </a:rPr>
              <a:t>Questions Regarding Drug Combinations and Drug Symptomology Chart Review</a:t>
            </a:r>
          </a:p>
        </p:txBody>
      </p:sp>
      <p:pic>
        <p:nvPicPr>
          <p:cNvPr id="5" name="Picture 4">
            <a:extLst>
              <a:ext uri="{FF2B5EF4-FFF2-40B4-BE49-F238E27FC236}">
                <a16:creationId xmlns:a16="http://schemas.microsoft.com/office/drawing/2014/main" id="{75D1632B-1976-7AAE-D102-21907EC51898}"/>
              </a:ext>
            </a:extLst>
          </p:cNvPr>
          <p:cNvPicPr>
            <a:picLocks noChangeAspect="1"/>
          </p:cNvPicPr>
          <p:nvPr/>
        </p:nvPicPr>
        <p:blipFill>
          <a:blip r:embed="rId2"/>
          <a:stretch>
            <a:fillRect/>
          </a:stretch>
        </p:blipFill>
        <p:spPr>
          <a:xfrm>
            <a:off x="2248239" y="2692800"/>
            <a:ext cx="1706451" cy="1615440"/>
          </a:xfrm>
          <a:prstGeom prst="rect">
            <a:avLst/>
          </a:prstGeom>
        </p:spPr>
      </p:pic>
      <p:pic>
        <p:nvPicPr>
          <p:cNvPr id="1028" name="Picture 4" descr="Frequently Asked Questions About Prostatitis / Inflamed Prostate">
            <a:extLst>
              <a:ext uri="{FF2B5EF4-FFF2-40B4-BE49-F238E27FC236}">
                <a16:creationId xmlns:a16="http://schemas.microsoft.com/office/drawing/2014/main" id="{3DEB90C9-C364-FACE-A379-DE8EF52ADD1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5348"/>
          <a:stretch/>
        </p:blipFill>
        <p:spPr bwMode="auto">
          <a:xfrm>
            <a:off x="4637315" y="2741730"/>
            <a:ext cx="1706451" cy="15175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8F3242E9-B8A0-F244-D4FA-042B01BC1A1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531694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998220" y="2368629"/>
            <a:ext cx="7886700" cy="2139553"/>
          </a:xfrm>
          <a:noFill/>
          <a:ln/>
          <a:extLst>
            <a:ext uri="{909E8E84-426E-40dd-AFC4-6F175D3DCCD1}">
              <a14:hiddenFill xmlns="" xmlns:a14="http://schemas.microsoft.com/office/drawing/2010/main">
                <a:solidFill>
                  <a:srgbClr val="FFFFE9"/>
                </a:solidFill>
              </a14:hiddenFill>
            </a:ext>
          </a:extLst>
        </p:spPr>
        <p:txBody>
          <a:bodyPr>
            <a:normAutofit fontScale="90000"/>
          </a:bodyPr>
          <a:lstStyle/>
          <a:p>
            <a:r>
              <a:rPr lang="en-US" altLang="en-US" sz="4400" b="1" dirty="0">
                <a:latin typeface="+mn-lt"/>
              </a:rPr>
              <a:t>SESSION V</a:t>
            </a:r>
            <a:br>
              <a:rPr lang="en-US" altLang="en-US" sz="4400" b="1" dirty="0">
                <a:latin typeface="+mn-lt"/>
              </a:rPr>
            </a:br>
            <a:r>
              <a:rPr lang="en-US" altLang="en-US" sz="4400" b="1" dirty="0">
                <a:latin typeface="+mn-lt"/>
              </a:rPr>
              <a:t>Policy, Procedures, Roles and Contacting the Parent(s)</a:t>
            </a:r>
            <a:br>
              <a:rPr lang="en-US" altLang="en-US" sz="4400" b="1" dirty="0">
                <a:solidFill>
                  <a:srgbClr val="00478A"/>
                </a:solidFill>
                <a:latin typeface="+mn-lt"/>
              </a:rPr>
            </a:br>
            <a:endParaRPr lang="en-US" altLang="en-US" sz="4400" b="1" dirty="0">
              <a:solidFill>
                <a:srgbClr val="00478A"/>
              </a:solidFill>
              <a:latin typeface="+mn-lt"/>
            </a:endParaRPr>
          </a:p>
        </p:txBody>
      </p:sp>
      <p:sp>
        <p:nvSpPr>
          <p:cNvPr id="245764" name="AutoShape 4"/>
          <p:cNvSpPr>
            <a:spLocks noChangeAspect="1" noChangeArrowheads="1" noTextEdit="1"/>
          </p:cNvSpPr>
          <p:nvPr/>
        </p:nvSpPr>
        <p:spPr bwMode="auto">
          <a:xfrm>
            <a:off x="4572000" y="1627585"/>
            <a:ext cx="2253854" cy="1269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3000"/>
          </a:p>
        </p:txBody>
      </p:sp>
      <p:sp>
        <p:nvSpPr>
          <p:cNvPr id="245765" name="Freeform 5"/>
          <p:cNvSpPr>
            <a:spLocks/>
          </p:cNvSpPr>
          <p:nvPr/>
        </p:nvSpPr>
        <p:spPr bwMode="auto">
          <a:xfrm>
            <a:off x="6823473" y="2289573"/>
            <a:ext cx="1190" cy="119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000"/>
          </a:p>
        </p:txBody>
      </p:sp>
      <p:sp>
        <p:nvSpPr>
          <p:cNvPr id="245766" name="Freeform 6"/>
          <p:cNvSpPr>
            <a:spLocks/>
          </p:cNvSpPr>
          <p:nvPr/>
        </p:nvSpPr>
        <p:spPr bwMode="auto">
          <a:xfrm>
            <a:off x="6823473" y="2289573"/>
            <a:ext cx="1190" cy="1190"/>
          </a:xfrm>
          <a:custGeom>
            <a:avLst/>
            <a:gdLst>
              <a:gd name="T0" fmla="*/ 2 h 2"/>
              <a:gd name="T1" fmla="*/ 2 h 2"/>
              <a:gd name="T2" fmla="*/ 0 h 2"/>
              <a:gd name="T3" fmla="*/ 0 h 2"/>
              <a:gd name="T4" fmla="*/ 0 h 2"/>
              <a:gd name="T5" fmla="*/ 0 h 2"/>
              <a:gd name="T6" fmla="*/ 0 h 2"/>
              <a:gd name="T7" fmla="*/ 2 h 2"/>
              <a:gd name="T8" fmla="*/ 2 h 2"/>
              <a:gd name="T9" fmla="*/ 2 h 2"/>
              <a:gd name="T10"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2">
                <a:moveTo>
                  <a:pt x="0" y="2"/>
                </a:moveTo>
                <a:lnTo>
                  <a:pt x="0" y="2"/>
                </a:lnTo>
                <a:lnTo>
                  <a:pt x="0" y="0"/>
                </a:lnTo>
                <a:lnTo>
                  <a:pt x="0" y="0"/>
                </a:lnTo>
                <a:lnTo>
                  <a:pt x="0" y="0"/>
                </a:lnTo>
                <a:lnTo>
                  <a:pt x="0" y="0"/>
                </a:lnTo>
                <a:lnTo>
                  <a:pt x="0" y="0"/>
                </a:lnTo>
                <a:lnTo>
                  <a:pt x="0" y="2"/>
                </a:lnTo>
                <a:lnTo>
                  <a:pt x="0" y="2"/>
                </a:lnTo>
                <a:lnTo>
                  <a:pt x="0" y="2"/>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000"/>
          </a:p>
        </p:txBody>
      </p:sp>
      <p:sp>
        <p:nvSpPr>
          <p:cNvPr id="245767" name="Freeform 7"/>
          <p:cNvSpPr>
            <a:spLocks/>
          </p:cNvSpPr>
          <p:nvPr/>
        </p:nvSpPr>
        <p:spPr bwMode="auto">
          <a:xfrm>
            <a:off x="6823473" y="2288381"/>
            <a:ext cx="1190" cy="1191"/>
          </a:xfrm>
          <a:custGeom>
            <a:avLst/>
            <a:gdLst>
              <a:gd name="T0" fmla="*/ 1 h 1"/>
              <a:gd name="T1" fmla="*/ 0 h 1"/>
              <a:gd name="T2" fmla="*/ 0 h 1"/>
              <a:gd name="T3" fmla="*/ 0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0"/>
                </a:lnTo>
                <a:lnTo>
                  <a:pt x="0" y="0"/>
                </a:lnTo>
                <a:lnTo>
                  <a:pt x="0" y="0"/>
                </a:lnTo>
                <a:lnTo>
                  <a:pt x="0" y="1"/>
                </a:lnTo>
                <a:lnTo>
                  <a:pt x="0" y="1"/>
                </a:lnTo>
                <a:lnTo>
                  <a:pt x="0"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000"/>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11140" y="307301"/>
            <a:ext cx="3711262" cy="2470309"/>
          </a:xfrm>
          <a:prstGeom prst="ellipse">
            <a:avLst/>
          </a:prstGeom>
          <a:ln>
            <a:noFill/>
          </a:ln>
          <a:effectLst>
            <a:softEdge rad="112500"/>
          </a:effectLst>
        </p:spPr>
      </p:pic>
    </p:spTree>
    <p:extLst>
      <p:ext uri="{BB962C8B-B14F-4D97-AF65-F5344CB8AC3E}">
        <p14:creationId xmlns:p14="http://schemas.microsoft.com/office/powerpoint/2010/main" val="223869573"/>
      </p:ext>
    </p:extLst>
  </p:cSld>
  <p:clrMapOvr>
    <a:masterClrMapping/>
  </p:clrMapOvr>
  <p:transition spd="med">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1582315" y="299476"/>
            <a:ext cx="579633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4400" b="1" baseline="0" dirty="0">
                <a:solidFill>
                  <a:srgbClr val="002060"/>
                </a:solidFill>
                <a:latin typeface="+mn-lt"/>
              </a:rPr>
              <a:t>Review of School Policy </a:t>
            </a:r>
            <a:endParaRPr lang="en-US" altLang="en-US" sz="4400" b="1" dirty="0">
              <a:solidFill>
                <a:srgbClr val="002060"/>
              </a:solidFill>
              <a:latin typeface="+mn-lt"/>
            </a:endParaRPr>
          </a:p>
        </p:txBody>
      </p:sp>
      <p:sp>
        <p:nvSpPr>
          <p:cNvPr id="246789" name="Text Box 5"/>
          <p:cNvSpPr txBox="1">
            <a:spLocks noChangeArrowheads="1"/>
          </p:cNvSpPr>
          <p:nvPr/>
        </p:nvSpPr>
        <p:spPr bwMode="auto">
          <a:xfrm>
            <a:off x="1343025" y="421498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200" dirty="0">
                <a:solidFill>
                  <a:srgbClr val="00478A"/>
                </a:solidFill>
                <a:latin typeface="Verdana" panose="020B0604030504040204" pitchFamily="34" charset="0"/>
              </a:rPr>
              <a:t>DITEP – Drug Impairment Training for Educational Professionals</a:t>
            </a:r>
          </a:p>
        </p:txBody>
      </p:sp>
      <p:pic>
        <p:nvPicPr>
          <p:cNvPr id="4" name="Picture 3">
            <a:extLst>
              <a:ext uri="{FF2B5EF4-FFF2-40B4-BE49-F238E27FC236}">
                <a16:creationId xmlns:a16="http://schemas.microsoft.com/office/drawing/2014/main" id="{14BABEBB-31AF-BDD0-4B01-4C360B0EAADB}"/>
              </a:ext>
            </a:extLst>
          </p:cNvPr>
          <p:cNvPicPr>
            <a:picLocks noChangeAspect="1"/>
          </p:cNvPicPr>
          <p:nvPr/>
        </p:nvPicPr>
        <p:blipFill>
          <a:blip r:embed="rId2"/>
          <a:stretch>
            <a:fillRect/>
          </a:stretch>
        </p:blipFill>
        <p:spPr>
          <a:xfrm>
            <a:off x="1781986" y="1116000"/>
            <a:ext cx="5176000" cy="2911500"/>
          </a:xfrm>
          <a:prstGeom prst="rect">
            <a:avLst/>
          </a:prstGeom>
        </p:spPr>
      </p:pic>
    </p:spTree>
    <p:extLst>
      <p:ext uri="{BB962C8B-B14F-4D97-AF65-F5344CB8AC3E}">
        <p14:creationId xmlns:p14="http://schemas.microsoft.com/office/powerpoint/2010/main" val="3519527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1949515" y="299476"/>
            <a:ext cx="4644733"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Ideal School Policy </a:t>
            </a:r>
            <a:endParaRPr kumimoji="0" lang="en-US" altLang="en-US" sz="4400" b="1" i="0" u="none" strike="noStrike" kern="1200" cap="none" spc="0" normalizeH="0" baseline="-25000" noProof="0" dirty="0">
              <a:ln>
                <a:noFill/>
              </a:ln>
              <a:solidFill>
                <a:srgbClr val="002060"/>
              </a:solidFill>
              <a:effectLst/>
              <a:uLnTx/>
              <a:uFillTx/>
              <a:latin typeface="Calibri" panose="020F0502020204030204"/>
              <a:ea typeface="ＭＳ Ｐゴシック" charset="0"/>
              <a:cs typeface="+mn-cs"/>
            </a:endParaRPr>
          </a:p>
        </p:txBody>
      </p:sp>
      <p:sp>
        <p:nvSpPr>
          <p:cNvPr id="246789" name="Text Box 5"/>
          <p:cNvSpPr txBox="1">
            <a:spLocks noChangeArrowheads="1"/>
          </p:cNvSpPr>
          <p:nvPr/>
        </p:nvSpPr>
        <p:spPr bwMode="auto">
          <a:xfrm>
            <a:off x="1273629" y="431417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2" name="TextBox 1">
            <a:extLst>
              <a:ext uri="{FF2B5EF4-FFF2-40B4-BE49-F238E27FC236}">
                <a16:creationId xmlns:a16="http://schemas.microsoft.com/office/drawing/2014/main" id="{8B6FB899-39B5-8E21-C154-3257B268D539}"/>
              </a:ext>
            </a:extLst>
          </p:cNvPr>
          <p:cNvSpPr txBox="1"/>
          <p:nvPr/>
        </p:nvSpPr>
        <p:spPr>
          <a:xfrm>
            <a:off x="388800" y="1111627"/>
            <a:ext cx="8366400" cy="3375283"/>
          </a:xfrm>
          <a:prstGeom prst="rect">
            <a:avLst/>
          </a:prstGeom>
          <a:noFill/>
        </p:spPr>
        <p:txBody>
          <a:bodyPr wrap="square" rtlCol="0">
            <a:spAutoFit/>
          </a:bodyPr>
          <a:lstStyle/>
          <a:p>
            <a:r>
              <a:rPr lang="en-US" sz="3200" dirty="0">
                <a:solidFill>
                  <a:schemeClr val="tx1"/>
                </a:solidFill>
                <a:latin typeface="+mn-lt"/>
              </a:rPr>
              <a:t>1. Prohibit unlawful drug possession</a:t>
            </a:r>
          </a:p>
          <a:p>
            <a:endParaRPr lang="en-US" sz="3200" dirty="0">
              <a:solidFill>
                <a:schemeClr val="tx1"/>
              </a:solidFill>
              <a:latin typeface="+mn-lt"/>
            </a:endParaRPr>
          </a:p>
          <a:p>
            <a:r>
              <a:rPr lang="en-US" sz="3200" dirty="0">
                <a:solidFill>
                  <a:schemeClr val="tx1"/>
                </a:solidFill>
                <a:latin typeface="+mn-lt"/>
              </a:rPr>
              <a:t>2. Prohibit abuse, illegal use, and sale of prescription drugs</a:t>
            </a:r>
          </a:p>
          <a:p>
            <a:endParaRPr lang="en-US" sz="3200" dirty="0">
              <a:solidFill>
                <a:schemeClr val="tx1"/>
              </a:solidFill>
              <a:latin typeface="+mn-lt"/>
            </a:endParaRPr>
          </a:p>
          <a:p>
            <a:r>
              <a:rPr lang="en-US" sz="3200" dirty="0">
                <a:solidFill>
                  <a:schemeClr val="tx1"/>
                </a:solidFill>
                <a:latin typeface="+mn-lt"/>
              </a:rPr>
              <a:t>3. Prohibit use of alcohol beverages on school premises</a:t>
            </a:r>
          </a:p>
          <a:p>
            <a:endParaRPr lang="en-US" sz="3200" dirty="0">
              <a:solidFill>
                <a:schemeClr val="tx1"/>
              </a:solidFill>
              <a:latin typeface="+mn-lt"/>
            </a:endParaRPr>
          </a:p>
          <a:p>
            <a:r>
              <a:rPr lang="en-US" sz="3200" dirty="0">
                <a:solidFill>
                  <a:schemeClr val="tx1"/>
                </a:solidFill>
                <a:latin typeface="+mn-lt"/>
              </a:rPr>
              <a:t>4. Prohibit being under the influence of alcohol at any school function</a:t>
            </a:r>
          </a:p>
          <a:p>
            <a:endParaRPr lang="en-US" sz="3200" dirty="0">
              <a:solidFill>
                <a:schemeClr val="tx1"/>
              </a:solidFill>
              <a:latin typeface="+mn-lt"/>
            </a:endParaRPr>
          </a:p>
          <a:p>
            <a:r>
              <a:rPr lang="en-US" sz="3200" dirty="0">
                <a:solidFill>
                  <a:schemeClr val="tx1"/>
                </a:solidFill>
                <a:latin typeface="+mn-lt"/>
              </a:rPr>
              <a:t>5. Prohibit being under the influence of any unauthorized drugs</a:t>
            </a:r>
          </a:p>
          <a:p>
            <a:endParaRPr lang="en-US" sz="3200" dirty="0">
              <a:solidFill>
                <a:schemeClr val="tx1"/>
              </a:solidFill>
              <a:latin typeface="+mn-lt"/>
            </a:endParaRPr>
          </a:p>
        </p:txBody>
      </p:sp>
      <p:pic>
        <p:nvPicPr>
          <p:cNvPr id="3" name="Picture 2">
            <a:extLst>
              <a:ext uri="{FF2B5EF4-FFF2-40B4-BE49-F238E27FC236}">
                <a16:creationId xmlns:a16="http://schemas.microsoft.com/office/drawing/2014/main" id="{CF03832E-6EDD-8D62-1306-7AF7E0AD176A}"/>
              </a:ext>
            </a:extLst>
          </p:cNvPr>
          <p:cNvPicPr>
            <a:picLocks noChangeAspect="1"/>
          </p:cNvPicPr>
          <p:nvPr/>
        </p:nvPicPr>
        <p:blipFill>
          <a:blip r:embed="rId2"/>
          <a:stretch>
            <a:fillRect/>
          </a:stretch>
        </p:blipFill>
        <p:spPr>
          <a:xfrm>
            <a:off x="6837637" y="0"/>
            <a:ext cx="2143125" cy="2143125"/>
          </a:xfrm>
          <a:prstGeom prst="rect">
            <a:avLst/>
          </a:prstGeom>
        </p:spPr>
      </p:pic>
    </p:spTree>
    <p:extLst>
      <p:ext uri="{BB962C8B-B14F-4D97-AF65-F5344CB8AC3E}">
        <p14:creationId xmlns:p14="http://schemas.microsoft.com/office/powerpoint/2010/main" val="1418530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481467" y="0"/>
            <a:ext cx="6850337"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When You Suspect a Student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Using Drugs </a:t>
            </a:r>
            <a:endParaRPr kumimoji="0" lang="en-US" altLang="en-US" b="1" i="0" u="none" strike="noStrike" kern="1200" cap="none" spc="0" normalizeH="0" baseline="-25000" noProof="0" dirty="0">
              <a:ln>
                <a:noFill/>
              </a:ln>
              <a:solidFill>
                <a:srgbClr val="002060"/>
              </a:solidFill>
              <a:effectLst/>
              <a:uLnTx/>
              <a:uFillTx/>
              <a:latin typeface="Calibri" panose="020F0502020204030204"/>
              <a:ea typeface="ＭＳ Ｐゴシック" charset="0"/>
              <a:cs typeface="+mn-cs"/>
            </a:endParaRPr>
          </a:p>
        </p:txBody>
      </p:sp>
      <p:sp>
        <p:nvSpPr>
          <p:cNvPr id="246789" name="Text Box 5"/>
          <p:cNvSpPr txBox="1">
            <a:spLocks noChangeArrowheads="1"/>
          </p:cNvSpPr>
          <p:nvPr/>
        </p:nvSpPr>
        <p:spPr bwMode="auto">
          <a:xfrm>
            <a:off x="1261382" y="4300965"/>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a:ln>
                  <a:noFill/>
                </a:ln>
                <a:solidFill>
                  <a:srgbClr val="00478A"/>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2" name="TextBox 1">
            <a:extLst>
              <a:ext uri="{FF2B5EF4-FFF2-40B4-BE49-F238E27FC236}">
                <a16:creationId xmlns:a16="http://schemas.microsoft.com/office/drawing/2014/main" id="{8B6FB899-39B5-8E21-C154-3257B268D539}"/>
              </a:ext>
            </a:extLst>
          </p:cNvPr>
          <p:cNvSpPr txBox="1"/>
          <p:nvPr/>
        </p:nvSpPr>
        <p:spPr>
          <a:xfrm>
            <a:off x="641179" y="1201243"/>
            <a:ext cx="83664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1. Do Something!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2. Understand proper use vs. impairment (There is a difference)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3. Gather as much information as possible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4. If possible, discuss your observations with others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5. Be discreet, don’t accuse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 </a:t>
            </a:r>
          </a:p>
        </p:txBody>
      </p:sp>
      <p:pic>
        <p:nvPicPr>
          <p:cNvPr id="4" name="Picture 3">
            <a:extLst>
              <a:ext uri="{FF2B5EF4-FFF2-40B4-BE49-F238E27FC236}">
                <a16:creationId xmlns:a16="http://schemas.microsoft.com/office/drawing/2014/main" id="{B1D30DAF-11F8-4F36-7B06-B787E353F152}"/>
              </a:ext>
            </a:extLst>
          </p:cNvPr>
          <p:cNvPicPr>
            <a:picLocks noChangeAspect="1"/>
          </p:cNvPicPr>
          <p:nvPr/>
        </p:nvPicPr>
        <p:blipFill rotWithShape="1">
          <a:blip r:embed="rId3"/>
          <a:srcRect l="14923" t="6266" r="18180" b="9286"/>
          <a:stretch/>
        </p:blipFill>
        <p:spPr>
          <a:xfrm>
            <a:off x="7424565" y="2919730"/>
            <a:ext cx="1468714" cy="1680071"/>
          </a:xfrm>
          <a:prstGeom prst="rect">
            <a:avLst/>
          </a:prstGeom>
        </p:spPr>
      </p:pic>
    </p:spTree>
    <p:extLst>
      <p:ext uri="{BB962C8B-B14F-4D97-AF65-F5344CB8AC3E}">
        <p14:creationId xmlns:p14="http://schemas.microsoft.com/office/powerpoint/2010/main" val="21631271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797324" y="61813"/>
            <a:ext cx="5811463"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6000" b="1" dirty="0">
                <a:solidFill>
                  <a:srgbClr val="002060"/>
                </a:solidFill>
                <a:latin typeface="+mn-lt"/>
              </a:rPr>
              <a:t>Observations and Changes</a:t>
            </a:r>
          </a:p>
        </p:txBody>
      </p:sp>
      <p:sp>
        <p:nvSpPr>
          <p:cNvPr id="246788" name="Text Box 4"/>
          <p:cNvSpPr txBox="1">
            <a:spLocks noChangeArrowheads="1"/>
          </p:cNvSpPr>
          <p:nvPr/>
        </p:nvSpPr>
        <p:spPr bwMode="auto">
          <a:xfrm>
            <a:off x="1244580" y="1223263"/>
            <a:ext cx="8145075"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3600" dirty="0">
                <a:solidFill>
                  <a:schemeClr val="tx1"/>
                </a:solidFill>
                <a:latin typeface="+mn-lt"/>
              </a:rPr>
              <a:t>- Social and behavior changes</a:t>
            </a:r>
          </a:p>
          <a:p>
            <a:pPr eaLnBrk="0" hangingPunct="0"/>
            <a:r>
              <a:rPr lang="en-US" altLang="en-US" sz="3600" dirty="0">
                <a:solidFill>
                  <a:schemeClr val="tx1"/>
                </a:solidFill>
                <a:latin typeface="+mn-lt"/>
              </a:rPr>
              <a:t>- Cognitive functioning</a:t>
            </a:r>
          </a:p>
          <a:p>
            <a:pPr eaLnBrk="0" hangingPunct="0"/>
            <a:r>
              <a:rPr lang="en-US" altLang="en-US" sz="3600" dirty="0">
                <a:solidFill>
                  <a:schemeClr val="tx1"/>
                </a:solidFill>
                <a:latin typeface="+mn-lt"/>
              </a:rPr>
              <a:t>- Biological/physical symptoms</a:t>
            </a:r>
          </a:p>
          <a:p>
            <a:pPr eaLnBrk="0" hangingPunct="0"/>
            <a:r>
              <a:rPr lang="en-US" altLang="en-US" sz="3600" dirty="0">
                <a:solidFill>
                  <a:schemeClr val="tx1"/>
                </a:solidFill>
                <a:latin typeface="+mn-lt"/>
              </a:rPr>
              <a:t>- Psychomotor agitation</a:t>
            </a:r>
          </a:p>
          <a:p>
            <a:pPr eaLnBrk="0" hangingPunct="0"/>
            <a:r>
              <a:rPr lang="en-US" altLang="en-US" sz="3600" dirty="0">
                <a:solidFill>
                  <a:schemeClr val="tx1"/>
                </a:solidFill>
                <a:latin typeface="+mn-lt"/>
              </a:rPr>
              <a:t>- Psychomotor delay</a:t>
            </a:r>
          </a:p>
          <a:p>
            <a:pPr eaLnBrk="0" hangingPunct="0"/>
            <a:r>
              <a:rPr lang="en-US" altLang="en-US" sz="3600" dirty="0">
                <a:solidFill>
                  <a:schemeClr val="tx1"/>
                </a:solidFill>
                <a:latin typeface="+mn-lt"/>
              </a:rPr>
              <a:t>- Emotional symptoms</a:t>
            </a:r>
          </a:p>
          <a:p>
            <a:pPr eaLnBrk="0" hangingPunct="0"/>
            <a:r>
              <a:rPr lang="en-US" altLang="en-US" sz="3600" dirty="0">
                <a:solidFill>
                  <a:schemeClr val="tx1"/>
                </a:solidFill>
                <a:latin typeface="+mn-lt"/>
              </a:rPr>
              <a:t>- Changes in social functioning</a:t>
            </a:r>
          </a:p>
          <a:p>
            <a:pPr eaLnBrk="0" hangingPunct="0"/>
            <a:endParaRPr lang="en-US" altLang="en-US" sz="3600" dirty="0">
              <a:solidFill>
                <a:schemeClr val="tx1"/>
              </a:solidFill>
              <a:latin typeface="+mn-lt"/>
            </a:endParaRPr>
          </a:p>
        </p:txBody>
      </p:sp>
      <p:sp>
        <p:nvSpPr>
          <p:cNvPr id="246789" name="Text Box 5"/>
          <p:cNvSpPr txBox="1">
            <a:spLocks noChangeArrowheads="1"/>
          </p:cNvSpPr>
          <p:nvPr/>
        </p:nvSpPr>
        <p:spPr bwMode="auto">
          <a:xfrm>
            <a:off x="1244580" y="435108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200" dirty="0">
                <a:solidFill>
                  <a:srgbClr val="00478A"/>
                </a:solidFill>
                <a:latin typeface="Verdana" panose="020B0604030504040204" pitchFamily="34" charset="0"/>
              </a:rPr>
              <a:t>DITEP – Drug Impairment Training for Educational Professionals</a:t>
            </a:r>
          </a:p>
        </p:txBody>
      </p:sp>
      <p:pic>
        <p:nvPicPr>
          <p:cNvPr id="3" name="Picture 2">
            <a:extLst>
              <a:ext uri="{FF2B5EF4-FFF2-40B4-BE49-F238E27FC236}">
                <a16:creationId xmlns:a16="http://schemas.microsoft.com/office/drawing/2014/main" id="{F364AD18-3C41-574B-9DFF-5FD2F484EE03}"/>
              </a:ext>
            </a:extLst>
          </p:cNvPr>
          <p:cNvPicPr>
            <a:picLocks noChangeAspect="1"/>
          </p:cNvPicPr>
          <p:nvPr/>
        </p:nvPicPr>
        <p:blipFill>
          <a:blip r:embed="rId2"/>
          <a:stretch>
            <a:fillRect/>
          </a:stretch>
        </p:blipFill>
        <p:spPr>
          <a:xfrm>
            <a:off x="6288750" y="2793600"/>
            <a:ext cx="2497803" cy="1665202"/>
          </a:xfrm>
          <a:prstGeom prst="ellipse">
            <a:avLst/>
          </a:prstGeom>
          <a:ln>
            <a:noFill/>
          </a:ln>
          <a:effectLst>
            <a:softEdge rad="112500"/>
          </a:effectLst>
        </p:spPr>
      </p:pic>
    </p:spTree>
    <p:extLst>
      <p:ext uri="{BB962C8B-B14F-4D97-AF65-F5344CB8AC3E}">
        <p14:creationId xmlns:p14="http://schemas.microsoft.com/office/powerpoint/2010/main" val="27996623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1858672" y="43522"/>
            <a:ext cx="454772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25000" noProof="0" dirty="0">
                <a:ln>
                  <a:noFill/>
                </a:ln>
                <a:solidFill>
                  <a:srgbClr val="002060"/>
                </a:solidFill>
                <a:effectLst/>
                <a:uLnTx/>
                <a:uFillTx/>
                <a:latin typeface="Calibri" panose="020F0502020204030204"/>
                <a:ea typeface="ＭＳ Ｐゴシック" charset="0"/>
                <a:cs typeface="+mn-cs"/>
              </a:rPr>
              <a:t>School Team Effort</a:t>
            </a:r>
          </a:p>
        </p:txBody>
      </p:sp>
      <p:sp>
        <p:nvSpPr>
          <p:cNvPr id="246788" name="Text Box 4"/>
          <p:cNvSpPr txBox="1">
            <a:spLocks noChangeArrowheads="1"/>
          </p:cNvSpPr>
          <p:nvPr/>
        </p:nvSpPr>
        <p:spPr bwMode="auto">
          <a:xfrm>
            <a:off x="998925" y="886615"/>
            <a:ext cx="8145075" cy="3703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0" fontAlgn="base" latinLnBrk="0" hangingPunct="0">
              <a:lnSpc>
                <a:spcPct val="100000"/>
              </a:lnSpc>
              <a:spcBef>
                <a:spcPct val="0"/>
              </a:spcBef>
              <a:spcAft>
                <a:spcPct val="0"/>
              </a:spcAft>
              <a:buClrTx/>
              <a:buSzPct val="50000"/>
              <a:tabLst/>
              <a:defRPr/>
            </a:pPr>
            <a:r>
              <a:rPr lang="en-US" altLang="en-US" sz="4400" dirty="0">
                <a:solidFill>
                  <a:schemeClr val="tx1"/>
                </a:solidFill>
                <a:latin typeface="Calibri" panose="020F0502020204030204"/>
              </a:rPr>
              <a:t>-</a:t>
            </a:r>
            <a:r>
              <a:rPr lang="en-US" altLang="en-US" sz="4400" baseline="0" dirty="0">
                <a:solidFill>
                  <a:schemeClr val="tx1"/>
                </a:solidFill>
                <a:latin typeface="Calibri" panose="020F0502020204030204"/>
              </a:rPr>
              <a:t> </a:t>
            </a:r>
            <a:r>
              <a:rPr kumimoji="0" lang="en-US" altLang="en-US" sz="44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Teachers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 Counselors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400" dirty="0">
                <a:solidFill>
                  <a:schemeClr val="tx1"/>
                </a:solidFill>
                <a:latin typeface="Calibri" panose="020F0502020204030204"/>
              </a:rPr>
              <a:t>- Principles, Deans, Administrators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400" dirty="0">
                <a:solidFill>
                  <a:schemeClr val="tx1"/>
                </a:solidFill>
                <a:latin typeface="Calibri" panose="020F0502020204030204"/>
              </a:rPr>
              <a:t>- Nurses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400" dirty="0">
                <a:solidFill>
                  <a:schemeClr val="tx1"/>
                </a:solidFill>
                <a:latin typeface="Calibri" panose="020F0502020204030204"/>
              </a:rPr>
              <a:t>- SRO’s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400" dirty="0">
                <a:solidFill>
                  <a:schemeClr val="tx1"/>
                </a:solidFill>
                <a:latin typeface="Calibri" panose="020F0502020204030204"/>
              </a:rPr>
              <a:t>- Law Enforcement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400" baseline="0" dirty="0">
                <a:solidFill>
                  <a:schemeClr val="tx1"/>
                </a:solidFill>
                <a:latin typeface="Calibri" panose="020F0502020204030204"/>
              </a:rPr>
              <a:t> </a:t>
            </a:r>
            <a:endParaRPr kumimoji="0" lang="en-US" altLang="en-US" sz="44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endParaRPr>
          </a:p>
        </p:txBody>
      </p:sp>
      <p:sp>
        <p:nvSpPr>
          <p:cNvPr id="246789" name="Text Box 5"/>
          <p:cNvSpPr txBox="1">
            <a:spLocks noChangeArrowheads="1"/>
          </p:cNvSpPr>
          <p:nvPr/>
        </p:nvSpPr>
        <p:spPr bwMode="auto">
          <a:xfrm>
            <a:off x="1216478" y="434551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Educational Professionals</a:t>
            </a:r>
          </a:p>
        </p:txBody>
      </p:sp>
      <p:pic>
        <p:nvPicPr>
          <p:cNvPr id="3" name="Picture 2">
            <a:extLst>
              <a:ext uri="{FF2B5EF4-FFF2-40B4-BE49-F238E27FC236}">
                <a16:creationId xmlns:a16="http://schemas.microsoft.com/office/drawing/2014/main" id="{EB5FA054-98E0-9B2E-A613-3F81B3403574}"/>
              </a:ext>
            </a:extLst>
          </p:cNvPr>
          <p:cNvPicPr>
            <a:picLocks noChangeAspect="1"/>
          </p:cNvPicPr>
          <p:nvPr/>
        </p:nvPicPr>
        <p:blipFill rotWithShape="1">
          <a:blip r:embed="rId2"/>
          <a:srcRect l="11458" t="14278" r="11348" b="25809"/>
          <a:stretch/>
        </p:blipFill>
        <p:spPr>
          <a:xfrm>
            <a:off x="6098850" y="2832686"/>
            <a:ext cx="2889899" cy="1749472"/>
          </a:xfrm>
          <a:prstGeom prst="rect">
            <a:avLst/>
          </a:prstGeom>
        </p:spPr>
      </p:pic>
    </p:spTree>
    <p:extLst>
      <p:ext uri="{BB962C8B-B14F-4D97-AF65-F5344CB8AC3E}">
        <p14:creationId xmlns:p14="http://schemas.microsoft.com/office/powerpoint/2010/main" val="20185030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body" sz="half" idx="4294967295"/>
          </p:nvPr>
        </p:nvSpPr>
        <p:spPr>
          <a:xfrm>
            <a:off x="355049" y="1470383"/>
            <a:ext cx="8433901" cy="2593975"/>
          </a:xfrm>
          <a:noFill/>
          <a:ln/>
          <a:extLst>
            <a:ext uri="{909E8E84-426E-40dd-AFC4-6F175D3DCCD1}">
              <a14:hiddenFill xmlns="" xmlns:a14="http://schemas.microsoft.com/office/drawing/2010/main">
                <a:solidFill>
                  <a:srgbClr val="FFFFE9"/>
                </a:solidFill>
              </a14:hiddenFill>
            </a:ext>
          </a:extLst>
        </p:spPr>
        <p:txBody>
          <a:bodyPr>
            <a:noAutofit/>
          </a:bodyPr>
          <a:lstStyle/>
          <a:p>
            <a:pPr marL="0" indent="0" defTabSz="517922">
              <a:spcBef>
                <a:spcPct val="0"/>
              </a:spcBef>
              <a:buClr>
                <a:srgbClr val="FF0000"/>
              </a:buClr>
              <a:buNone/>
            </a:pPr>
            <a:r>
              <a:rPr lang="en-US" altLang="en-US" sz="2000" dirty="0">
                <a:latin typeface="Verdana" panose="020B0604030504040204" pitchFamily="34" charset="0"/>
              </a:rPr>
              <a:t>- Be familiar with signs and symptoms of alcohol or drug abuse</a:t>
            </a:r>
          </a:p>
          <a:p>
            <a:pPr marL="0" indent="0" defTabSz="517922">
              <a:spcBef>
                <a:spcPct val="0"/>
              </a:spcBef>
              <a:buClr>
                <a:srgbClr val="FF0000"/>
              </a:buClr>
              <a:buNone/>
            </a:pPr>
            <a:endParaRPr lang="en-US" altLang="en-US" sz="2000" dirty="0">
              <a:latin typeface="Verdana" panose="020B0604030504040204" pitchFamily="34" charset="0"/>
            </a:endParaRPr>
          </a:p>
          <a:p>
            <a:pPr marL="0" indent="0" defTabSz="517922">
              <a:spcBef>
                <a:spcPct val="0"/>
              </a:spcBef>
              <a:buClr>
                <a:srgbClr val="FF0000"/>
              </a:buClr>
              <a:buNone/>
            </a:pPr>
            <a:r>
              <a:rPr lang="en-US" altLang="en-US" sz="2000" dirty="0">
                <a:latin typeface="Verdana" panose="020B0604030504040204" pitchFamily="34" charset="0"/>
              </a:rPr>
              <a:t>- Not expected to be an expert</a:t>
            </a:r>
          </a:p>
          <a:p>
            <a:pPr marL="0" indent="0" defTabSz="517922">
              <a:spcBef>
                <a:spcPct val="0"/>
              </a:spcBef>
              <a:buClr>
                <a:srgbClr val="FF0000"/>
              </a:buClr>
              <a:buNone/>
            </a:pPr>
            <a:endParaRPr lang="en-US" altLang="en-US" sz="2000" dirty="0">
              <a:latin typeface="Verdana" panose="020B0604030504040204" pitchFamily="34" charset="0"/>
            </a:endParaRPr>
          </a:p>
          <a:p>
            <a:pPr marL="0" indent="0" defTabSz="517922">
              <a:spcBef>
                <a:spcPct val="0"/>
              </a:spcBef>
              <a:buClr>
                <a:srgbClr val="FF0000"/>
              </a:buClr>
              <a:buNone/>
            </a:pPr>
            <a:r>
              <a:rPr lang="en-US" altLang="en-US" sz="2000" dirty="0">
                <a:latin typeface="Verdana" panose="020B0604030504040204" pitchFamily="34" charset="0"/>
              </a:rPr>
              <a:t>- Don’t diagnose</a:t>
            </a:r>
          </a:p>
          <a:p>
            <a:pPr marL="0" indent="0" defTabSz="517922">
              <a:spcBef>
                <a:spcPct val="0"/>
              </a:spcBef>
              <a:buClr>
                <a:srgbClr val="FF0000"/>
              </a:buClr>
              <a:buNone/>
            </a:pPr>
            <a:endParaRPr lang="en-US" altLang="en-US" sz="2000" dirty="0">
              <a:latin typeface="Verdana" panose="020B0604030504040204" pitchFamily="34" charset="0"/>
            </a:endParaRPr>
          </a:p>
          <a:p>
            <a:pPr marL="0" indent="0" defTabSz="517922">
              <a:spcBef>
                <a:spcPct val="0"/>
              </a:spcBef>
              <a:buClr>
                <a:srgbClr val="FF0000"/>
              </a:buClr>
              <a:buNone/>
            </a:pPr>
            <a:r>
              <a:rPr lang="en-US" altLang="en-US" sz="2000" dirty="0">
                <a:latin typeface="Verdana" panose="020B0604030504040204" pitchFamily="34" charset="0"/>
              </a:rPr>
              <a:t>- Discuss your concerns</a:t>
            </a:r>
          </a:p>
          <a:p>
            <a:pPr marL="0" indent="0" defTabSz="517922">
              <a:spcBef>
                <a:spcPct val="0"/>
              </a:spcBef>
              <a:buClr>
                <a:srgbClr val="FF0000"/>
              </a:buClr>
              <a:buNone/>
            </a:pPr>
            <a:endParaRPr lang="en-US" altLang="en-US" sz="2000" dirty="0">
              <a:latin typeface="Verdana" panose="020B0604030504040204" pitchFamily="34" charset="0"/>
            </a:endParaRPr>
          </a:p>
          <a:p>
            <a:pPr marL="0" indent="0" defTabSz="517922">
              <a:spcBef>
                <a:spcPct val="0"/>
              </a:spcBef>
              <a:buClr>
                <a:srgbClr val="FF0000"/>
              </a:buClr>
              <a:buNone/>
            </a:pPr>
            <a:r>
              <a:rPr lang="en-US" altLang="en-US" sz="2000" dirty="0">
                <a:latin typeface="Verdana" panose="020B0604030504040204" pitchFamily="34" charset="0"/>
              </a:rPr>
              <a:t>- Provide intervention (if needed). . .</a:t>
            </a:r>
          </a:p>
          <a:p>
            <a:pPr defTabSz="517922">
              <a:spcBef>
                <a:spcPct val="0"/>
              </a:spcBef>
              <a:buClr>
                <a:srgbClr val="FF0000"/>
              </a:buClr>
              <a:buFont typeface="Wingdings" panose="05000000000000000000" pitchFamily="2" charset="2"/>
              <a:buChar char="J"/>
            </a:pPr>
            <a:endParaRPr lang="en-US" altLang="en-US" sz="2000" dirty="0">
              <a:latin typeface="Verdana" panose="020B0604030504040204" pitchFamily="34" charset="0"/>
            </a:endParaRPr>
          </a:p>
          <a:p>
            <a:pPr marL="0" indent="0" defTabSz="517922">
              <a:spcBef>
                <a:spcPct val="0"/>
              </a:spcBef>
              <a:buClr>
                <a:srgbClr val="FF0000"/>
              </a:buClr>
              <a:buNone/>
            </a:pPr>
            <a:r>
              <a:rPr lang="en-US" altLang="en-US" sz="2000" dirty="0">
                <a:latin typeface="Verdana" panose="020B0604030504040204" pitchFamily="34" charset="0"/>
              </a:rPr>
              <a:t> </a:t>
            </a:r>
          </a:p>
        </p:txBody>
      </p:sp>
      <p:sp>
        <p:nvSpPr>
          <p:cNvPr id="247811" name="Text Box 3"/>
          <p:cNvSpPr txBox="1">
            <a:spLocks noChangeArrowheads="1"/>
          </p:cNvSpPr>
          <p:nvPr/>
        </p:nvSpPr>
        <p:spPr bwMode="auto">
          <a:xfrm>
            <a:off x="1222786" y="434425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a:ln>
                  <a:noFill/>
                </a:ln>
                <a:solidFill>
                  <a:srgbClr val="00396D"/>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247812" name="Text Box 4"/>
          <p:cNvSpPr txBox="1">
            <a:spLocks noChangeArrowheads="1"/>
          </p:cNvSpPr>
          <p:nvPr/>
        </p:nvSpPr>
        <p:spPr bwMode="auto">
          <a:xfrm>
            <a:off x="849600" y="218136"/>
            <a:ext cx="8913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First Contact </a:t>
            </a:r>
          </a:p>
        </p:txBody>
      </p:sp>
      <p:sp>
        <p:nvSpPr>
          <p:cNvPr id="247813" name="AutoShape 5"/>
          <p:cNvSpPr>
            <a:spLocks noChangeAspect="1" noChangeArrowheads="1" noTextEdit="1"/>
          </p:cNvSpPr>
          <p:nvPr/>
        </p:nvSpPr>
        <p:spPr bwMode="auto">
          <a:xfrm>
            <a:off x="1428750" y="800101"/>
            <a:ext cx="1372791" cy="76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4" name="Freeform 6"/>
          <p:cNvSpPr>
            <a:spLocks/>
          </p:cNvSpPr>
          <p:nvPr/>
        </p:nvSpPr>
        <p:spPr bwMode="auto">
          <a:xfrm>
            <a:off x="2800350" y="1198960"/>
            <a:ext cx="1191" cy="1190"/>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1"/>
                </a:lnTo>
                <a:lnTo>
                  <a:pt x="0" y="1"/>
                </a:lnTo>
                <a:lnTo>
                  <a:pt x="0" y="1"/>
                </a:lnTo>
                <a:lnTo>
                  <a:pt x="0" y="1"/>
                </a:lnTo>
                <a:lnTo>
                  <a:pt x="0"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5" name="Freeform 7"/>
          <p:cNvSpPr>
            <a:spLocks/>
          </p:cNvSpPr>
          <p:nvPr/>
        </p:nvSpPr>
        <p:spPr bwMode="auto">
          <a:xfrm>
            <a:off x="2800350" y="1197769"/>
            <a:ext cx="1191" cy="1191"/>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0"/>
                </a:lnTo>
                <a:lnTo>
                  <a:pt x="0" y="1"/>
                </a:lnTo>
                <a:lnTo>
                  <a:pt x="0" y="1"/>
                </a:lnTo>
                <a:lnTo>
                  <a:pt x="0" y="1"/>
                </a:lnTo>
                <a:lnTo>
                  <a:pt x="0" y="1"/>
                </a:lnTo>
                <a:lnTo>
                  <a:pt x="0"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pic>
        <p:nvPicPr>
          <p:cNvPr id="2" name="Picture 1">
            <a:extLst>
              <a:ext uri="{FF2B5EF4-FFF2-40B4-BE49-F238E27FC236}">
                <a16:creationId xmlns:a16="http://schemas.microsoft.com/office/drawing/2014/main" id="{787B67EA-0C8F-D85D-C986-93C3A9D3E530}"/>
              </a:ext>
            </a:extLst>
          </p:cNvPr>
          <p:cNvPicPr>
            <a:picLocks noChangeAspect="1"/>
          </p:cNvPicPr>
          <p:nvPr/>
        </p:nvPicPr>
        <p:blipFill rotWithShape="1">
          <a:blip r:embed="rId2"/>
          <a:srcRect l="8666" r="8694"/>
          <a:stretch/>
        </p:blipFill>
        <p:spPr>
          <a:xfrm>
            <a:off x="6217472" y="2161894"/>
            <a:ext cx="2926528" cy="2360895"/>
          </a:xfrm>
          <a:prstGeom prst="ellipse">
            <a:avLst/>
          </a:prstGeom>
          <a:ln>
            <a:noFill/>
          </a:ln>
          <a:effectLst>
            <a:softEdge rad="112500"/>
          </a:effectLst>
        </p:spPr>
      </p:pic>
    </p:spTree>
    <p:extLst>
      <p:ext uri="{BB962C8B-B14F-4D97-AF65-F5344CB8AC3E}">
        <p14:creationId xmlns:p14="http://schemas.microsoft.com/office/powerpoint/2010/main" val="256747174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22" presetClass="entr" presetSubtype="8" fill="hold" grpId="0" nodeType="clickEffect">
                                  <p:stCondLst>
                                    <p:cond delay="3000"/>
                                  </p:stCondLst>
                                  <p:childTnLst>
                                    <p:set>
                                      <p:cBhvr>
                                        <p:cTn id="6" dur="1" fill="hold">
                                          <p:stCondLst>
                                            <p:cond delay="0"/>
                                          </p:stCondLst>
                                        </p:cTn>
                                        <p:tgtEl>
                                          <p:spTgt spid="247810">
                                            <p:txEl>
                                              <p:pRg st="0" end="0"/>
                                            </p:txEl>
                                          </p:spTgt>
                                        </p:tgtEl>
                                        <p:attrNameLst>
                                          <p:attrName>style.visibility</p:attrName>
                                        </p:attrNameLst>
                                      </p:cBhvr>
                                      <p:to>
                                        <p:strVal val="visible"/>
                                      </p:to>
                                    </p:set>
                                    <p:animEffect transition="in" filter="wipe(left)">
                                      <p:cBhvr>
                                        <p:cTn id="7" dur="500"/>
                                        <p:tgtEl>
                                          <p:spTgt spid="2478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3000"/>
                                  </p:stCondLst>
                                  <p:childTnLst>
                                    <p:set>
                                      <p:cBhvr>
                                        <p:cTn id="11" dur="1" fill="hold">
                                          <p:stCondLst>
                                            <p:cond delay="0"/>
                                          </p:stCondLst>
                                        </p:cTn>
                                        <p:tgtEl>
                                          <p:spTgt spid="247810">
                                            <p:txEl>
                                              <p:pRg st="2" end="2"/>
                                            </p:txEl>
                                          </p:spTgt>
                                        </p:tgtEl>
                                        <p:attrNameLst>
                                          <p:attrName>style.visibility</p:attrName>
                                        </p:attrNameLst>
                                      </p:cBhvr>
                                      <p:to>
                                        <p:strVal val="visible"/>
                                      </p:to>
                                    </p:set>
                                    <p:animEffect transition="in" filter="wipe(left)">
                                      <p:cBhvr>
                                        <p:cTn id="12" dur="500"/>
                                        <p:tgtEl>
                                          <p:spTgt spid="2478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3000"/>
                                  </p:stCondLst>
                                  <p:childTnLst>
                                    <p:set>
                                      <p:cBhvr>
                                        <p:cTn id="16" dur="1" fill="hold">
                                          <p:stCondLst>
                                            <p:cond delay="0"/>
                                          </p:stCondLst>
                                        </p:cTn>
                                        <p:tgtEl>
                                          <p:spTgt spid="247810">
                                            <p:txEl>
                                              <p:pRg st="4" end="4"/>
                                            </p:txEl>
                                          </p:spTgt>
                                        </p:tgtEl>
                                        <p:attrNameLst>
                                          <p:attrName>style.visibility</p:attrName>
                                        </p:attrNameLst>
                                      </p:cBhvr>
                                      <p:to>
                                        <p:strVal val="visible"/>
                                      </p:to>
                                    </p:set>
                                    <p:animEffect transition="in" filter="wipe(left)">
                                      <p:cBhvr>
                                        <p:cTn id="17" dur="500"/>
                                        <p:tgtEl>
                                          <p:spTgt spid="2478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3000"/>
                                  </p:stCondLst>
                                  <p:childTnLst>
                                    <p:set>
                                      <p:cBhvr>
                                        <p:cTn id="21" dur="1" fill="hold">
                                          <p:stCondLst>
                                            <p:cond delay="0"/>
                                          </p:stCondLst>
                                        </p:cTn>
                                        <p:tgtEl>
                                          <p:spTgt spid="247810">
                                            <p:txEl>
                                              <p:pRg st="6" end="6"/>
                                            </p:txEl>
                                          </p:spTgt>
                                        </p:tgtEl>
                                        <p:attrNameLst>
                                          <p:attrName>style.visibility</p:attrName>
                                        </p:attrNameLst>
                                      </p:cBhvr>
                                      <p:to>
                                        <p:strVal val="visible"/>
                                      </p:to>
                                    </p:set>
                                    <p:animEffect transition="in" filter="wipe(left)">
                                      <p:cBhvr>
                                        <p:cTn id="22" dur="500"/>
                                        <p:tgtEl>
                                          <p:spTgt spid="2478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3000"/>
                                  </p:stCondLst>
                                  <p:childTnLst>
                                    <p:set>
                                      <p:cBhvr>
                                        <p:cTn id="26" dur="1" fill="hold">
                                          <p:stCondLst>
                                            <p:cond delay="0"/>
                                          </p:stCondLst>
                                        </p:cTn>
                                        <p:tgtEl>
                                          <p:spTgt spid="247810">
                                            <p:txEl>
                                              <p:pRg st="8" end="8"/>
                                            </p:txEl>
                                          </p:spTgt>
                                        </p:tgtEl>
                                        <p:attrNameLst>
                                          <p:attrName>style.visibility</p:attrName>
                                        </p:attrNameLst>
                                      </p:cBhvr>
                                      <p:to>
                                        <p:strVal val="visible"/>
                                      </p:to>
                                    </p:set>
                                    <p:animEffect transition="in" filter="wipe(left)">
                                      <p:cBhvr>
                                        <p:cTn id="27" dur="500"/>
                                        <p:tgtEl>
                                          <p:spTgt spid="247810">
                                            <p:txEl>
                                              <p:pRg st="8" end="8"/>
                                            </p:txEl>
                                          </p:spTgt>
                                        </p:tgtEl>
                                      </p:cBhvr>
                                    </p:animEffect>
                                  </p:childTnLst>
                                </p:cTn>
                              </p:par>
                            </p:childTnLst>
                          </p:cTn>
                        </p:par>
                        <p:par>
                          <p:cTn id="28" fill="hold" nodeType="afterGroup">
                            <p:stCondLst>
                              <p:cond delay="3500"/>
                            </p:stCondLst>
                            <p:childTnLst>
                              <p:par>
                                <p:cTn id="29" presetID="22" presetClass="entr" presetSubtype="8" fill="hold" grpId="0" nodeType="afterEffect">
                                  <p:stCondLst>
                                    <p:cond delay="3000"/>
                                  </p:stCondLst>
                                  <p:childTnLst>
                                    <p:set>
                                      <p:cBhvr>
                                        <p:cTn id="30" dur="1" fill="hold">
                                          <p:stCondLst>
                                            <p:cond delay="0"/>
                                          </p:stCondLst>
                                        </p:cTn>
                                        <p:tgtEl>
                                          <p:spTgt spid="247810">
                                            <p:txEl>
                                              <p:pRg st="10" end="10"/>
                                            </p:txEl>
                                          </p:spTgt>
                                        </p:tgtEl>
                                        <p:attrNameLst>
                                          <p:attrName>style.visibility</p:attrName>
                                        </p:attrNameLst>
                                      </p:cBhvr>
                                      <p:to>
                                        <p:strVal val="visible"/>
                                      </p:to>
                                    </p:set>
                                    <p:animEffect transition="in" filter="wipe(left)">
                                      <p:cBhvr>
                                        <p:cTn id="31" dur="500"/>
                                        <p:tgtEl>
                                          <p:spTgt spid="2478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build="p" bldLvl="3"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257301" y="228600"/>
            <a:ext cx="7543800" cy="762000"/>
          </a:xfrm>
        </p:spPr>
        <p:txBody>
          <a:bodyPr>
            <a:normAutofit/>
          </a:bodyPr>
          <a:lstStyle/>
          <a:p>
            <a:pPr marL="0" indent="0">
              <a:buNone/>
            </a:pPr>
            <a:r>
              <a:rPr lang="en-US" sz="4400" b="1" dirty="0">
                <a:solidFill>
                  <a:srgbClr val="002060"/>
                </a:solidFill>
              </a:rPr>
              <a:t>Test Your Knowledge Time</a:t>
            </a: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43600" y="2114550"/>
            <a:ext cx="2419350" cy="24193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1188358"/>
            <a:ext cx="2044700" cy="3035300"/>
          </a:xfrm>
          <a:prstGeom prst="rect">
            <a:avLst/>
          </a:prstGeom>
        </p:spPr>
      </p:pic>
      <p:sp>
        <p:nvSpPr>
          <p:cNvPr id="3" name="Text Box 6">
            <a:extLst>
              <a:ext uri="{FF2B5EF4-FFF2-40B4-BE49-F238E27FC236}">
                <a16:creationId xmlns:a16="http://schemas.microsoft.com/office/drawing/2014/main" id="{AFD8EB0F-06E8-54E9-2408-11C72CB0019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9551612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body" sz="half" idx="4294967295"/>
          </p:nvPr>
        </p:nvSpPr>
        <p:spPr>
          <a:xfrm>
            <a:off x="615277" y="717569"/>
            <a:ext cx="8433901" cy="2593975"/>
          </a:xfrm>
          <a:noFill/>
          <a:ln/>
          <a:extLst>
            <a:ext uri="{909E8E84-426E-40dd-AFC4-6F175D3DCCD1}">
              <a14:hiddenFill xmlns="" xmlns:a14="http://schemas.microsoft.com/office/drawing/2010/main">
                <a:solidFill>
                  <a:srgbClr val="FFFFE9"/>
                </a:solidFill>
              </a14:hiddenFill>
            </a:ext>
          </a:extLst>
        </p:spPr>
        <p:txBody>
          <a:bodyPr>
            <a:noAutofit/>
          </a:bodyPr>
          <a:lstStyle/>
          <a:p>
            <a:pPr marL="0" indent="0" defTabSz="517922">
              <a:lnSpc>
                <a:spcPct val="150000"/>
              </a:lnSpc>
              <a:spcBef>
                <a:spcPct val="0"/>
              </a:spcBef>
              <a:buClr>
                <a:srgbClr val="FF0000"/>
              </a:buClr>
              <a:buNone/>
            </a:pPr>
            <a:r>
              <a:rPr lang="en-US" altLang="en-US" sz="2000" dirty="0">
                <a:latin typeface="Verdana" panose="020B0604030504040204" pitchFamily="34" charset="0"/>
              </a:rPr>
              <a:t>- Avoid lecturing and admonishing </a:t>
            </a:r>
          </a:p>
          <a:p>
            <a:pPr marL="0" indent="0" defTabSz="517922">
              <a:lnSpc>
                <a:spcPct val="150000"/>
              </a:lnSpc>
              <a:spcBef>
                <a:spcPct val="0"/>
              </a:spcBef>
              <a:buClr>
                <a:srgbClr val="FF0000"/>
              </a:buClr>
              <a:buNone/>
            </a:pPr>
            <a:r>
              <a:rPr lang="en-US" altLang="en-US" sz="2000" dirty="0">
                <a:latin typeface="Verdana" panose="020B0604030504040204" pitchFamily="34" charset="0"/>
              </a:rPr>
              <a:t>- Have a positive attitude towards the student</a:t>
            </a:r>
          </a:p>
          <a:p>
            <a:pPr marL="0" indent="0" defTabSz="517922">
              <a:lnSpc>
                <a:spcPct val="150000"/>
              </a:lnSpc>
              <a:spcBef>
                <a:spcPct val="0"/>
              </a:spcBef>
              <a:buClr>
                <a:srgbClr val="FF0000"/>
              </a:buClr>
              <a:buNone/>
            </a:pPr>
            <a:r>
              <a:rPr lang="en-US" altLang="en-US" sz="2000" dirty="0">
                <a:latin typeface="Verdana" panose="020B0604030504040204" pitchFamily="34" charset="0"/>
              </a:rPr>
              <a:t>- Avoid judgmental responses</a:t>
            </a:r>
          </a:p>
          <a:p>
            <a:pPr marL="0" indent="0" defTabSz="517922">
              <a:lnSpc>
                <a:spcPct val="150000"/>
              </a:lnSpc>
              <a:spcBef>
                <a:spcPct val="0"/>
              </a:spcBef>
              <a:buClr>
                <a:srgbClr val="FF0000"/>
              </a:buClr>
              <a:buNone/>
            </a:pPr>
            <a:r>
              <a:rPr lang="en-US" altLang="en-US" sz="2000" dirty="0">
                <a:latin typeface="Verdana" panose="020B0604030504040204" pitchFamily="34" charset="0"/>
              </a:rPr>
              <a:t>- Avoid medical jargon</a:t>
            </a:r>
          </a:p>
          <a:p>
            <a:pPr marL="0" indent="0" defTabSz="517922">
              <a:lnSpc>
                <a:spcPct val="150000"/>
              </a:lnSpc>
              <a:spcBef>
                <a:spcPct val="0"/>
              </a:spcBef>
              <a:buClr>
                <a:srgbClr val="FF0000"/>
              </a:buClr>
              <a:buNone/>
            </a:pPr>
            <a:r>
              <a:rPr lang="en-US" altLang="en-US" sz="2000" dirty="0">
                <a:latin typeface="Verdana" panose="020B0604030504040204" pitchFamily="34" charset="0"/>
              </a:rPr>
              <a:t>- Be attentive, genuine and empathic</a:t>
            </a:r>
          </a:p>
          <a:p>
            <a:pPr marL="0" indent="0" defTabSz="517922">
              <a:lnSpc>
                <a:spcPct val="150000"/>
              </a:lnSpc>
              <a:spcBef>
                <a:spcPct val="0"/>
              </a:spcBef>
              <a:buClr>
                <a:srgbClr val="FF0000"/>
              </a:buClr>
              <a:buNone/>
            </a:pPr>
            <a:r>
              <a:rPr lang="en-US" altLang="en-US" sz="2000" dirty="0">
                <a:latin typeface="Verdana" panose="020B0604030504040204" pitchFamily="34" charset="0"/>
              </a:rPr>
              <a:t>- Identify the problem</a:t>
            </a:r>
          </a:p>
          <a:p>
            <a:pPr marL="0" indent="0" defTabSz="517922">
              <a:lnSpc>
                <a:spcPct val="150000"/>
              </a:lnSpc>
              <a:spcBef>
                <a:spcPct val="0"/>
              </a:spcBef>
              <a:buClr>
                <a:srgbClr val="FF0000"/>
              </a:buClr>
              <a:buNone/>
            </a:pPr>
            <a:r>
              <a:rPr lang="en-US" altLang="en-US" sz="2000" dirty="0">
                <a:latin typeface="Verdana" panose="020B0604030504040204" pitchFamily="34" charset="0"/>
              </a:rPr>
              <a:t>- Avoid writing during the contact</a:t>
            </a:r>
          </a:p>
          <a:p>
            <a:pPr marL="0" indent="0" defTabSz="517922">
              <a:lnSpc>
                <a:spcPct val="150000"/>
              </a:lnSpc>
              <a:spcBef>
                <a:spcPct val="0"/>
              </a:spcBef>
              <a:buClr>
                <a:srgbClr val="FF0000"/>
              </a:buClr>
              <a:buNone/>
            </a:pPr>
            <a:r>
              <a:rPr lang="en-US" altLang="en-US" sz="2000" dirty="0">
                <a:latin typeface="Verdana" panose="020B0604030504040204" pitchFamily="34" charset="0"/>
              </a:rPr>
              <a:t>- Criticize the activity, not the student . .</a:t>
            </a:r>
          </a:p>
          <a:p>
            <a:pPr defTabSz="517922">
              <a:lnSpc>
                <a:spcPct val="150000"/>
              </a:lnSpc>
              <a:spcBef>
                <a:spcPct val="0"/>
              </a:spcBef>
              <a:buClr>
                <a:srgbClr val="FF0000"/>
              </a:buClr>
              <a:buFont typeface="Wingdings" panose="05000000000000000000" pitchFamily="2" charset="2"/>
              <a:buChar char="J"/>
            </a:pPr>
            <a:endParaRPr lang="en-US" altLang="en-US" sz="2000" dirty="0">
              <a:latin typeface="Verdana" panose="020B0604030504040204" pitchFamily="34" charset="0"/>
            </a:endParaRPr>
          </a:p>
          <a:p>
            <a:pPr marL="0" indent="0" defTabSz="517922">
              <a:lnSpc>
                <a:spcPct val="150000"/>
              </a:lnSpc>
              <a:spcBef>
                <a:spcPct val="0"/>
              </a:spcBef>
              <a:buClr>
                <a:srgbClr val="FF0000"/>
              </a:buClr>
              <a:buNone/>
            </a:pPr>
            <a:r>
              <a:rPr lang="en-US" altLang="en-US" sz="2000" dirty="0">
                <a:latin typeface="Verdana" panose="020B0604030504040204" pitchFamily="34" charset="0"/>
              </a:rPr>
              <a:t> </a:t>
            </a:r>
          </a:p>
        </p:txBody>
      </p:sp>
      <p:sp>
        <p:nvSpPr>
          <p:cNvPr id="247811" name="Text Box 3"/>
          <p:cNvSpPr txBox="1">
            <a:spLocks noChangeArrowheads="1"/>
          </p:cNvSpPr>
          <p:nvPr/>
        </p:nvSpPr>
        <p:spPr bwMode="auto">
          <a:xfrm>
            <a:off x="1222786" y="438202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396D"/>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247812" name="Text Box 4"/>
          <p:cNvSpPr txBox="1">
            <a:spLocks noChangeArrowheads="1"/>
          </p:cNvSpPr>
          <p:nvPr/>
        </p:nvSpPr>
        <p:spPr bwMode="auto">
          <a:xfrm>
            <a:off x="936000" y="111423"/>
            <a:ext cx="8913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Informal Intervention </a:t>
            </a:r>
          </a:p>
        </p:txBody>
      </p:sp>
      <p:sp>
        <p:nvSpPr>
          <p:cNvPr id="247813" name="AutoShape 5"/>
          <p:cNvSpPr>
            <a:spLocks noChangeAspect="1" noChangeArrowheads="1" noTextEdit="1"/>
          </p:cNvSpPr>
          <p:nvPr/>
        </p:nvSpPr>
        <p:spPr bwMode="auto">
          <a:xfrm>
            <a:off x="1428750" y="800101"/>
            <a:ext cx="1372791" cy="76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4" name="Freeform 6"/>
          <p:cNvSpPr>
            <a:spLocks/>
          </p:cNvSpPr>
          <p:nvPr/>
        </p:nvSpPr>
        <p:spPr bwMode="auto">
          <a:xfrm>
            <a:off x="2800350" y="1198960"/>
            <a:ext cx="1191" cy="1190"/>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1"/>
                </a:lnTo>
                <a:lnTo>
                  <a:pt x="0" y="1"/>
                </a:lnTo>
                <a:lnTo>
                  <a:pt x="0" y="1"/>
                </a:lnTo>
                <a:lnTo>
                  <a:pt x="0" y="1"/>
                </a:lnTo>
                <a:lnTo>
                  <a:pt x="0"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5" name="Freeform 7"/>
          <p:cNvSpPr>
            <a:spLocks/>
          </p:cNvSpPr>
          <p:nvPr/>
        </p:nvSpPr>
        <p:spPr bwMode="auto">
          <a:xfrm>
            <a:off x="2800350" y="1197769"/>
            <a:ext cx="1191" cy="1191"/>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0"/>
                </a:lnTo>
                <a:lnTo>
                  <a:pt x="0" y="1"/>
                </a:lnTo>
                <a:lnTo>
                  <a:pt x="0" y="1"/>
                </a:lnTo>
                <a:lnTo>
                  <a:pt x="0" y="1"/>
                </a:lnTo>
                <a:lnTo>
                  <a:pt x="0" y="1"/>
                </a:lnTo>
                <a:lnTo>
                  <a:pt x="0"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pic>
        <p:nvPicPr>
          <p:cNvPr id="2" name="Picture 1">
            <a:extLst>
              <a:ext uri="{FF2B5EF4-FFF2-40B4-BE49-F238E27FC236}">
                <a16:creationId xmlns:a16="http://schemas.microsoft.com/office/drawing/2014/main" id="{787B67EA-0C8F-D85D-C986-93C3A9D3E530}"/>
              </a:ext>
            </a:extLst>
          </p:cNvPr>
          <p:cNvPicPr>
            <a:picLocks noChangeAspect="1"/>
          </p:cNvPicPr>
          <p:nvPr/>
        </p:nvPicPr>
        <p:blipFill rotWithShape="1">
          <a:blip r:embed="rId2"/>
          <a:srcRect l="8666" r="8694"/>
          <a:stretch/>
        </p:blipFill>
        <p:spPr>
          <a:xfrm>
            <a:off x="6217472" y="2161894"/>
            <a:ext cx="2926528" cy="2360895"/>
          </a:xfrm>
          <a:prstGeom prst="ellipse">
            <a:avLst/>
          </a:prstGeom>
          <a:ln>
            <a:noFill/>
          </a:ln>
          <a:effectLst>
            <a:softEdge rad="112500"/>
          </a:effectLst>
        </p:spPr>
      </p:pic>
    </p:spTree>
    <p:extLst>
      <p:ext uri="{BB962C8B-B14F-4D97-AF65-F5344CB8AC3E}">
        <p14:creationId xmlns:p14="http://schemas.microsoft.com/office/powerpoint/2010/main" val="42892332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22" presetClass="entr" presetSubtype="8" fill="hold" grpId="0" nodeType="clickEffect">
                                  <p:stCondLst>
                                    <p:cond delay="3000"/>
                                  </p:stCondLst>
                                  <p:childTnLst>
                                    <p:set>
                                      <p:cBhvr>
                                        <p:cTn id="6" dur="1" fill="hold">
                                          <p:stCondLst>
                                            <p:cond delay="0"/>
                                          </p:stCondLst>
                                        </p:cTn>
                                        <p:tgtEl>
                                          <p:spTgt spid="247810">
                                            <p:txEl>
                                              <p:pRg st="0" end="0"/>
                                            </p:txEl>
                                          </p:spTgt>
                                        </p:tgtEl>
                                        <p:attrNameLst>
                                          <p:attrName>style.visibility</p:attrName>
                                        </p:attrNameLst>
                                      </p:cBhvr>
                                      <p:to>
                                        <p:strVal val="visible"/>
                                      </p:to>
                                    </p:set>
                                    <p:animEffect transition="in" filter="wipe(left)">
                                      <p:cBhvr>
                                        <p:cTn id="7" dur="500"/>
                                        <p:tgtEl>
                                          <p:spTgt spid="2478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3000"/>
                                  </p:stCondLst>
                                  <p:childTnLst>
                                    <p:set>
                                      <p:cBhvr>
                                        <p:cTn id="11" dur="1" fill="hold">
                                          <p:stCondLst>
                                            <p:cond delay="0"/>
                                          </p:stCondLst>
                                        </p:cTn>
                                        <p:tgtEl>
                                          <p:spTgt spid="247810">
                                            <p:txEl>
                                              <p:pRg st="1" end="1"/>
                                            </p:txEl>
                                          </p:spTgt>
                                        </p:tgtEl>
                                        <p:attrNameLst>
                                          <p:attrName>style.visibility</p:attrName>
                                        </p:attrNameLst>
                                      </p:cBhvr>
                                      <p:to>
                                        <p:strVal val="visible"/>
                                      </p:to>
                                    </p:set>
                                    <p:animEffect transition="in" filter="wipe(left)">
                                      <p:cBhvr>
                                        <p:cTn id="12" dur="500"/>
                                        <p:tgtEl>
                                          <p:spTgt spid="2478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3000"/>
                                  </p:stCondLst>
                                  <p:childTnLst>
                                    <p:set>
                                      <p:cBhvr>
                                        <p:cTn id="16" dur="1" fill="hold">
                                          <p:stCondLst>
                                            <p:cond delay="0"/>
                                          </p:stCondLst>
                                        </p:cTn>
                                        <p:tgtEl>
                                          <p:spTgt spid="247810">
                                            <p:txEl>
                                              <p:pRg st="2" end="2"/>
                                            </p:txEl>
                                          </p:spTgt>
                                        </p:tgtEl>
                                        <p:attrNameLst>
                                          <p:attrName>style.visibility</p:attrName>
                                        </p:attrNameLst>
                                      </p:cBhvr>
                                      <p:to>
                                        <p:strVal val="visible"/>
                                      </p:to>
                                    </p:set>
                                    <p:animEffect transition="in" filter="wipe(left)">
                                      <p:cBhvr>
                                        <p:cTn id="17" dur="500"/>
                                        <p:tgtEl>
                                          <p:spTgt spid="2478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3000"/>
                                  </p:stCondLst>
                                  <p:childTnLst>
                                    <p:set>
                                      <p:cBhvr>
                                        <p:cTn id="21" dur="1" fill="hold">
                                          <p:stCondLst>
                                            <p:cond delay="0"/>
                                          </p:stCondLst>
                                        </p:cTn>
                                        <p:tgtEl>
                                          <p:spTgt spid="247810">
                                            <p:txEl>
                                              <p:pRg st="3" end="3"/>
                                            </p:txEl>
                                          </p:spTgt>
                                        </p:tgtEl>
                                        <p:attrNameLst>
                                          <p:attrName>style.visibility</p:attrName>
                                        </p:attrNameLst>
                                      </p:cBhvr>
                                      <p:to>
                                        <p:strVal val="visible"/>
                                      </p:to>
                                    </p:set>
                                    <p:animEffect transition="in" filter="wipe(left)">
                                      <p:cBhvr>
                                        <p:cTn id="22" dur="500"/>
                                        <p:tgtEl>
                                          <p:spTgt spid="2478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3000"/>
                                  </p:stCondLst>
                                  <p:childTnLst>
                                    <p:set>
                                      <p:cBhvr>
                                        <p:cTn id="26" dur="1" fill="hold">
                                          <p:stCondLst>
                                            <p:cond delay="0"/>
                                          </p:stCondLst>
                                        </p:cTn>
                                        <p:tgtEl>
                                          <p:spTgt spid="247810">
                                            <p:txEl>
                                              <p:pRg st="4" end="4"/>
                                            </p:txEl>
                                          </p:spTgt>
                                        </p:tgtEl>
                                        <p:attrNameLst>
                                          <p:attrName>style.visibility</p:attrName>
                                        </p:attrNameLst>
                                      </p:cBhvr>
                                      <p:to>
                                        <p:strVal val="visible"/>
                                      </p:to>
                                    </p:set>
                                    <p:animEffect transition="in" filter="wipe(left)">
                                      <p:cBhvr>
                                        <p:cTn id="27" dur="500"/>
                                        <p:tgtEl>
                                          <p:spTgt spid="2478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3000"/>
                                  </p:stCondLst>
                                  <p:childTnLst>
                                    <p:set>
                                      <p:cBhvr>
                                        <p:cTn id="31" dur="1" fill="hold">
                                          <p:stCondLst>
                                            <p:cond delay="0"/>
                                          </p:stCondLst>
                                        </p:cTn>
                                        <p:tgtEl>
                                          <p:spTgt spid="247810">
                                            <p:txEl>
                                              <p:pRg st="5" end="5"/>
                                            </p:txEl>
                                          </p:spTgt>
                                        </p:tgtEl>
                                        <p:attrNameLst>
                                          <p:attrName>style.visibility</p:attrName>
                                        </p:attrNameLst>
                                      </p:cBhvr>
                                      <p:to>
                                        <p:strVal val="visible"/>
                                      </p:to>
                                    </p:set>
                                    <p:animEffect transition="in" filter="wipe(left)">
                                      <p:cBhvr>
                                        <p:cTn id="32" dur="500"/>
                                        <p:tgtEl>
                                          <p:spTgt spid="2478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3000"/>
                                  </p:stCondLst>
                                  <p:childTnLst>
                                    <p:set>
                                      <p:cBhvr>
                                        <p:cTn id="36" dur="1" fill="hold">
                                          <p:stCondLst>
                                            <p:cond delay="0"/>
                                          </p:stCondLst>
                                        </p:cTn>
                                        <p:tgtEl>
                                          <p:spTgt spid="247810">
                                            <p:txEl>
                                              <p:pRg st="6" end="6"/>
                                            </p:txEl>
                                          </p:spTgt>
                                        </p:tgtEl>
                                        <p:attrNameLst>
                                          <p:attrName>style.visibility</p:attrName>
                                        </p:attrNameLst>
                                      </p:cBhvr>
                                      <p:to>
                                        <p:strVal val="visible"/>
                                      </p:to>
                                    </p:set>
                                    <p:animEffect transition="in" filter="wipe(left)">
                                      <p:cBhvr>
                                        <p:cTn id="37" dur="500"/>
                                        <p:tgtEl>
                                          <p:spTgt spid="2478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3000"/>
                                  </p:stCondLst>
                                  <p:childTnLst>
                                    <p:set>
                                      <p:cBhvr>
                                        <p:cTn id="41" dur="1" fill="hold">
                                          <p:stCondLst>
                                            <p:cond delay="0"/>
                                          </p:stCondLst>
                                        </p:cTn>
                                        <p:tgtEl>
                                          <p:spTgt spid="247810">
                                            <p:txEl>
                                              <p:pRg st="7" end="7"/>
                                            </p:txEl>
                                          </p:spTgt>
                                        </p:tgtEl>
                                        <p:attrNameLst>
                                          <p:attrName>style.visibility</p:attrName>
                                        </p:attrNameLst>
                                      </p:cBhvr>
                                      <p:to>
                                        <p:strVal val="visible"/>
                                      </p:to>
                                    </p:set>
                                    <p:animEffect transition="in" filter="wipe(left)">
                                      <p:cBhvr>
                                        <p:cTn id="42" dur="500"/>
                                        <p:tgtEl>
                                          <p:spTgt spid="247810">
                                            <p:txEl>
                                              <p:pRg st="7" end="7"/>
                                            </p:txEl>
                                          </p:spTgt>
                                        </p:tgtEl>
                                      </p:cBhvr>
                                    </p:animEffect>
                                  </p:childTnLst>
                                </p:cTn>
                              </p:par>
                            </p:childTnLst>
                          </p:cTn>
                        </p:par>
                        <p:par>
                          <p:cTn id="43" fill="hold" nodeType="afterGroup">
                            <p:stCondLst>
                              <p:cond delay="3500"/>
                            </p:stCondLst>
                            <p:childTnLst>
                              <p:par>
                                <p:cTn id="44" presetID="22" presetClass="entr" presetSubtype="8" fill="hold" grpId="0" nodeType="afterEffect">
                                  <p:stCondLst>
                                    <p:cond delay="3000"/>
                                  </p:stCondLst>
                                  <p:childTnLst>
                                    <p:set>
                                      <p:cBhvr>
                                        <p:cTn id="45" dur="1" fill="hold">
                                          <p:stCondLst>
                                            <p:cond delay="0"/>
                                          </p:stCondLst>
                                        </p:cTn>
                                        <p:tgtEl>
                                          <p:spTgt spid="247810">
                                            <p:txEl>
                                              <p:pRg st="9" end="9"/>
                                            </p:txEl>
                                          </p:spTgt>
                                        </p:tgtEl>
                                        <p:attrNameLst>
                                          <p:attrName>style.visibility</p:attrName>
                                        </p:attrNameLst>
                                      </p:cBhvr>
                                      <p:to>
                                        <p:strVal val="visible"/>
                                      </p:to>
                                    </p:set>
                                    <p:animEffect transition="in" filter="wipe(left)">
                                      <p:cBhvr>
                                        <p:cTn id="46" dur="500"/>
                                        <p:tgtEl>
                                          <p:spTgt spid="2478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build="p" bldLvl="3"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body" sz="half" idx="4294967295"/>
          </p:nvPr>
        </p:nvSpPr>
        <p:spPr>
          <a:xfrm>
            <a:off x="310050" y="1001457"/>
            <a:ext cx="8908836" cy="2593975"/>
          </a:xfrm>
          <a:noFill/>
          <a:ln/>
          <a:extLst>
            <a:ext uri="{909E8E84-426E-40dd-AFC4-6F175D3DCCD1}">
              <a14:hiddenFill xmlns="" xmlns:a14="http://schemas.microsoft.com/office/drawing/2010/main">
                <a:solidFill>
                  <a:srgbClr val="FFFFE9"/>
                </a:solidFill>
              </a14:hiddenFill>
            </a:ext>
          </a:extLst>
        </p:spPr>
        <p:txBody>
          <a:bodyPr>
            <a:noAutofit/>
          </a:bodyPr>
          <a:lstStyle/>
          <a:p>
            <a:pPr marL="0" indent="0" defTabSz="517922">
              <a:lnSpc>
                <a:spcPct val="150000"/>
              </a:lnSpc>
              <a:spcBef>
                <a:spcPct val="0"/>
              </a:spcBef>
              <a:buClr>
                <a:srgbClr val="FF0000"/>
              </a:buClr>
              <a:buNone/>
            </a:pPr>
            <a:r>
              <a:rPr lang="en-US" altLang="en-US" sz="2000" dirty="0">
                <a:latin typeface="Verdana" panose="020B0604030504040204" pitchFamily="34" charset="0"/>
              </a:rPr>
              <a:t>- Identify drug impaired students in the school environment</a:t>
            </a:r>
          </a:p>
          <a:p>
            <a:pPr marL="0" indent="0" defTabSz="517922">
              <a:lnSpc>
                <a:spcPct val="150000"/>
              </a:lnSpc>
              <a:spcBef>
                <a:spcPct val="0"/>
              </a:spcBef>
              <a:buClr>
                <a:srgbClr val="FF0000"/>
              </a:buClr>
              <a:buNone/>
            </a:pPr>
            <a:r>
              <a:rPr lang="en-US" altLang="en-US" sz="2000" dirty="0">
                <a:latin typeface="Verdana" panose="020B0604030504040204" pitchFamily="34" charset="0"/>
              </a:rPr>
              <a:t>- Assist students in need of help with drug use issues (Intervention)</a:t>
            </a:r>
          </a:p>
          <a:p>
            <a:pPr marL="0" indent="0" defTabSz="517922">
              <a:lnSpc>
                <a:spcPct val="150000"/>
              </a:lnSpc>
              <a:spcBef>
                <a:spcPct val="0"/>
              </a:spcBef>
              <a:buClr>
                <a:srgbClr val="FF0000"/>
              </a:buClr>
              <a:buNone/>
            </a:pPr>
            <a:r>
              <a:rPr lang="en-US" altLang="en-US" sz="2000" dirty="0">
                <a:latin typeface="Verdana" panose="020B0604030504040204" pitchFamily="34" charset="0"/>
              </a:rPr>
              <a:t>- Assist in providing a safe school environment</a:t>
            </a:r>
          </a:p>
          <a:p>
            <a:pPr marL="0" indent="0" defTabSz="517922">
              <a:lnSpc>
                <a:spcPct val="150000"/>
              </a:lnSpc>
              <a:spcBef>
                <a:spcPct val="0"/>
              </a:spcBef>
              <a:buClr>
                <a:srgbClr val="FF0000"/>
              </a:buClr>
              <a:buNone/>
            </a:pPr>
            <a:r>
              <a:rPr lang="en-US" altLang="en-US" sz="2000" dirty="0">
                <a:latin typeface="Verdana" panose="020B0604030504040204" pitchFamily="34" charset="0"/>
              </a:rPr>
              <a:t>- Helping to make communities safer</a:t>
            </a:r>
          </a:p>
          <a:p>
            <a:pPr marL="0" indent="0" defTabSz="517922">
              <a:lnSpc>
                <a:spcPct val="150000"/>
              </a:lnSpc>
              <a:spcBef>
                <a:spcPct val="0"/>
              </a:spcBef>
              <a:buClr>
                <a:srgbClr val="FF0000"/>
              </a:buClr>
              <a:buNone/>
            </a:pPr>
            <a:r>
              <a:rPr lang="en-US" altLang="en-US" sz="2000" dirty="0">
                <a:latin typeface="Verdana" panose="020B0604030504040204" pitchFamily="34" charset="0"/>
              </a:rPr>
              <a:t>- Not making “Hallway Narcs” . .</a:t>
            </a:r>
          </a:p>
          <a:p>
            <a:pPr defTabSz="517922">
              <a:lnSpc>
                <a:spcPct val="150000"/>
              </a:lnSpc>
              <a:spcBef>
                <a:spcPct val="0"/>
              </a:spcBef>
              <a:buClr>
                <a:srgbClr val="FF0000"/>
              </a:buClr>
              <a:buFont typeface="Wingdings" panose="05000000000000000000" pitchFamily="2" charset="2"/>
              <a:buChar char="J"/>
            </a:pPr>
            <a:endParaRPr lang="en-US" altLang="en-US" sz="2000" dirty="0">
              <a:latin typeface="Verdana" panose="020B0604030504040204" pitchFamily="34" charset="0"/>
            </a:endParaRPr>
          </a:p>
          <a:p>
            <a:pPr marL="0" indent="0" defTabSz="517922">
              <a:lnSpc>
                <a:spcPct val="150000"/>
              </a:lnSpc>
              <a:spcBef>
                <a:spcPct val="0"/>
              </a:spcBef>
              <a:buClr>
                <a:srgbClr val="FF0000"/>
              </a:buClr>
              <a:buNone/>
            </a:pPr>
            <a:r>
              <a:rPr lang="en-US" altLang="en-US" sz="2000" dirty="0">
                <a:latin typeface="Verdana" panose="020B0604030504040204" pitchFamily="34" charset="0"/>
              </a:rPr>
              <a:t> </a:t>
            </a:r>
          </a:p>
        </p:txBody>
      </p:sp>
      <p:sp>
        <p:nvSpPr>
          <p:cNvPr id="247811" name="Text Box 3"/>
          <p:cNvSpPr txBox="1">
            <a:spLocks noChangeArrowheads="1"/>
          </p:cNvSpPr>
          <p:nvPr/>
        </p:nvSpPr>
        <p:spPr bwMode="auto">
          <a:xfrm>
            <a:off x="1110343" y="4339905"/>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a:ln>
                  <a:noFill/>
                </a:ln>
                <a:solidFill>
                  <a:srgbClr val="00396D"/>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247812" name="Text Box 4"/>
          <p:cNvSpPr txBox="1">
            <a:spLocks noChangeArrowheads="1"/>
          </p:cNvSpPr>
          <p:nvPr/>
        </p:nvSpPr>
        <p:spPr bwMode="auto">
          <a:xfrm>
            <a:off x="936000" y="111423"/>
            <a:ext cx="8913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Intent </a:t>
            </a:r>
            <a:r>
              <a:rPr lang="en-US" altLang="en-US" b="1" baseline="0" dirty="0">
                <a:solidFill>
                  <a:srgbClr val="002060"/>
                </a:solidFill>
                <a:latin typeface="Calibri" panose="020F0502020204030204"/>
              </a:rPr>
              <a:t>O</a:t>
            </a:r>
            <a:r>
              <a:rPr kumimoji="0" lang="en-US" altLang="en-US" sz="4000" b="1"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f This Training Program</a:t>
            </a:r>
          </a:p>
        </p:txBody>
      </p:sp>
      <p:sp>
        <p:nvSpPr>
          <p:cNvPr id="247813" name="AutoShape 5"/>
          <p:cNvSpPr>
            <a:spLocks noChangeAspect="1" noChangeArrowheads="1" noTextEdit="1"/>
          </p:cNvSpPr>
          <p:nvPr/>
        </p:nvSpPr>
        <p:spPr bwMode="auto">
          <a:xfrm>
            <a:off x="1428750" y="800101"/>
            <a:ext cx="1372791" cy="76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4" name="Freeform 6"/>
          <p:cNvSpPr>
            <a:spLocks/>
          </p:cNvSpPr>
          <p:nvPr/>
        </p:nvSpPr>
        <p:spPr bwMode="auto">
          <a:xfrm>
            <a:off x="2800350" y="1198960"/>
            <a:ext cx="1191" cy="1190"/>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1"/>
                </a:lnTo>
                <a:lnTo>
                  <a:pt x="0" y="1"/>
                </a:lnTo>
                <a:lnTo>
                  <a:pt x="0" y="1"/>
                </a:lnTo>
                <a:lnTo>
                  <a:pt x="0" y="1"/>
                </a:lnTo>
                <a:lnTo>
                  <a:pt x="0"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5" name="Freeform 7"/>
          <p:cNvSpPr>
            <a:spLocks/>
          </p:cNvSpPr>
          <p:nvPr/>
        </p:nvSpPr>
        <p:spPr bwMode="auto">
          <a:xfrm>
            <a:off x="2800350" y="1197769"/>
            <a:ext cx="1191" cy="1191"/>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0"/>
                </a:lnTo>
                <a:lnTo>
                  <a:pt x="0" y="1"/>
                </a:lnTo>
                <a:lnTo>
                  <a:pt x="0" y="1"/>
                </a:lnTo>
                <a:lnTo>
                  <a:pt x="0" y="1"/>
                </a:lnTo>
                <a:lnTo>
                  <a:pt x="0" y="1"/>
                </a:lnTo>
                <a:lnTo>
                  <a:pt x="0"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pic>
        <p:nvPicPr>
          <p:cNvPr id="3" name="Picture 2">
            <a:extLst>
              <a:ext uri="{FF2B5EF4-FFF2-40B4-BE49-F238E27FC236}">
                <a16:creationId xmlns:a16="http://schemas.microsoft.com/office/drawing/2014/main" id="{7B931465-B29D-771B-3F24-F1F5533781B4}"/>
              </a:ext>
            </a:extLst>
          </p:cNvPr>
          <p:cNvPicPr>
            <a:picLocks noChangeAspect="1"/>
          </p:cNvPicPr>
          <p:nvPr/>
        </p:nvPicPr>
        <p:blipFill>
          <a:blip r:embed="rId2"/>
          <a:stretch>
            <a:fillRect/>
          </a:stretch>
        </p:blipFill>
        <p:spPr>
          <a:xfrm>
            <a:off x="6033600" y="3155174"/>
            <a:ext cx="2800350" cy="1400175"/>
          </a:xfrm>
          <a:prstGeom prst="rect">
            <a:avLst/>
          </a:prstGeom>
        </p:spPr>
      </p:pic>
    </p:spTree>
    <p:extLst>
      <p:ext uri="{BB962C8B-B14F-4D97-AF65-F5344CB8AC3E}">
        <p14:creationId xmlns:p14="http://schemas.microsoft.com/office/powerpoint/2010/main" val="3593072149"/>
      </p:ext>
    </p:extLst>
  </p:cSld>
  <p:clrMapOvr>
    <a:masterClrMapping/>
  </p:clrMapOvr>
  <p:transition spd="med">
    <p:wipe dir="r"/>
  </p:transition>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body" sz="half" idx="4294967295"/>
          </p:nvPr>
        </p:nvSpPr>
        <p:spPr>
          <a:xfrm>
            <a:off x="936000" y="964800"/>
            <a:ext cx="5232116" cy="2065340"/>
          </a:xfrm>
          <a:noFill/>
          <a:ln/>
          <a:extLst>
            <a:ext uri="{909E8E84-426E-40dd-AFC4-6F175D3DCCD1}">
              <a14:hiddenFill xmlns="" xmlns:a14="http://schemas.microsoft.com/office/drawing/2010/main">
                <a:solidFill>
                  <a:srgbClr val="FFFFE9"/>
                </a:solidFill>
              </a14:hiddenFill>
            </a:ext>
          </a:extLst>
        </p:spPr>
        <p:txBody>
          <a:bodyPr>
            <a:noAutofit/>
          </a:bodyPr>
          <a:lstStyle/>
          <a:p>
            <a:pPr marL="0" indent="0" defTabSz="517922">
              <a:lnSpc>
                <a:spcPct val="150000"/>
              </a:lnSpc>
              <a:spcBef>
                <a:spcPct val="0"/>
              </a:spcBef>
              <a:buClr>
                <a:srgbClr val="FF0000"/>
              </a:buClr>
              <a:buNone/>
            </a:pPr>
            <a:r>
              <a:rPr lang="en-US" altLang="en-US" sz="2400" dirty="0">
                <a:latin typeface="Verdana" panose="020B0604030504040204" pitchFamily="34" charset="0"/>
              </a:rPr>
              <a:t>A geographical area where the distribution or possession of controlled substances is penalized with a sentence or fine greater than is applicable elsewhere. </a:t>
            </a:r>
          </a:p>
          <a:p>
            <a:pPr defTabSz="517922">
              <a:lnSpc>
                <a:spcPct val="150000"/>
              </a:lnSpc>
              <a:spcBef>
                <a:spcPct val="0"/>
              </a:spcBef>
              <a:buClr>
                <a:srgbClr val="FF0000"/>
              </a:buClr>
              <a:buFont typeface="Wingdings" panose="05000000000000000000" pitchFamily="2" charset="2"/>
              <a:buChar char="J"/>
            </a:pPr>
            <a:endParaRPr lang="en-US" altLang="en-US" sz="2400" dirty="0">
              <a:latin typeface="Verdana" panose="020B0604030504040204" pitchFamily="34" charset="0"/>
            </a:endParaRPr>
          </a:p>
          <a:p>
            <a:pPr marL="0" indent="0" defTabSz="517922">
              <a:lnSpc>
                <a:spcPct val="150000"/>
              </a:lnSpc>
              <a:spcBef>
                <a:spcPct val="0"/>
              </a:spcBef>
              <a:buClr>
                <a:srgbClr val="FF0000"/>
              </a:buClr>
              <a:buNone/>
            </a:pPr>
            <a:r>
              <a:rPr lang="en-US" altLang="en-US" sz="2400" dirty="0">
                <a:latin typeface="Verdana" panose="020B0604030504040204" pitchFamily="34" charset="0"/>
              </a:rPr>
              <a:t> </a:t>
            </a:r>
          </a:p>
        </p:txBody>
      </p:sp>
      <p:sp>
        <p:nvSpPr>
          <p:cNvPr id="247811" name="Text Box 3"/>
          <p:cNvSpPr txBox="1">
            <a:spLocks noChangeArrowheads="1"/>
          </p:cNvSpPr>
          <p:nvPr/>
        </p:nvSpPr>
        <p:spPr bwMode="auto">
          <a:xfrm>
            <a:off x="1183822" y="4343399"/>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396D"/>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247812" name="Text Box 4"/>
          <p:cNvSpPr txBox="1">
            <a:spLocks noChangeArrowheads="1"/>
          </p:cNvSpPr>
          <p:nvPr/>
        </p:nvSpPr>
        <p:spPr bwMode="auto">
          <a:xfrm>
            <a:off x="936000" y="111423"/>
            <a:ext cx="8913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Calibri" panose="020F0502020204030204"/>
                <a:ea typeface="ＭＳ Ｐゴシック" charset="0"/>
                <a:cs typeface="+mn-cs"/>
              </a:rPr>
              <a:t>Drug-Free School Zones</a:t>
            </a:r>
          </a:p>
        </p:txBody>
      </p:sp>
      <p:sp>
        <p:nvSpPr>
          <p:cNvPr id="247813" name="AutoShape 5"/>
          <p:cNvSpPr>
            <a:spLocks noChangeAspect="1" noChangeArrowheads="1" noTextEdit="1"/>
          </p:cNvSpPr>
          <p:nvPr/>
        </p:nvSpPr>
        <p:spPr bwMode="auto">
          <a:xfrm>
            <a:off x="1428750" y="800101"/>
            <a:ext cx="1372791" cy="76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4" name="Freeform 6"/>
          <p:cNvSpPr>
            <a:spLocks/>
          </p:cNvSpPr>
          <p:nvPr/>
        </p:nvSpPr>
        <p:spPr bwMode="auto">
          <a:xfrm>
            <a:off x="2800350" y="1198960"/>
            <a:ext cx="1191" cy="1190"/>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1"/>
                </a:lnTo>
                <a:lnTo>
                  <a:pt x="0" y="1"/>
                </a:lnTo>
                <a:lnTo>
                  <a:pt x="0" y="1"/>
                </a:lnTo>
                <a:lnTo>
                  <a:pt x="0" y="1"/>
                </a:lnTo>
                <a:lnTo>
                  <a:pt x="0"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sp>
        <p:nvSpPr>
          <p:cNvPr id="247815" name="Freeform 7"/>
          <p:cNvSpPr>
            <a:spLocks/>
          </p:cNvSpPr>
          <p:nvPr/>
        </p:nvSpPr>
        <p:spPr bwMode="auto">
          <a:xfrm>
            <a:off x="2800350" y="1197769"/>
            <a:ext cx="1191" cy="1191"/>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0"/>
                </a:lnTo>
                <a:lnTo>
                  <a:pt x="0" y="1"/>
                </a:lnTo>
                <a:lnTo>
                  <a:pt x="0" y="1"/>
                </a:lnTo>
                <a:lnTo>
                  <a:pt x="0" y="1"/>
                </a:lnTo>
                <a:lnTo>
                  <a:pt x="0" y="1"/>
                </a:lnTo>
                <a:lnTo>
                  <a:pt x="0"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25000" noProof="0">
              <a:ln>
                <a:noFill/>
              </a:ln>
              <a:solidFill>
                <a:prstClr val="white"/>
              </a:solidFill>
              <a:effectLst/>
              <a:uLnTx/>
              <a:uFillTx/>
              <a:latin typeface="Times New Roman" charset="0"/>
              <a:ea typeface="ＭＳ Ｐゴシック" charset="0"/>
              <a:cs typeface="+mn-cs"/>
            </a:endParaRPr>
          </a:p>
        </p:txBody>
      </p:sp>
      <p:pic>
        <p:nvPicPr>
          <p:cNvPr id="2" name="Picture 1">
            <a:extLst>
              <a:ext uri="{FF2B5EF4-FFF2-40B4-BE49-F238E27FC236}">
                <a16:creationId xmlns:a16="http://schemas.microsoft.com/office/drawing/2014/main" id="{017F6356-F35B-0CE5-60D2-53959B759BBF}"/>
              </a:ext>
            </a:extLst>
          </p:cNvPr>
          <p:cNvPicPr>
            <a:picLocks noChangeAspect="1"/>
          </p:cNvPicPr>
          <p:nvPr/>
        </p:nvPicPr>
        <p:blipFill>
          <a:blip r:embed="rId2"/>
          <a:stretch>
            <a:fillRect/>
          </a:stretch>
        </p:blipFill>
        <p:spPr>
          <a:xfrm>
            <a:off x="6565976" y="1266310"/>
            <a:ext cx="2015564" cy="3024185"/>
          </a:xfrm>
          <a:prstGeom prst="rect">
            <a:avLst/>
          </a:prstGeom>
        </p:spPr>
      </p:pic>
    </p:spTree>
    <p:extLst>
      <p:ext uri="{BB962C8B-B14F-4D97-AF65-F5344CB8AC3E}">
        <p14:creationId xmlns:p14="http://schemas.microsoft.com/office/powerpoint/2010/main" val="3170090644"/>
      </p:ext>
    </p:extLst>
  </p:cSld>
  <p:clrMapOvr>
    <a:masterClrMapping/>
  </p:clrMapOvr>
  <p:transition spd="med">
    <p:wipe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848010" y="1504484"/>
            <a:ext cx="4451540" cy="543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WHO will call the parent(s)?</a:t>
            </a:r>
          </a:p>
        </p:txBody>
      </p:sp>
      <p:sp>
        <p:nvSpPr>
          <p:cNvPr id="246787" name="Text Box 3"/>
          <p:cNvSpPr txBox="1">
            <a:spLocks noChangeArrowheads="1"/>
          </p:cNvSpPr>
          <p:nvPr/>
        </p:nvSpPr>
        <p:spPr bwMode="auto">
          <a:xfrm>
            <a:off x="847724" y="2115665"/>
            <a:ext cx="4451731" cy="543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WHAT is your school policy?</a:t>
            </a:r>
          </a:p>
        </p:txBody>
      </p:sp>
      <p:sp>
        <p:nvSpPr>
          <p:cNvPr id="246788" name="Text Box 4"/>
          <p:cNvSpPr txBox="1">
            <a:spLocks noChangeArrowheads="1"/>
          </p:cNvSpPr>
          <p:nvPr/>
        </p:nvSpPr>
        <p:spPr bwMode="auto">
          <a:xfrm>
            <a:off x="847724" y="2695558"/>
            <a:ext cx="8145075" cy="543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25000" noProof="0" dirty="0">
                <a:ln>
                  <a:noFill/>
                </a:ln>
                <a:solidFill>
                  <a:schemeClr val="tx1"/>
                </a:solidFill>
                <a:effectLst/>
                <a:uLnTx/>
                <a:uFillTx/>
                <a:latin typeface="Calibri" panose="020F0502020204030204"/>
                <a:ea typeface="ＭＳ Ｐゴシック" charset="0"/>
                <a:cs typeface="+mn-cs"/>
              </a:rPr>
              <a:t>WHERE can parents go for help in your community?</a:t>
            </a:r>
          </a:p>
        </p:txBody>
      </p:sp>
      <p:sp>
        <p:nvSpPr>
          <p:cNvPr id="246789" name="Text Box 5"/>
          <p:cNvSpPr txBox="1">
            <a:spLocks noChangeArrowheads="1"/>
          </p:cNvSpPr>
          <p:nvPr/>
        </p:nvSpPr>
        <p:spPr bwMode="auto">
          <a:xfrm>
            <a:off x="1343025" y="4325902"/>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Educational Professionals</a:t>
            </a:r>
          </a:p>
        </p:txBody>
      </p:sp>
      <p:sp>
        <p:nvSpPr>
          <p:cNvPr id="3" name="TextBox 2">
            <a:extLst>
              <a:ext uri="{FF2B5EF4-FFF2-40B4-BE49-F238E27FC236}">
                <a16:creationId xmlns:a16="http://schemas.microsoft.com/office/drawing/2014/main" id="{C419C8D6-43D7-6223-C4F6-4A5207AC1D63}"/>
              </a:ext>
            </a:extLst>
          </p:cNvPr>
          <p:cNvSpPr txBox="1"/>
          <p:nvPr/>
        </p:nvSpPr>
        <p:spPr>
          <a:xfrm>
            <a:off x="847724" y="321174"/>
            <a:ext cx="5014706" cy="707886"/>
          </a:xfrm>
          <a:prstGeom prst="rect">
            <a:avLst/>
          </a:prstGeom>
          <a:noFill/>
        </p:spPr>
        <p:txBody>
          <a:bodyPr wrap="none" rtlCol="0">
            <a:spAutoFit/>
          </a:bodyPr>
          <a:lstStyle/>
          <a:p>
            <a:r>
              <a:rPr lang="en-US" sz="6000" b="1" dirty="0">
                <a:solidFill>
                  <a:srgbClr val="002060"/>
                </a:solidFill>
                <a:latin typeface="+mn-lt"/>
              </a:rPr>
              <a:t>Contacting the Parents</a:t>
            </a:r>
          </a:p>
        </p:txBody>
      </p:sp>
      <p:pic>
        <p:nvPicPr>
          <p:cNvPr id="4" name="Picture 3">
            <a:extLst>
              <a:ext uri="{FF2B5EF4-FFF2-40B4-BE49-F238E27FC236}">
                <a16:creationId xmlns:a16="http://schemas.microsoft.com/office/drawing/2014/main" id="{32A6DF24-A290-B7DF-AE15-091597F9A447}"/>
              </a:ext>
            </a:extLst>
          </p:cNvPr>
          <p:cNvPicPr>
            <a:picLocks noChangeAspect="1"/>
          </p:cNvPicPr>
          <p:nvPr/>
        </p:nvPicPr>
        <p:blipFill rotWithShape="1">
          <a:blip r:embed="rId2"/>
          <a:srcRect l="2546" t="32756"/>
          <a:stretch/>
        </p:blipFill>
        <p:spPr>
          <a:xfrm>
            <a:off x="6667200" y="382132"/>
            <a:ext cx="2038500" cy="2109872"/>
          </a:xfrm>
          <a:prstGeom prst="ellipse">
            <a:avLst/>
          </a:prstGeom>
          <a:ln>
            <a:noFill/>
          </a:ln>
          <a:effectLst>
            <a:softEdge rad="112500"/>
          </a:effectLst>
        </p:spPr>
      </p:pic>
    </p:spTree>
    <p:extLst>
      <p:ext uri="{BB962C8B-B14F-4D97-AF65-F5344CB8AC3E}">
        <p14:creationId xmlns:p14="http://schemas.microsoft.com/office/powerpoint/2010/main" val="36958331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body" sz="half" idx="4294967295"/>
          </p:nvPr>
        </p:nvSpPr>
        <p:spPr>
          <a:xfrm>
            <a:off x="685349" y="1422398"/>
            <a:ext cx="6614259" cy="2593975"/>
          </a:xfrm>
          <a:noFill/>
          <a:ln/>
          <a:extLst>
            <a:ext uri="{909E8E84-426E-40dd-AFC4-6F175D3DCCD1}">
              <a14:hiddenFill xmlns="" xmlns:a14="http://schemas.microsoft.com/office/drawing/2010/main">
                <a:solidFill>
                  <a:srgbClr val="FFFFE9"/>
                </a:solidFill>
              </a14:hiddenFill>
            </a:ext>
          </a:extLst>
        </p:spPr>
        <p:txBody>
          <a:bodyPr>
            <a:noAutofit/>
          </a:bodyPr>
          <a:lstStyle/>
          <a:p>
            <a:pPr marL="0" indent="0" defTabSz="517922">
              <a:spcBef>
                <a:spcPct val="0"/>
              </a:spcBef>
              <a:buClr>
                <a:srgbClr val="FF0000"/>
              </a:buClr>
              <a:buNone/>
            </a:pPr>
            <a:r>
              <a:rPr lang="en-US" altLang="en-US" sz="2800" dirty="0">
                <a:solidFill>
                  <a:schemeClr val="tx1"/>
                </a:solidFill>
                <a:latin typeface="Verdana" panose="020B0604030504040204" pitchFamily="34" charset="0"/>
              </a:rPr>
              <a:t>- “We observed”</a:t>
            </a:r>
            <a:r>
              <a:rPr lang="en-US" altLang="en-US" sz="2800" dirty="0">
                <a:solidFill>
                  <a:srgbClr val="FFFFE9"/>
                </a:solidFill>
                <a:latin typeface="Verdana" panose="020B0604030504040204" pitchFamily="34" charset="0"/>
              </a:rPr>
              <a:t>. . .</a:t>
            </a:r>
          </a:p>
          <a:p>
            <a:pPr defTabSz="517922">
              <a:spcBef>
                <a:spcPct val="0"/>
              </a:spcBef>
              <a:buClr>
                <a:srgbClr val="FF0000"/>
              </a:buClr>
              <a:buFont typeface="Wingdings" panose="05000000000000000000" pitchFamily="2" charset="2"/>
              <a:buChar char="J"/>
            </a:pPr>
            <a:endParaRPr lang="en-US" altLang="en-US" sz="2800" dirty="0">
              <a:solidFill>
                <a:srgbClr val="FFFFE9"/>
              </a:solidFill>
              <a:latin typeface="Verdana" panose="020B0604030504040204" pitchFamily="34" charset="0"/>
            </a:endParaRPr>
          </a:p>
          <a:p>
            <a:pPr marL="0" indent="0" defTabSz="517922">
              <a:spcBef>
                <a:spcPct val="0"/>
              </a:spcBef>
              <a:buClr>
                <a:srgbClr val="FF0000"/>
              </a:buClr>
              <a:buNone/>
            </a:pPr>
            <a:r>
              <a:rPr lang="en-US" altLang="en-US" sz="2800" dirty="0">
                <a:solidFill>
                  <a:schemeClr val="tx1"/>
                </a:solidFill>
                <a:latin typeface="Verdana" panose="020B0604030504040204" pitchFamily="34" charset="0"/>
              </a:rPr>
              <a:t>- Appearances</a:t>
            </a:r>
          </a:p>
          <a:p>
            <a:pPr defTabSz="517922">
              <a:spcBef>
                <a:spcPct val="0"/>
              </a:spcBef>
              <a:buClr>
                <a:srgbClr val="FF0000"/>
              </a:buClr>
              <a:buFont typeface="Wingdings" panose="05000000000000000000" pitchFamily="2" charset="2"/>
              <a:buChar char="J"/>
            </a:pPr>
            <a:endParaRPr lang="en-US" altLang="en-US" sz="2800" dirty="0">
              <a:solidFill>
                <a:srgbClr val="FFFFE9"/>
              </a:solidFill>
              <a:latin typeface="Verdana" panose="020B0604030504040204" pitchFamily="34" charset="0"/>
            </a:endParaRPr>
          </a:p>
          <a:p>
            <a:pPr marL="0" indent="0" defTabSz="517922">
              <a:spcBef>
                <a:spcPct val="0"/>
              </a:spcBef>
              <a:buClr>
                <a:srgbClr val="FF0000"/>
              </a:buClr>
              <a:buNone/>
            </a:pPr>
            <a:r>
              <a:rPr lang="en-US" altLang="en-US" sz="2800" dirty="0">
                <a:solidFill>
                  <a:schemeClr val="tx1"/>
                </a:solidFill>
                <a:latin typeface="Verdana" panose="020B0604030504040204" pitchFamily="34" charset="0"/>
              </a:rPr>
              <a:t>- Describe behavior, be specific</a:t>
            </a:r>
          </a:p>
          <a:p>
            <a:pPr marL="0" indent="0" defTabSz="517922">
              <a:spcBef>
                <a:spcPct val="0"/>
              </a:spcBef>
              <a:buClr>
                <a:srgbClr val="FF0000"/>
              </a:buClr>
              <a:buNone/>
            </a:pPr>
            <a:endParaRPr lang="en-US" altLang="en-US" sz="2800" i="1" u="sng" dirty="0">
              <a:solidFill>
                <a:srgbClr val="FF0000"/>
              </a:solidFill>
              <a:latin typeface="Verdana" panose="020B0604030504040204" pitchFamily="34" charset="0"/>
            </a:endParaRPr>
          </a:p>
          <a:p>
            <a:pPr marL="0" indent="0" defTabSz="517922">
              <a:spcBef>
                <a:spcPct val="0"/>
              </a:spcBef>
              <a:buClr>
                <a:srgbClr val="FF0000"/>
              </a:buClr>
              <a:buNone/>
            </a:pPr>
            <a:r>
              <a:rPr lang="en-US" altLang="en-US" sz="2800" dirty="0">
                <a:solidFill>
                  <a:schemeClr val="tx1"/>
                </a:solidFill>
                <a:latin typeface="Verdana" panose="020B0604030504040204" pitchFamily="34" charset="0"/>
              </a:rPr>
              <a:t>- Express concern </a:t>
            </a:r>
          </a:p>
        </p:txBody>
      </p:sp>
      <p:sp>
        <p:nvSpPr>
          <p:cNvPr id="247811" name="Text Box 3"/>
          <p:cNvSpPr txBox="1">
            <a:spLocks noChangeArrowheads="1"/>
          </p:cNvSpPr>
          <p:nvPr/>
        </p:nvSpPr>
        <p:spPr bwMode="auto">
          <a:xfrm>
            <a:off x="1257300" y="4343399"/>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200">
                <a:solidFill>
                  <a:srgbClr val="00396D"/>
                </a:solidFill>
                <a:latin typeface="Verdana" panose="020B0604030504040204" pitchFamily="34" charset="0"/>
              </a:rPr>
              <a:t>DITEP – Drug Impairment Training for Educational Professionals</a:t>
            </a:r>
          </a:p>
        </p:txBody>
      </p:sp>
      <p:sp>
        <p:nvSpPr>
          <p:cNvPr id="247812" name="Text Box 4"/>
          <p:cNvSpPr txBox="1">
            <a:spLocks noChangeArrowheads="1"/>
          </p:cNvSpPr>
          <p:nvPr/>
        </p:nvSpPr>
        <p:spPr bwMode="auto">
          <a:xfrm>
            <a:off x="172800" y="106452"/>
            <a:ext cx="8913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baseline="0" dirty="0">
                <a:solidFill>
                  <a:srgbClr val="002060"/>
                </a:solidFill>
                <a:latin typeface="+mn-lt"/>
              </a:rPr>
              <a:t>Suggestions When Talking With Parent(s)</a:t>
            </a:r>
          </a:p>
        </p:txBody>
      </p:sp>
      <p:sp>
        <p:nvSpPr>
          <p:cNvPr id="247813" name="AutoShape 5"/>
          <p:cNvSpPr>
            <a:spLocks noChangeAspect="1" noChangeArrowheads="1" noTextEdit="1"/>
          </p:cNvSpPr>
          <p:nvPr/>
        </p:nvSpPr>
        <p:spPr bwMode="auto">
          <a:xfrm>
            <a:off x="1428750" y="800101"/>
            <a:ext cx="1372791" cy="76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3000"/>
          </a:p>
        </p:txBody>
      </p:sp>
      <p:sp>
        <p:nvSpPr>
          <p:cNvPr id="247814" name="Freeform 6"/>
          <p:cNvSpPr>
            <a:spLocks/>
          </p:cNvSpPr>
          <p:nvPr/>
        </p:nvSpPr>
        <p:spPr bwMode="auto">
          <a:xfrm>
            <a:off x="2800350" y="1198960"/>
            <a:ext cx="1191" cy="1190"/>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1"/>
                </a:lnTo>
                <a:lnTo>
                  <a:pt x="0" y="1"/>
                </a:lnTo>
                <a:lnTo>
                  <a:pt x="0" y="1"/>
                </a:lnTo>
                <a:lnTo>
                  <a:pt x="0" y="1"/>
                </a:lnTo>
                <a:lnTo>
                  <a:pt x="0"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000"/>
          </a:p>
        </p:txBody>
      </p:sp>
      <p:sp>
        <p:nvSpPr>
          <p:cNvPr id="247815" name="Freeform 7"/>
          <p:cNvSpPr>
            <a:spLocks/>
          </p:cNvSpPr>
          <p:nvPr/>
        </p:nvSpPr>
        <p:spPr bwMode="auto">
          <a:xfrm>
            <a:off x="2800350" y="1197769"/>
            <a:ext cx="1191" cy="1191"/>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0"/>
                </a:lnTo>
                <a:lnTo>
                  <a:pt x="0" y="1"/>
                </a:lnTo>
                <a:lnTo>
                  <a:pt x="0" y="1"/>
                </a:lnTo>
                <a:lnTo>
                  <a:pt x="0" y="1"/>
                </a:lnTo>
                <a:lnTo>
                  <a:pt x="0" y="1"/>
                </a:lnTo>
                <a:lnTo>
                  <a:pt x="0"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000"/>
          </a:p>
        </p:txBody>
      </p:sp>
      <p:pic>
        <p:nvPicPr>
          <p:cNvPr id="3" name="Picture 2">
            <a:extLst>
              <a:ext uri="{FF2B5EF4-FFF2-40B4-BE49-F238E27FC236}">
                <a16:creationId xmlns:a16="http://schemas.microsoft.com/office/drawing/2014/main" id="{227A35B0-25A0-C8FA-A4DB-6EBB5F48A0EA}"/>
              </a:ext>
            </a:extLst>
          </p:cNvPr>
          <p:cNvPicPr>
            <a:picLocks noChangeAspect="1"/>
          </p:cNvPicPr>
          <p:nvPr/>
        </p:nvPicPr>
        <p:blipFill rotWithShape="1">
          <a:blip r:embed="rId2"/>
          <a:srcRect l="7322" r="2739"/>
          <a:stretch/>
        </p:blipFill>
        <p:spPr>
          <a:xfrm>
            <a:off x="5819366" y="964799"/>
            <a:ext cx="3081781" cy="1927421"/>
          </a:xfrm>
          <a:prstGeom prst="ellipse">
            <a:avLst/>
          </a:prstGeom>
          <a:ln>
            <a:noFill/>
          </a:ln>
          <a:effectLst>
            <a:softEdge rad="112500"/>
          </a:effectLst>
        </p:spPr>
      </p:pic>
    </p:spTree>
    <p:extLst>
      <p:ext uri="{BB962C8B-B14F-4D97-AF65-F5344CB8AC3E}">
        <p14:creationId xmlns:p14="http://schemas.microsoft.com/office/powerpoint/2010/main" val="8823059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22" presetClass="entr" presetSubtype="8" fill="hold" grpId="0" nodeType="clickEffect">
                                  <p:stCondLst>
                                    <p:cond delay="3000"/>
                                  </p:stCondLst>
                                  <p:childTnLst>
                                    <p:set>
                                      <p:cBhvr>
                                        <p:cTn id="6" dur="1" fill="hold">
                                          <p:stCondLst>
                                            <p:cond delay="0"/>
                                          </p:stCondLst>
                                        </p:cTn>
                                        <p:tgtEl>
                                          <p:spTgt spid="247810">
                                            <p:txEl>
                                              <p:pRg st="0" end="0"/>
                                            </p:txEl>
                                          </p:spTgt>
                                        </p:tgtEl>
                                        <p:attrNameLst>
                                          <p:attrName>style.visibility</p:attrName>
                                        </p:attrNameLst>
                                      </p:cBhvr>
                                      <p:to>
                                        <p:strVal val="visible"/>
                                      </p:to>
                                    </p:set>
                                    <p:animEffect transition="in" filter="wipe(left)">
                                      <p:cBhvr>
                                        <p:cTn id="7" dur="500"/>
                                        <p:tgtEl>
                                          <p:spTgt spid="247810">
                                            <p:txEl>
                                              <p:pRg st="0" end="0"/>
                                            </p:txEl>
                                          </p:spTgt>
                                        </p:tgtEl>
                                      </p:cBhvr>
                                    </p:animEffect>
                                  </p:childTnLst>
                                </p:cTn>
                              </p:par>
                            </p:childTnLst>
                          </p:cTn>
                        </p:par>
                        <p:par>
                          <p:cTn id="8" fill="hold" nodeType="afterGroup">
                            <p:stCondLst>
                              <p:cond delay="3500"/>
                            </p:stCondLst>
                            <p:childTnLst>
                              <p:par>
                                <p:cTn id="9" presetID="22" presetClass="entr" presetSubtype="8" fill="hold" grpId="0" nodeType="afterEffect">
                                  <p:stCondLst>
                                    <p:cond delay="3000"/>
                                  </p:stCondLst>
                                  <p:childTnLst>
                                    <p:set>
                                      <p:cBhvr>
                                        <p:cTn id="10" dur="1" fill="hold">
                                          <p:stCondLst>
                                            <p:cond delay="0"/>
                                          </p:stCondLst>
                                        </p:cTn>
                                        <p:tgtEl>
                                          <p:spTgt spid="247810">
                                            <p:txEl>
                                              <p:pRg st="2" end="2"/>
                                            </p:txEl>
                                          </p:spTgt>
                                        </p:tgtEl>
                                        <p:attrNameLst>
                                          <p:attrName>style.visibility</p:attrName>
                                        </p:attrNameLst>
                                      </p:cBhvr>
                                      <p:to>
                                        <p:strVal val="visible"/>
                                      </p:to>
                                    </p:set>
                                    <p:animEffect transition="in" filter="wipe(left)">
                                      <p:cBhvr>
                                        <p:cTn id="11" dur="500"/>
                                        <p:tgtEl>
                                          <p:spTgt spid="247810">
                                            <p:txEl>
                                              <p:pRg st="2" end="2"/>
                                            </p:txEl>
                                          </p:spTgt>
                                        </p:tgtEl>
                                      </p:cBhvr>
                                    </p:animEffect>
                                  </p:childTnLst>
                                </p:cTn>
                              </p:par>
                            </p:childTnLst>
                          </p:cTn>
                        </p:par>
                        <p:par>
                          <p:cTn id="12" fill="hold" nodeType="afterGroup">
                            <p:stCondLst>
                              <p:cond delay="7000"/>
                            </p:stCondLst>
                            <p:childTnLst>
                              <p:par>
                                <p:cTn id="13" presetID="22" presetClass="entr" presetSubtype="8" fill="hold" grpId="0" nodeType="afterEffect">
                                  <p:stCondLst>
                                    <p:cond delay="3000"/>
                                  </p:stCondLst>
                                  <p:childTnLst>
                                    <p:set>
                                      <p:cBhvr>
                                        <p:cTn id="14" dur="1" fill="hold">
                                          <p:stCondLst>
                                            <p:cond delay="0"/>
                                          </p:stCondLst>
                                        </p:cTn>
                                        <p:tgtEl>
                                          <p:spTgt spid="247810">
                                            <p:txEl>
                                              <p:pRg st="4" end="4"/>
                                            </p:txEl>
                                          </p:spTgt>
                                        </p:tgtEl>
                                        <p:attrNameLst>
                                          <p:attrName>style.visibility</p:attrName>
                                        </p:attrNameLst>
                                      </p:cBhvr>
                                      <p:to>
                                        <p:strVal val="visible"/>
                                      </p:to>
                                    </p:set>
                                    <p:animEffect transition="in" filter="wipe(left)">
                                      <p:cBhvr>
                                        <p:cTn id="15" dur="500"/>
                                        <p:tgtEl>
                                          <p:spTgt spid="247810">
                                            <p:txEl>
                                              <p:pRg st="4" end="4"/>
                                            </p:txEl>
                                          </p:spTgt>
                                        </p:tgtEl>
                                      </p:cBhvr>
                                    </p:animEffect>
                                  </p:childTnLst>
                                </p:cTn>
                              </p:par>
                            </p:childTnLst>
                          </p:cTn>
                        </p:par>
                        <p:par>
                          <p:cTn id="16" fill="hold" nodeType="afterGroup">
                            <p:stCondLst>
                              <p:cond delay="10500"/>
                            </p:stCondLst>
                            <p:childTnLst>
                              <p:par>
                                <p:cTn id="17" presetID="22" presetClass="entr" presetSubtype="8" fill="hold" grpId="0" nodeType="afterEffect">
                                  <p:stCondLst>
                                    <p:cond delay="3000"/>
                                  </p:stCondLst>
                                  <p:childTnLst>
                                    <p:set>
                                      <p:cBhvr>
                                        <p:cTn id="18" dur="1" fill="hold">
                                          <p:stCondLst>
                                            <p:cond delay="0"/>
                                          </p:stCondLst>
                                        </p:cTn>
                                        <p:tgtEl>
                                          <p:spTgt spid="247810">
                                            <p:txEl>
                                              <p:pRg st="6" end="6"/>
                                            </p:txEl>
                                          </p:spTgt>
                                        </p:tgtEl>
                                        <p:attrNameLst>
                                          <p:attrName>style.visibility</p:attrName>
                                        </p:attrNameLst>
                                      </p:cBhvr>
                                      <p:to>
                                        <p:strVal val="visible"/>
                                      </p:to>
                                    </p:set>
                                    <p:animEffect transition="in" filter="wipe(left)">
                                      <p:cBhvr>
                                        <p:cTn id="19" dur="500"/>
                                        <p:tgtEl>
                                          <p:spTgt spid="2478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build="p" bldLvl="3"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idx="4294967295"/>
          </p:nvPr>
        </p:nvSpPr>
        <p:spPr>
          <a:xfrm>
            <a:off x="609650" y="401215"/>
            <a:ext cx="8261350" cy="993775"/>
          </a:xfrm>
        </p:spPr>
        <p:txBody>
          <a:bodyPr>
            <a:noAutofit/>
          </a:bodyPr>
          <a:lstStyle/>
          <a:p>
            <a:r>
              <a:rPr lang="en-US" altLang="en-US" sz="4000" b="1" dirty="0">
                <a:solidFill>
                  <a:srgbClr val="002060"/>
                </a:solidFill>
                <a:latin typeface="Calibri"/>
                <a:cs typeface="Calibri"/>
              </a:rPr>
              <a:t>Words Which May Result in a Negative Reaction </a:t>
            </a:r>
            <a:br>
              <a:rPr lang="en-US" altLang="en-US" sz="4000" b="1" dirty="0">
                <a:solidFill>
                  <a:srgbClr val="002060"/>
                </a:solidFill>
                <a:latin typeface="Calibri"/>
                <a:cs typeface="Calibri"/>
              </a:rPr>
            </a:br>
            <a:endParaRPr lang="en-US" sz="3600" b="1" dirty="0">
              <a:solidFill>
                <a:srgbClr val="002060"/>
              </a:solidFill>
              <a:latin typeface="Calibri"/>
              <a:cs typeface="Calibri"/>
            </a:endParaRPr>
          </a:p>
        </p:txBody>
      </p:sp>
      <p:sp>
        <p:nvSpPr>
          <p:cNvPr id="9" name="Content Placeholder 5"/>
          <p:cNvSpPr>
            <a:spLocks noGrp="1"/>
          </p:cNvSpPr>
          <p:nvPr>
            <p:ph sz="half" idx="4294967295"/>
          </p:nvPr>
        </p:nvSpPr>
        <p:spPr>
          <a:xfrm>
            <a:off x="917525" y="1590176"/>
            <a:ext cx="2520950" cy="2917825"/>
          </a:xfrm>
        </p:spPr>
        <p:txBody>
          <a:bodyPr>
            <a:normAutofit/>
          </a:bodyPr>
          <a:lstStyle/>
          <a:p>
            <a:pPr marL="0" indent="0">
              <a:spcBef>
                <a:spcPct val="15000"/>
              </a:spcBef>
              <a:buClr>
                <a:srgbClr val="00FF00"/>
              </a:buClr>
              <a:buNone/>
            </a:pPr>
            <a:r>
              <a:rPr lang="en-US" altLang="en-US" sz="2400" dirty="0">
                <a:latin typeface="Verdana" panose="020B0604030504040204" pitchFamily="34" charset="0"/>
              </a:rPr>
              <a:t>- Diagnosed</a:t>
            </a:r>
          </a:p>
          <a:p>
            <a:pPr marL="0" indent="0">
              <a:spcBef>
                <a:spcPct val="15000"/>
              </a:spcBef>
              <a:buClr>
                <a:srgbClr val="00FF00"/>
              </a:buClr>
              <a:buNone/>
            </a:pPr>
            <a:r>
              <a:rPr lang="en-US" altLang="en-US" sz="2400" dirty="0">
                <a:latin typeface="Verdana" panose="020B0604030504040204" pitchFamily="34" charset="0"/>
              </a:rPr>
              <a:t>- Drugs</a:t>
            </a:r>
          </a:p>
          <a:p>
            <a:pPr marL="0" indent="0">
              <a:spcBef>
                <a:spcPct val="15000"/>
              </a:spcBef>
              <a:buClr>
                <a:srgbClr val="00FF00"/>
              </a:buClr>
              <a:buNone/>
            </a:pPr>
            <a:r>
              <a:rPr lang="en-US" altLang="en-US" sz="2400" dirty="0">
                <a:latin typeface="Verdana" panose="020B0604030504040204" pitchFamily="34" charset="0"/>
              </a:rPr>
              <a:t>- “High”</a:t>
            </a:r>
          </a:p>
          <a:p>
            <a:pPr marL="0" indent="0">
              <a:spcBef>
                <a:spcPct val="15000"/>
              </a:spcBef>
              <a:buClr>
                <a:srgbClr val="00FF00"/>
              </a:buClr>
              <a:buNone/>
            </a:pPr>
            <a:r>
              <a:rPr lang="en-US" altLang="en-US" sz="2400" dirty="0">
                <a:latin typeface="Verdana" panose="020B0604030504040204" pitchFamily="34" charset="0"/>
              </a:rPr>
              <a:t>- Drunk</a:t>
            </a:r>
          </a:p>
          <a:p>
            <a:pPr marL="0" indent="0">
              <a:spcBef>
                <a:spcPct val="15000"/>
              </a:spcBef>
              <a:buClr>
                <a:srgbClr val="00FF00"/>
              </a:buClr>
              <a:buNone/>
            </a:pPr>
            <a:r>
              <a:rPr lang="en-US" altLang="en-US" sz="2400" dirty="0">
                <a:latin typeface="Verdana" panose="020B0604030504040204" pitchFamily="34" charset="0"/>
              </a:rPr>
              <a:t>- Druggie</a:t>
            </a:r>
          </a:p>
          <a:p>
            <a:pPr marL="0" indent="0">
              <a:spcBef>
                <a:spcPct val="15000"/>
              </a:spcBef>
              <a:buClr>
                <a:srgbClr val="00FF00"/>
              </a:buClr>
              <a:buNone/>
            </a:pPr>
            <a:r>
              <a:rPr lang="en-US" altLang="en-US" sz="2400" dirty="0">
                <a:latin typeface="Verdana" panose="020B0604030504040204" pitchFamily="34" charset="0"/>
              </a:rPr>
              <a:t>- Suspect</a:t>
            </a:r>
          </a:p>
          <a:p>
            <a:pPr eaLnBrk="0" hangingPunct="0"/>
            <a:endParaRPr lang="en-US" altLang="en-US" sz="2400" b="1" dirty="0"/>
          </a:p>
        </p:txBody>
      </p:sp>
      <p:sp>
        <p:nvSpPr>
          <p:cNvPr id="10" name="Content Placeholder 6"/>
          <p:cNvSpPr>
            <a:spLocks noGrp="1"/>
          </p:cNvSpPr>
          <p:nvPr>
            <p:ph sz="half" idx="4294967295"/>
          </p:nvPr>
        </p:nvSpPr>
        <p:spPr>
          <a:xfrm>
            <a:off x="3777262" y="1605659"/>
            <a:ext cx="3188738" cy="2917825"/>
          </a:xfrm>
        </p:spPr>
        <p:txBody>
          <a:bodyPr>
            <a:normAutofit/>
          </a:bodyPr>
          <a:lstStyle/>
          <a:p>
            <a:pPr marL="0" indent="0">
              <a:spcBef>
                <a:spcPct val="15000"/>
              </a:spcBef>
              <a:buClr>
                <a:srgbClr val="00FF00"/>
              </a:buClr>
              <a:buNone/>
            </a:pPr>
            <a:r>
              <a:rPr lang="en-US" altLang="en-US" sz="2400" dirty="0">
                <a:latin typeface="Verdana" panose="020B0604030504040204" pitchFamily="34" charset="0"/>
              </a:rPr>
              <a:t>- Arrest</a:t>
            </a:r>
          </a:p>
          <a:p>
            <a:pPr marL="0" indent="0">
              <a:spcBef>
                <a:spcPct val="15000"/>
              </a:spcBef>
              <a:buClr>
                <a:srgbClr val="00FF00"/>
              </a:buClr>
              <a:buNone/>
            </a:pPr>
            <a:r>
              <a:rPr lang="en-US" altLang="en-US" sz="2400" dirty="0">
                <a:latin typeface="Verdana" panose="020B0604030504040204" pitchFamily="34" charset="0"/>
              </a:rPr>
              <a:t>- Out of Control</a:t>
            </a:r>
          </a:p>
          <a:p>
            <a:pPr marL="0" indent="0">
              <a:spcBef>
                <a:spcPct val="15000"/>
              </a:spcBef>
              <a:buClr>
                <a:srgbClr val="00FF00"/>
              </a:buClr>
              <a:buNone/>
            </a:pPr>
            <a:r>
              <a:rPr lang="en-US" altLang="en-US" sz="2400" dirty="0">
                <a:latin typeface="Verdana" panose="020B0604030504040204" pitchFamily="34" charset="0"/>
              </a:rPr>
              <a:t>- Crazy</a:t>
            </a:r>
          </a:p>
          <a:p>
            <a:pPr marL="0" indent="0">
              <a:spcBef>
                <a:spcPct val="15000"/>
              </a:spcBef>
              <a:buClr>
                <a:srgbClr val="00FF00"/>
              </a:buClr>
              <a:buNone/>
            </a:pPr>
            <a:r>
              <a:rPr lang="en-US" altLang="en-US" sz="2400" dirty="0">
                <a:latin typeface="Verdana" panose="020B0604030504040204" pitchFamily="34" charset="0"/>
              </a:rPr>
              <a:t>- Jail</a:t>
            </a:r>
          </a:p>
          <a:p>
            <a:pPr marL="0" indent="0">
              <a:spcBef>
                <a:spcPct val="15000"/>
              </a:spcBef>
              <a:buClr>
                <a:srgbClr val="00FF00"/>
              </a:buClr>
              <a:buNone/>
            </a:pPr>
            <a:r>
              <a:rPr lang="en-US" altLang="en-US" sz="2400" dirty="0">
                <a:latin typeface="Verdana" panose="020B0604030504040204" pitchFamily="34" charset="0"/>
              </a:rPr>
              <a:t>- Others?</a:t>
            </a:r>
          </a:p>
          <a:p>
            <a:endParaRPr lang="en-US" sz="2400" dirty="0"/>
          </a:p>
        </p:txBody>
      </p:sp>
      <p:sp>
        <p:nvSpPr>
          <p:cNvPr id="248836" name="Text Box 4"/>
          <p:cNvSpPr txBox="1">
            <a:spLocks noChangeArrowheads="1"/>
          </p:cNvSpPr>
          <p:nvPr/>
        </p:nvSpPr>
        <p:spPr bwMode="auto">
          <a:xfrm>
            <a:off x="1232808" y="429255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200">
                <a:solidFill>
                  <a:srgbClr val="00396D"/>
                </a:solidFill>
                <a:latin typeface="Verdana" panose="020B0604030504040204" pitchFamily="34" charset="0"/>
              </a:rPr>
              <a:t>DITEP – Drug Impairment Training for Educational Professionals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000" y="1687281"/>
            <a:ext cx="1905000" cy="2857500"/>
          </a:xfrm>
          <a:prstGeom prst="rect">
            <a:avLst/>
          </a:prstGeom>
        </p:spPr>
      </p:pic>
    </p:spTree>
    <p:extLst>
      <p:ext uri="{BB962C8B-B14F-4D97-AF65-F5344CB8AC3E}">
        <p14:creationId xmlns:p14="http://schemas.microsoft.com/office/powerpoint/2010/main" val="10783072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942412" y="-76875"/>
            <a:ext cx="7543800" cy="3505200"/>
          </a:xfrm>
        </p:spPr>
        <p:txBody>
          <a:bodyPr/>
          <a:lstStyle/>
          <a:p>
            <a:pPr marL="0" indent="0" algn="ctr">
              <a:buNone/>
            </a:pP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Contacting the Parents?</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86087" y="2171700"/>
            <a:ext cx="3171825" cy="2114550"/>
          </a:xfrm>
          <a:prstGeom prst="rect">
            <a:avLst/>
          </a:prstGeom>
        </p:spPr>
      </p:pic>
      <p:sp>
        <p:nvSpPr>
          <p:cNvPr id="2" name="Text Box 6">
            <a:extLst>
              <a:ext uri="{FF2B5EF4-FFF2-40B4-BE49-F238E27FC236}">
                <a16:creationId xmlns:a16="http://schemas.microsoft.com/office/drawing/2014/main" id="{AF9B2A0D-6448-E86E-F014-BB75B8753CE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0804708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A1F9F-B256-CE35-E207-0660AF2EB44A}"/>
              </a:ext>
            </a:extLst>
          </p:cNvPr>
          <p:cNvPicPr>
            <a:picLocks noChangeAspect="1"/>
          </p:cNvPicPr>
          <p:nvPr/>
        </p:nvPicPr>
        <p:blipFill rotWithShape="1">
          <a:blip r:embed="rId2"/>
          <a:srcRect l="6609" r="7483" b="13936"/>
          <a:stretch/>
        </p:blipFill>
        <p:spPr>
          <a:xfrm>
            <a:off x="1743074" y="1153503"/>
            <a:ext cx="5657851" cy="3402169"/>
          </a:xfrm>
          <a:prstGeom prst="rect">
            <a:avLst/>
          </a:prstGeom>
        </p:spPr>
      </p:pic>
      <p:sp>
        <p:nvSpPr>
          <p:cNvPr id="3" name="TextBox 2">
            <a:extLst>
              <a:ext uri="{FF2B5EF4-FFF2-40B4-BE49-F238E27FC236}">
                <a16:creationId xmlns:a16="http://schemas.microsoft.com/office/drawing/2014/main" id="{6F7BA647-850A-664C-CE07-033A8EEAFDEE}"/>
              </a:ext>
            </a:extLst>
          </p:cNvPr>
          <p:cNvSpPr txBox="1"/>
          <p:nvPr/>
        </p:nvSpPr>
        <p:spPr>
          <a:xfrm>
            <a:off x="1743074" y="0"/>
            <a:ext cx="6153992" cy="707886"/>
          </a:xfrm>
          <a:prstGeom prst="rect">
            <a:avLst/>
          </a:prstGeom>
          <a:noFill/>
        </p:spPr>
        <p:txBody>
          <a:bodyPr wrap="none" rtlCol="0">
            <a:spAutoFit/>
          </a:bodyPr>
          <a:lstStyle/>
          <a:p>
            <a:r>
              <a:rPr lang="en-US" sz="6000" b="1" dirty="0">
                <a:solidFill>
                  <a:srgbClr val="002060"/>
                </a:solidFill>
                <a:latin typeface="+mn-lt"/>
              </a:rPr>
              <a:t>Drug Concealment Methods</a:t>
            </a:r>
          </a:p>
        </p:txBody>
      </p:sp>
    </p:spTree>
    <p:extLst>
      <p:ext uri="{BB962C8B-B14F-4D97-AF65-F5344CB8AC3E}">
        <p14:creationId xmlns:p14="http://schemas.microsoft.com/office/powerpoint/2010/main" val="33466296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226AF-B0B9-3EEC-10D8-5B09AF5893A0}"/>
              </a:ext>
            </a:extLst>
          </p:cNvPr>
          <p:cNvSpPr txBox="1"/>
          <p:nvPr/>
        </p:nvSpPr>
        <p:spPr>
          <a:xfrm>
            <a:off x="2539093" y="0"/>
            <a:ext cx="3813416" cy="646331"/>
          </a:xfrm>
          <a:prstGeom prst="rect">
            <a:avLst/>
          </a:prstGeom>
          <a:noFill/>
        </p:spPr>
        <p:txBody>
          <a:bodyPr wrap="none" rtlCol="0">
            <a:spAutoFit/>
          </a:bodyPr>
          <a:lstStyle/>
          <a:p>
            <a:r>
              <a:rPr lang="en-US" sz="5400" b="1" dirty="0">
                <a:solidFill>
                  <a:srgbClr val="002060"/>
                </a:solidFill>
                <a:latin typeface="+mn-lt"/>
              </a:rPr>
              <a:t>Drug Stash Pockets</a:t>
            </a:r>
          </a:p>
        </p:txBody>
      </p:sp>
      <p:pic>
        <p:nvPicPr>
          <p:cNvPr id="3" name="Picture 2">
            <a:extLst>
              <a:ext uri="{FF2B5EF4-FFF2-40B4-BE49-F238E27FC236}">
                <a16:creationId xmlns:a16="http://schemas.microsoft.com/office/drawing/2014/main" id="{7D84B570-C563-4B35-EE96-4B83ECA44D36}"/>
              </a:ext>
            </a:extLst>
          </p:cNvPr>
          <p:cNvPicPr>
            <a:picLocks noChangeAspect="1"/>
          </p:cNvPicPr>
          <p:nvPr/>
        </p:nvPicPr>
        <p:blipFill>
          <a:blip r:embed="rId2"/>
          <a:stretch>
            <a:fillRect/>
          </a:stretch>
        </p:blipFill>
        <p:spPr>
          <a:xfrm>
            <a:off x="399891" y="831930"/>
            <a:ext cx="1975275" cy="1487553"/>
          </a:xfrm>
          <a:prstGeom prst="ellipse">
            <a:avLst/>
          </a:prstGeom>
          <a:ln>
            <a:noFill/>
          </a:ln>
          <a:effectLst>
            <a:softEdge rad="112500"/>
          </a:effectLst>
        </p:spPr>
      </p:pic>
      <p:pic>
        <p:nvPicPr>
          <p:cNvPr id="4" name="Picture 3">
            <a:extLst>
              <a:ext uri="{FF2B5EF4-FFF2-40B4-BE49-F238E27FC236}">
                <a16:creationId xmlns:a16="http://schemas.microsoft.com/office/drawing/2014/main" id="{A7A18A71-01E4-3FE0-A8DA-11C08A878C5C}"/>
              </a:ext>
            </a:extLst>
          </p:cNvPr>
          <p:cNvPicPr>
            <a:picLocks noChangeAspect="1"/>
          </p:cNvPicPr>
          <p:nvPr/>
        </p:nvPicPr>
        <p:blipFill>
          <a:blip r:embed="rId3"/>
          <a:stretch>
            <a:fillRect/>
          </a:stretch>
        </p:blipFill>
        <p:spPr>
          <a:xfrm>
            <a:off x="6793220" y="467631"/>
            <a:ext cx="1950889" cy="1463167"/>
          </a:xfrm>
          <a:prstGeom prst="ellipse">
            <a:avLst/>
          </a:prstGeom>
          <a:ln>
            <a:noFill/>
          </a:ln>
          <a:effectLst>
            <a:softEdge rad="112500"/>
          </a:effectLst>
        </p:spPr>
      </p:pic>
      <p:pic>
        <p:nvPicPr>
          <p:cNvPr id="5" name="Picture 4">
            <a:extLst>
              <a:ext uri="{FF2B5EF4-FFF2-40B4-BE49-F238E27FC236}">
                <a16:creationId xmlns:a16="http://schemas.microsoft.com/office/drawing/2014/main" id="{4201A041-7057-D1FD-7B1F-EA25E78F8915}"/>
              </a:ext>
            </a:extLst>
          </p:cNvPr>
          <p:cNvPicPr>
            <a:picLocks noChangeAspect="1"/>
          </p:cNvPicPr>
          <p:nvPr/>
        </p:nvPicPr>
        <p:blipFill>
          <a:blip r:embed="rId4"/>
          <a:stretch>
            <a:fillRect/>
          </a:stretch>
        </p:blipFill>
        <p:spPr>
          <a:xfrm>
            <a:off x="3491764" y="698430"/>
            <a:ext cx="2184857" cy="2179936"/>
          </a:xfrm>
          <a:prstGeom prst="rect">
            <a:avLst/>
          </a:prstGeom>
        </p:spPr>
      </p:pic>
      <p:pic>
        <p:nvPicPr>
          <p:cNvPr id="6" name="Picture 5">
            <a:extLst>
              <a:ext uri="{FF2B5EF4-FFF2-40B4-BE49-F238E27FC236}">
                <a16:creationId xmlns:a16="http://schemas.microsoft.com/office/drawing/2014/main" id="{60FD80C2-0ABD-B7C0-7B8D-D4FC16CD5B6E}"/>
              </a:ext>
            </a:extLst>
          </p:cNvPr>
          <p:cNvPicPr>
            <a:picLocks noChangeAspect="1"/>
          </p:cNvPicPr>
          <p:nvPr/>
        </p:nvPicPr>
        <p:blipFill>
          <a:blip r:embed="rId5"/>
          <a:stretch>
            <a:fillRect/>
          </a:stretch>
        </p:blipFill>
        <p:spPr>
          <a:xfrm>
            <a:off x="552879" y="3105544"/>
            <a:ext cx="2682472" cy="957155"/>
          </a:xfrm>
          <a:prstGeom prst="ellipse">
            <a:avLst/>
          </a:prstGeom>
          <a:ln>
            <a:noFill/>
          </a:ln>
          <a:effectLst>
            <a:softEdge rad="112500"/>
          </a:effectLst>
        </p:spPr>
      </p:pic>
      <p:pic>
        <p:nvPicPr>
          <p:cNvPr id="7" name="Picture 6">
            <a:extLst>
              <a:ext uri="{FF2B5EF4-FFF2-40B4-BE49-F238E27FC236}">
                <a16:creationId xmlns:a16="http://schemas.microsoft.com/office/drawing/2014/main" id="{30D997EB-7B62-7CDA-DDAE-D2FDE3FEE273}"/>
              </a:ext>
            </a:extLst>
          </p:cNvPr>
          <p:cNvPicPr>
            <a:picLocks noChangeAspect="1"/>
          </p:cNvPicPr>
          <p:nvPr/>
        </p:nvPicPr>
        <p:blipFill rotWithShape="1">
          <a:blip r:embed="rId6"/>
          <a:srcRect t="50000"/>
          <a:stretch/>
        </p:blipFill>
        <p:spPr>
          <a:xfrm>
            <a:off x="6652425" y="2319483"/>
            <a:ext cx="1938696" cy="2048433"/>
          </a:xfrm>
          <a:prstGeom prst="rect">
            <a:avLst/>
          </a:prstGeom>
        </p:spPr>
      </p:pic>
    </p:spTree>
    <p:extLst>
      <p:ext uri="{BB962C8B-B14F-4D97-AF65-F5344CB8AC3E}">
        <p14:creationId xmlns:p14="http://schemas.microsoft.com/office/powerpoint/2010/main" val="16452750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2315F-F037-8453-0D6F-D026EB702527}"/>
              </a:ext>
            </a:extLst>
          </p:cNvPr>
          <p:cNvPicPr>
            <a:picLocks noChangeAspect="1"/>
          </p:cNvPicPr>
          <p:nvPr/>
        </p:nvPicPr>
        <p:blipFill>
          <a:blip r:embed="rId2"/>
          <a:stretch>
            <a:fillRect/>
          </a:stretch>
        </p:blipFill>
        <p:spPr>
          <a:xfrm>
            <a:off x="1127352" y="368072"/>
            <a:ext cx="7362825" cy="4162425"/>
          </a:xfrm>
          <a:prstGeom prst="rect">
            <a:avLst/>
          </a:prstGeom>
        </p:spPr>
      </p:pic>
    </p:spTree>
    <p:extLst>
      <p:ext uri="{BB962C8B-B14F-4D97-AF65-F5344CB8AC3E}">
        <p14:creationId xmlns:p14="http://schemas.microsoft.com/office/powerpoint/2010/main" val="147903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481943" y="95250"/>
            <a:ext cx="7543800" cy="762000"/>
          </a:xfrm>
        </p:spPr>
        <p:txBody>
          <a:bodyPr>
            <a:normAutofit/>
          </a:bodyPr>
          <a:lstStyle/>
          <a:p>
            <a:pPr marL="0" indent="0">
              <a:buNone/>
            </a:pPr>
            <a:r>
              <a:rPr lang="en-US" sz="4000" b="1" dirty="0">
                <a:solidFill>
                  <a:srgbClr val="002060"/>
                </a:solidFill>
              </a:rPr>
              <a:t>True or False?</a:t>
            </a:r>
          </a:p>
        </p:txBody>
      </p:sp>
      <p:sp>
        <p:nvSpPr>
          <p:cNvPr id="3" name="Text Placeholder 2"/>
          <p:cNvSpPr>
            <a:spLocks noGrp="1"/>
          </p:cNvSpPr>
          <p:nvPr>
            <p:ph type="body" sz="quarter" idx="4294967295"/>
          </p:nvPr>
        </p:nvSpPr>
        <p:spPr>
          <a:xfrm>
            <a:off x="163286" y="1066800"/>
            <a:ext cx="8629650" cy="3505200"/>
          </a:xfrm>
        </p:spPr>
        <p:txBody>
          <a:bodyPr>
            <a:noAutofit/>
          </a:bodyPr>
          <a:lstStyle/>
          <a:p>
            <a:pPr marL="514350" indent="-514350">
              <a:buAutoNum type="arabicPeriod"/>
            </a:pPr>
            <a:r>
              <a:rPr lang="en-US" sz="2800" dirty="0"/>
              <a:t>Marijuana is one the most frequently abused drugs in schools today?	</a:t>
            </a:r>
          </a:p>
          <a:p>
            <a:r>
              <a:rPr lang="en-US" sz="2800" b="1" i="1" u="sng" dirty="0">
                <a:solidFill>
                  <a:srgbClr val="FF0000"/>
                </a:solidFill>
              </a:rPr>
              <a:t>TRUE</a:t>
            </a:r>
          </a:p>
          <a:p>
            <a:pPr marL="182880" indent="0">
              <a:buNone/>
            </a:pPr>
            <a:endParaRPr lang="en-US" sz="2800" dirty="0"/>
          </a:p>
          <a:p>
            <a:pPr marL="182880" indent="0">
              <a:buNone/>
            </a:pPr>
            <a:r>
              <a:rPr lang="en-US" sz="2800" dirty="0"/>
              <a:t>2. People under the influence of methamphetamine will 	exhibit constricted pupils?	</a:t>
            </a:r>
          </a:p>
          <a:p>
            <a:r>
              <a:rPr lang="en-US" sz="2800" b="1" i="1" u="sng" dirty="0">
                <a:solidFill>
                  <a:srgbClr val="FF0000"/>
                </a:solidFill>
              </a:rPr>
              <a:t>FALSE</a:t>
            </a:r>
            <a:endParaRPr lang="en-US" sz="2800" dirty="0">
              <a:solidFill>
                <a:srgbClr val="FF0000"/>
              </a:solidFill>
            </a:endParaRPr>
          </a:p>
        </p:txBody>
      </p:sp>
      <p:sp>
        <p:nvSpPr>
          <p:cNvPr id="4" name="Text Box 6">
            <a:extLst>
              <a:ext uri="{FF2B5EF4-FFF2-40B4-BE49-F238E27FC236}">
                <a16:creationId xmlns:a16="http://schemas.microsoft.com/office/drawing/2014/main" id="{4B27DB54-4A16-F2B2-AE45-77A5AA6BD9B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45922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E3828-313D-7DC6-B879-2F7020259B5C}"/>
              </a:ext>
            </a:extLst>
          </p:cNvPr>
          <p:cNvSpPr txBox="1"/>
          <p:nvPr/>
        </p:nvSpPr>
        <p:spPr>
          <a:xfrm>
            <a:off x="1696629" y="65315"/>
            <a:ext cx="5523948" cy="646331"/>
          </a:xfrm>
          <a:prstGeom prst="rect">
            <a:avLst/>
          </a:prstGeom>
          <a:noFill/>
        </p:spPr>
        <p:txBody>
          <a:bodyPr wrap="none" rtlCol="0">
            <a:spAutoFit/>
          </a:bodyPr>
          <a:lstStyle/>
          <a:p>
            <a:r>
              <a:rPr lang="en-US" sz="5400" b="1" dirty="0">
                <a:solidFill>
                  <a:srgbClr val="002060"/>
                </a:solidFill>
                <a:latin typeface="+mn-lt"/>
              </a:rPr>
              <a:t>Drug Concealment Products</a:t>
            </a:r>
          </a:p>
        </p:txBody>
      </p:sp>
      <p:pic>
        <p:nvPicPr>
          <p:cNvPr id="3" name="Picture 2">
            <a:extLst>
              <a:ext uri="{FF2B5EF4-FFF2-40B4-BE49-F238E27FC236}">
                <a16:creationId xmlns:a16="http://schemas.microsoft.com/office/drawing/2014/main" id="{D9C7ACEE-02F5-19EF-B44B-FEF03E186E53}"/>
              </a:ext>
            </a:extLst>
          </p:cNvPr>
          <p:cNvPicPr>
            <a:picLocks noChangeAspect="1"/>
          </p:cNvPicPr>
          <p:nvPr/>
        </p:nvPicPr>
        <p:blipFill>
          <a:blip r:embed="rId2"/>
          <a:stretch>
            <a:fillRect/>
          </a:stretch>
        </p:blipFill>
        <p:spPr>
          <a:xfrm>
            <a:off x="3246606" y="1113915"/>
            <a:ext cx="3219508" cy="2415903"/>
          </a:xfrm>
          <a:prstGeom prst="ellipse">
            <a:avLst/>
          </a:prstGeom>
          <a:ln>
            <a:noFill/>
          </a:ln>
          <a:effectLst>
            <a:softEdge rad="112500"/>
          </a:effectLst>
        </p:spPr>
      </p:pic>
      <p:pic>
        <p:nvPicPr>
          <p:cNvPr id="4" name="Picture 3">
            <a:extLst>
              <a:ext uri="{FF2B5EF4-FFF2-40B4-BE49-F238E27FC236}">
                <a16:creationId xmlns:a16="http://schemas.microsoft.com/office/drawing/2014/main" id="{06A9B3C0-85BB-F4C7-E667-C90C3C5EA368}"/>
              </a:ext>
            </a:extLst>
          </p:cNvPr>
          <p:cNvPicPr>
            <a:picLocks noChangeAspect="1"/>
          </p:cNvPicPr>
          <p:nvPr/>
        </p:nvPicPr>
        <p:blipFill>
          <a:blip r:embed="rId3"/>
          <a:stretch>
            <a:fillRect/>
          </a:stretch>
        </p:blipFill>
        <p:spPr>
          <a:xfrm>
            <a:off x="487651" y="1273288"/>
            <a:ext cx="2243660" cy="2256530"/>
          </a:xfrm>
          <a:prstGeom prst="rect">
            <a:avLst/>
          </a:prstGeom>
        </p:spPr>
      </p:pic>
      <p:pic>
        <p:nvPicPr>
          <p:cNvPr id="5" name="Picture 4">
            <a:extLst>
              <a:ext uri="{FF2B5EF4-FFF2-40B4-BE49-F238E27FC236}">
                <a16:creationId xmlns:a16="http://schemas.microsoft.com/office/drawing/2014/main" id="{397759B7-E4D8-1FE0-EE83-80EBD129D3F8}"/>
              </a:ext>
            </a:extLst>
          </p:cNvPr>
          <p:cNvPicPr>
            <a:picLocks noChangeAspect="1"/>
          </p:cNvPicPr>
          <p:nvPr/>
        </p:nvPicPr>
        <p:blipFill>
          <a:blip r:embed="rId4"/>
          <a:stretch>
            <a:fillRect/>
          </a:stretch>
        </p:blipFill>
        <p:spPr>
          <a:xfrm>
            <a:off x="6747784" y="839009"/>
            <a:ext cx="2272452" cy="1960547"/>
          </a:xfrm>
          <a:prstGeom prst="rect">
            <a:avLst/>
          </a:prstGeom>
        </p:spPr>
      </p:pic>
      <p:pic>
        <p:nvPicPr>
          <p:cNvPr id="6" name="Picture 5">
            <a:extLst>
              <a:ext uri="{FF2B5EF4-FFF2-40B4-BE49-F238E27FC236}">
                <a16:creationId xmlns:a16="http://schemas.microsoft.com/office/drawing/2014/main" id="{9E877AB5-0892-85E6-D801-DCB02182D253}"/>
              </a:ext>
            </a:extLst>
          </p:cNvPr>
          <p:cNvPicPr>
            <a:picLocks noChangeAspect="1"/>
          </p:cNvPicPr>
          <p:nvPr/>
        </p:nvPicPr>
        <p:blipFill>
          <a:blip r:embed="rId5"/>
          <a:stretch>
            <a:fillRect/>
          </a:stretch>
        </p:blipFill>
        <p:spPr>
          <a:xfrm>
            <a:off x="6632640" y="2799556"/>
            <a:ext cx="2102662" cy="1687102"/>
          </a:xfrm>
          <a:prstGeom prst="rect">
            <a:avLst/>
          </a:prstGeom>
        </p:spPr>
      </p:pic>
    </p:spTree>
    <p:extLst>
      <p:ext uri="{BB962C8B-B14F-4D97-AF65-F5344CB8AC3E}">
        <p14:creationId xmlns:p14="http://schemas.microsoft.com/office/powerpoint/2010/main" val="9976747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Text Box 3"/>
          <p:cNvSpPr txBox="1">
            <a:spLocks noChangeArrowheads="1"/>
          </p:cNvSpPr>
          <p:nvPr/>
        </p:nvSpPr>
        <p:spPr bwMode="auto">
          <a:xfrm>
            <a:off x="1314450" y="473749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200">
                <a:solidFill>
                  <a:srgbClr val="00396D"/>
                </a:solidFill>
                <a:latin typeface="Verdana" panose="020B0604030504040204" pitchFamily="34" charset="0"/>
              </a:rPr>
              <a:t>DITEP – Drug Impairment Training for Educational Professionals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09260" y="962043"/>
            <a:ext cx="3408983" cy="3219413"/>
          </a:xfrm>
          <a:prstGeom prst="ellipse">
            <a:avLst/>
          </a:prstGeom>
          <a:ln>
            <a:noFill/>
          </a:ln>
          <a:effectLst>
            <a:softEdge rad="112500"/>
          </a:effectLst>
        </p:spPr>
      </p:pic>
      <p:sp>
        <p:nvSpPr>
          <p:cNvPr id="7" name="Rectangle 2"/>
          <p:cNvSpPr txBox="1">
            <a:spLocks noChangeArrowheads="1"/>
          </p:cNvSpPr>
          <p:nvPr/>
        </p:nvSpPr>
        <p:spPr>
          <a:xfrm>
            <a:off x="2153687" y="1714500"/>
            <a:ext cx="6169819" cy="857250"/>
          </a:xfrm>
          <a:prstGeom prst="rect">
            <a:avLst/>
          </a:prstGeom>
          <a:noFill/>
          <a:ln/>
          <a:extLst>
            <a:ext uri="{909E8E84-426E-40dd-AFC4-6F175D3DCCD1}">
              <a14:hiddenFill xmlns="" xmlns:a14="http://schemas.microsoft.com/office/drawing/2010/main">
                <a:solidFill>
                  <a:srgbClr val="FFFFE9"/>
                </a:solidFill>
              </a14:hiddenFill>
            </a:ext>
          </a:extLst>
        </p:spPr>
        <p:txBody>
          <a:bodyPr/>
          <a:lstStyle>
            <a:lvl1pPr algn="l" rtl="0" eaLnBrk="0" fontAlgn="base" hangingPunct="0">
              <a:lnSpc>
                <a:spcPts val="3800"/>
              </a:lnSpc>
              <a:spcBef>
                <a:spcPct val="0"/>
              </a:spcBef>
              <a:spcAft>
                <a:spcPct val="0"/>
              </a:spcAft>
              <a:defRPr sz="3600" baseline="0">
                <a:solidFill>
                  <a:srgbClr val="00478A"/>
                </a:solidFill>
                <a:latin typeface="+mj-lt"/>
                <a:ea typeface="ＭＳ Ｐゴシック" charset="0"/>
                <a:cs typeface="+mj-cs"/>
              </a:defRPr>
            </a:lvl1pPr>
            <a:lvl2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2pPr>
            <a:lvl3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3pPr>
            <a:lvl4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4pPr>
            <a:lvl5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5pPr>
            <a:lvl6pPr marL="457200" algn="ctr" rtl="0" fontAlgn="base">
              <a:spcBef>
                <a:spcPct val="0"/>
              </a:spcBef>
              <a:spcAft>
                <a:spcPct val="0"/>
              </a:spcAft>
              <a:defRPr sz="4400" b="1">
                <a:solidFill>
                  <a:schemeClr val="bg1"/>
                </a:solidFill>
                <a:latin typeface="OfficinaSans" pitchFamily="2" charset="0"/>
              </a:defRPr>
            </a:lvl6pPr>
            <a:lvl7pPr marL="914400" algn="ctr" rtl="0" fontAlgn="base">
              <a:spcBef>
                <a:spcPct val="0"/>
              </a:spcBef>
              <a:spcAft>
                <a:spcPct val="0"/>
              </a:spcAft>
              <a:defRPr sz="4400" b="1">
                <a:solidFill>
                  <a:schemeClr val="bg1"/>
                </a:solidFill>
                <a:latin typeface="OfficinaSans" pitchFamily="2" charset="0"/>
              </a:defRPr>
            </a:lvl7pPr>
            <a:lvl8pPr marL="1371600" algn="ctr" rtl="0" fontAlgn="base">
              <a:spcBef>
                <a:spcPct val="0"/>
              </a:spcBef>
              <a:spcAft>
                <a:spcPct val="0"/>
              </a:spcAft>
              <a:defRPr sz="4400" b="1">
                <a:solidFill>
                  <a:schemeClr val="bg1"/>
                </a:solidFill>
                <a:latin typeface="OfficinaSans" pitchFamily="2" charset="0"/>
              </a:defRPr>
            </a:lvl8pPr>
            <a:lvl9pPr marL="1828800" algn="ctr" rtl="0" fontAlgn="base">
              <a:spcBef>
                <a:spcPct val="0"/>
              </a:spcBef>
              <a:spcAft>
                <a:spcPct val="0"/>
              </a:spcAft>
              <a:defRPr sz="4400" b="1">
                <a:solidFill>
                  <a:schemeClr val="bg1"/>
                </a:solidFill>
                <a:latin typeface="OfficinaSans" pitchFamily="2" charset="0"/>
              </a:defRPr>
            </a:lvl9pPr>
          </a:lstStyle>
          <a:p>
            <a:r>
              <a:rPr lang="en-US" altLang="en-US" sz="4000" b="1" dirty="0">
                <a:solidFill>
                  <a:schemeClr val="bg1"/>
                </a:solidFill>
                <a:latin typeface="+mn-lt"/>
              </a:rPr>
              <a:t>SESSION VI -</a:t>
            </a:r>
            <a:br>
              <a:rPr lang="en-US" altLang="en-US" sz="4000" b="1" dirty="0">
                <a:solidFill>
                  <a:schemeClr val="bg1"/>
                </a:solidFill>
                <a:latin typeface="+mn-lt"/>
              </a:rPr>
            </a:br>
            <a:r>
              <a:rPr lang="en-US" altLang="en-US" sz="4000" b="1" dirty="0">
                <a:solidFill>
                  <a:schemeClr val="bg1"/>
                </a:solidFill>
                <a:latin typeface="+mn-lt"/>
              </a:rPr>
              <a:t>References</a:t>
            </a:r>
          </a:p>
        </p:txBody>
      </p:sp>
    </p:spTree>
    <p:extLst>
      <p:ext uri="{BB962C8B-B14F-4D97-AF65-F5344CB8AC3E}">
        <p14:creationId xmlns:p14="http://schemas.microsoft.com/office/powerpoint/2010/main" val="36007524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1692000" y="-41276"/>
            <a:ext cx="7886700" cy="993775"/>
          </a:xfrm>
        </p:spPr>
        <p:txBody>
          <a:bodyPr>
            <a:normAutofit/>
          </a:bodyPr>
          <a:lstStyle/>
          <a:p>
            <a:r>
              <a:rPr lang="en-US" altLang="en-US" sz="4000" b="1" dirty="0">
                <a:solidFill>
                  <a:srgbClr val="002060"/>
                </a:solidFill>
                <a:latin typeface="+mn-lt"/>
              </a:rPr>
              <a:t>Internet Resources</a:t>
            </a:r>
          </a:p>
        </p:txBody>
      </p:sp>
      <p:sp>
        <p:nvSpPr>
          <p:cNvPr id="251907" name="Rectangle 3"/>
          <p:cNvSpPr>
            <a:spLocks noGrp="1" noChangeArrowheads="1"/>
          </p:cNvSpPr>
          <p:nvPr>
            <p:ph idx="4294967295"/>
          </p:nvPr>
        </p:nvSpPr>
        <p:spPr>
          <a:xfrm>
            <a:off x="542662" y="820350"/>
            <a:ext cx="7886700" cy="3716338"/>
          </a:xfrm>
        </p:spPr>
        <p:txBody>
          <a:bodyPr>
            <a:normAutofit fontScale="92500" lnSpcReduction="10000"/>
          </a:bodyPr>
          <a:lstStyle/>
          <a:p>
            <a:pPr>
              <a:lnSpc>
                <a:spcPct val="90000"/>
              </a:lnSpc>
            </a:pPr>
            <a:r>
              <a:rPr lang="en-US" altLang="en-US" sz="1800" dirty="0">
                <a:solidFill>
                  <a:schemeClr val="tx1"/>
                </a:solidFill>
                <a:hlinkClick r:id="rId2"/>
              </a:rPr>
              <a:t>http://www.nida.nih.gov/</a:t>
            </a:r>
            <a:endParaRPr lang="en-US" altLang="en-US" sz="1800" dirty="0">
              <a:solidFill>
                <a:schemeClr val="tx1"/>
              </a:solidFill>
            </a:endParaRPr>
          </a:p>
          <a:p>
            <a:pPr marL="457200" lvl="1" indent="0">
              <a:lnSpc>
                <a:spcPct val="90000"/>
              </a:lnSpc>
              <a:buNone/>
            </a:pPr>
            <a:r>
              <a:rPr lang="en-US" altLang="en-US" sz="1800" dirty="0">
                <a:solidFill>
                  <a:srgbClr val="00396D"/>
                </a:solidFill>
              </a:rPr>
              <a:t>Specific pages for parents and teachers about drugs of abuse, drug trends, and treatment options</a:t>
            </a:r>
          </a:p>
          <a:p>
            <a:pPr>
              <a:lnSpc>
                <a:spcPct val="90000"/>
              </a:lnSpc>
            </a:pPr>
            <a:r>
              <a:rPr lang="en-US" altLang="en-US" sz="1800" dirty="0">
                <a:solidFill>
                  <a:srgbClr val="00396D"/>
                </a:solidFill>
                <a:hlinkClick r:id="rId3"/>
              </a:rPr>
              <a:t>http://www.erowid.org</a:t>
            </a:r>
            <a:endParaRPr lang="en-US" altLang="en-US" sz="1800" dirty="0">
              <a:solidFill>
                <a:srgbClr val="00396D"/>
              </a:solidFill>
            </a:endParaRPr>
          </a:p>
          <a:p>
            <a:pPr marL="457200" lvl="1" indent="0">
              <a:lnSpc>
                <a:spcPct val="90000"/>
              </a:lnSpc>
              <a:buNone/>
            </a:pPr>
            <a:r>
              <a:rPr lang="en-US" altLang="en-US" sz="1800" dirty="0">
                <a:solidFill>
                  <a:srgbClr val="00396D"/>
                </a:solidFill>
              </a:rPr>
              <a:t>Pro-drug non-profit educational and harm-reduction resource site about drugs, plants, chemical and drug effects</a:t>
            </a:r>
          </a:p>
          <a:p>
            <a:pPr>
              <a:lnSpc>
                <a:spcPct val="90000"/>
              </a:lnSpc>
            </a:pPr>
            <a:r>
              <a:rPr lang="en-US" altLang="en-US" sz="1800" dirty="0">
                <a:solidFill>
                  <a:srgbClr val="00396D"/>
                </a:solidFill>
                <a:hlinkClick r:id="rId4"/>
              </a:rPr>
              <a:t>http://www.nhtsa.dot.gov</a:t>
            </a:r>
            <a:endParaRPr lang="en-US" altLang="en-US" sz="1800" dirty="0">
              <a:solidFill>
                <a:srgbClr val="00396D"/>
              </a:solidFill>
            </a:endParaRPr>
          </a:p>
          <a:p>
            <a:pPr marL="457200" lvl="1" indent="0">
              <a:lnSpc>
                <a:spcPct val="90000"/>
              </a:lnSpc>
              <a:buNone/>
            </a:pPr>
            <a:r>
              <a:rPr lang="en-US" altLang="en-US" sz="1800" dirty="0">
                <a:solidFill>
                  <a:srgbClr val="00396D"/>
                </a:solidFill>
              </a:rPr>
              <a:t>National Highway Traffic Safety Administration (NHTSA) site for highway safety information</a:t>
            </a:r>
            <a:r>
              <a:rPr lang="en-US" altLang="en-US" dirty="0">
                <a:solidFill>
                  <a:srgbClr val="00396D"/>
                </a:solidFill>
              </a:rPr>
              <a:t> and </a:t>
            </a:r>
            <a:r>
              <a:rPr lang="en-US" altLang="en-US" sz="1800" dirty="0">
                <a:solidFill>
                  <a:srgbClr val="00396D"/>
                </a:solidFill>
              </a:rPr>
              <a:t>statistics</a:t>
            </a:r>
          </a:p>
          <a:p>
            <a:pPr>
              <a:lnSpc>
                <a:spcPct val="90000"/>
              </a:lnSpc>
            </a:pPr>
            <a:r>
              <a:rPr lang="en-US" altLang="en-US" sz="1800" dirty="0">
                <a:solidFill>
                  <a:srgbClr val="00396D"/>
                </a:solidFill>
                <a:hlinkClick r:id="rId5"/>
              </a:rPr>
              <a:t>http://www.ndaa.org</a:t>
            </a:r>
            <a:r>
              <a:rPr lang="en-US" altLang="en-US" sz="1800" dirty="0">
                <a:solidFill>
                  <a:srgbClr val="00396D"/>
                </a:solidFill>
              </a:rPr>
              <a:t> </a:t>
            </a:r>
          </a:p>
          <a:p>
            <a:pPr marL="457200" lvl="1" indent="0">
              <a:lnSpc>
                <a:spcPct val="90000"/>
              </a:lnSpc>
              <a:buNone/>
            </a:pPr>
            <a:r>
              <a:rPr lang="en-US" altLang="en-US" sz="1800" dirty="0">
                <a:solidFill>
                  <a:srgbClr val="00396D"/>
                </a:solidFill>
              </a:rPr>
              <a:t>Legal issues, materials explaining drug assessment procedures in lay terms</a:t>
            </a:r>
          </a:p>
          <a:p>
            <a:pPr>
              <a:lnSpc>
                <a:spcPct val="90000"/>
              </a:lnSpc>
            </a:pPr>
            <a:r>
              <a:rPr lang="en-US" altLang="en-US" sz="1800" dirty="0">
                <a:solidFill>
                  <a:srgbClr val="00396D"/>
                </a:solidFill>
                <a:hlinkClick r:id="rId6"/>
              </a:rPr>
              <a:t>http://www.nlm.gov/medlineplus/druginformation.html</a:t>
            </a:r>
            <a:endParaRPr lang="en-US" altLang="en-US" sz="1800" dirty="0">
              <a:solidFill>
                <a:srgbClr val="00396D"/>
              </a:solidFill>
            </a:endParaRPr>
          </a:p>
          <a:p>
            <a:pPr marL="457200" lvl="1" indent="0">
              <a:lnSpc>
                <a:spcPct val="90000"/>
              </a:lnSpc>
              <a:buNone/>
            </a:pPr>
            <a:r>
              <a:rPr lang="en-US" altLang="en-US" sz="1800" dirty="0">
                <a:solidFill>
                  <a:srgbClr val="00396D"/>
                </a:solidFill>
              </a:rPr>
              <a:t>A medical-based resource for information about drugs and herbal substances</a:t>
            </a:r>
          </a:p>
          <a:p>
            <a:pPr>
              <a:lnSpc>
                <a:spcPct val="90000"/>
              </a:lnSpc>
            </a:pPr>
            <a:endParaRPr lang="en-US" altLang="en-US" sz="1800" dirty="0">
              <a:solidFill>
                <a:srgbClr val="00396D"/>
              </a:solidFill>
            </a:endParaRPr>
          </a:p>
        </p:txBody>
      </p:sp>
      <p:sp>
        <p:nvSpPr>
          <p:cNvPr id="2" name="Text Box 6">
            <a:extLst>
              <a:ext uri="{FF2B5EF4-FFF2-40B4-BE49-F238E27FC236}">
                <a16:creationId xmlns:a16="http://schemas.microsoft.com/office/drawing/2014/main" id="{1B8B8BAF-3167-8074-4DA7-A9AC09AAE72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6203948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idx="4294967295"/>
          </p:nvPr>
        </p:nvSpPr>
        <p:spPr>
          <a:xfrm>
            <a:off x="2049780" y="-44727"/>
            <a:ext cx="7886700" cy="993775"/>
          </a:xfrm>
        </p:spPr>
        <p:txBody>
          <a:bodyPr>
            <a:normAutofit/>
          </a:bodyPr>
          <a:lstStyle/>
          <a:p>
            <a:r>
              <a:rPr lang="en-US" altLang="en-US" sz="4000" b="1" dirty="0">
                <a:solidFill>
                  <a:srgbClr val="002060"/>
                </a:solidFill>
                <a:latin typeface="+mn-lt"/>
              </a:rPr>
              <a:t>Printed</a:t>
            </a:r>
            <a:r>
              <a:rPr lang="en-US" altLang="en-US" sz="4000" b="1" dirty="0">
                <a:solidFill>
                  <a:srgbClr val="002060"/>
                </a:solidFill>
              </a:rPr>
              <a:t> </a:t>
            </a:r>
            <a:r>
              <a:rPr lang="en-US" altLang="en-US" sz="4000" b="1" dirty="0">
                <a:solidFill>
                  <a:srgbClr val="002060"/>
                </a:solidFill>
                <a:latin typeface="+mn-lt"/>
              </a:rPr>
              <a:t>Resources</a:t>
            </a:r>
          </a:p>
        </p:txBody>
      </p:sp>
      <p:sp>
        <p:nvSpPr>
          <p:cNvPr id="252931" name="Rectangle 3"/>
          <p:cNvSpPr>
            <a:spLocks noGrp="1" noChangeArrowheads="1"/>
          </p:cNvSpPr>
          <p:nvPr>
            <p:ph idx="4294967295"/>
          </p:nvPr>
        </p:nvSpPr>
        <p:spPr>
          <a:xfrm>
            <a:off x="1789737" y="1043505"/>
            <a:ext cx="6965950" cy="3427413"/>
          </a:xfrm>
        </p:spPr>
        <p:txBody>
          <a:bodyPr>
            <a:normAutofit/>
          </a:bodyPr>
          <a:lstStyle/>
          <a:p>
            <a:r>
              <a:rPr lang="en-US" altLang="en-US" sz="3200" dirty="0"/>
              <a:t>Physician’s Desk Reference</a:t>
            </a:r>
          </a:p>
          <a:p>
            <a:r>
              <a:rPr lang="en-US" altLang="en-US" sz="3200" dirty="0"/>
              <a:t>Drug Identification Bible</a:t>
            </a:r>
          </a:p>
          <a:p>
            <a:r>
              <a:rPr lang="en-US" altLang="en-US" sz="3200" dirty="0"/>
              <a:t>DEA Drugs of Abuse</a:t>
            </a:r>
          </a:p>
          <a:p>
            <a:r>
              <a:rPr lang="en-US" altLang="en-US" sz="3200" dirty="0"/>
              <a:t>The Pill Book</a:t>
            </a:r>
          </a:p>
          <a:p>
            <a:r>
              <a:rPr lang="en-US" altLang="en-US" sz="3200" dirty="0"/>
              <a:t>Uppers, Downers, All-Arounders</a:t>
            </a:r>
          </a:p>
          <a:p>
            <a:endParaRPr lang="en-US" altLang="en-US" sz="32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93280" y="422793"/>
            <a:ext cx="987743" cy="1619250"/>
          </a:xfrm>
          <a:prstGeom prst="rect">
            <a:avLst/>
          </a:prstGeom>
        </p:spPr>
      </p:pic>
      <p:pic>
        <p:nvPicPr>
          <p:cNvPr id="4" name="Picture 3">
            <a:extLst>
              <a:ext uri="{FF2B5EF4-FFF2-40B4-BE49-F238E27FC236}">
                <a16:creationId xmlns:a16="http://schemas.microsoft.com/office/drawing/2014/main" id="{B00D2107-1588-79AE-0D14-3543B22D30CC}"/>
              </a:ext>
            </a:extLst>
          </p:cNvPr>
          <p:cNvPicPr>
            <a:picLocks noChangeAspect="1"/>
          </p:cNvPicPr>
          <p:nvPr/>
        </p:nvPicPr>
        <p:blipFill>
          <a:blip r:embed="rId3"/>
          <a:stretch>
            <a:fillRect/>
          </a:stretch>
        </p:blipFill>
        <p:spPr>
          <a:xfrm>
            <a:off x="197813" y="690285"/>
            <a:ext cx="1448413" cy="1678625"/>
          </a:xfrm>
          <a:prstGeom prst="rect">
            <a:avLst/>
          </a:prstGeom>
        </p:spPr>
      </p:pic>
      <p:pic>
        <p:nvPicPr>
          <p:cNvPr id="5" name="Picture 4">
            <a:extLst>
              <a:ext uri="{FF2B5EF4-FFF2-40B4-BE49-F238E27FC236}">
                <a16:creationId xmlns:a16="http://schemas.microsoft.com/office/drawing/2014/main" id="{85D144C0-B93B-9F62-0BEA-4B731B95808F}"/>
              </a:ext>
            </a:extLst>
          </p:cNvPr>
          <p:cNvPicPr>
            <a:picLocks noChangeAspect="1"/>
          </p:cNvPicPr>
          <p:nvPr/>
        </p:nvPicPr>
        <p:blipFill>
          <a:blip r:embed="rId4"/>
          <a:stretch>
            <a:fillRect/>
          </a:stretch>
        </p:blipFill>
        <p:spPr>
          <a:xfrm>
            <a:off x="7740491" y="2757211"/>
            <a:ext cx="1246076" cy="1619250"/>
          </a:xfrm>
          <a:prstGeom prst="rect">
            <a:avLst/>
          </a:prstGeom>
        </p:spPr>
      </p:pic>
      <p:sp>
        <p:nvSpPr>
          <p:cNvPr id="2" name="Text Box 6">
            <a:extLst>
              <a:ext uri="{FF2B5EF4-FFF2-40B4-BE49-F238E27FC236}">
                <a16:creationId xmlns:a16="http://schemas.microsoft.com/office/drawing/2014/main" id="{6A4177F2-AA2A-E6F4-AD4C-B1C7706067F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6888706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942412" y="-76875"/>
            <a:ext cx="7543800" cy="3505200"/>
          </a:xfrm>
        </p:spPr>
        <p:txBody>
          <a:bodyPr/>
          <a:lstStyle/>
          <a:p>
            <a:pPr marL="0" indent="0" algn="ctr">
              <a:buNone/>
            </a:pP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Drug Resources?</a:t>
            </a:r>
          </a:p>
        </p:txBody>
      </p:sp>
      <p:pic>
        <p:nvPicPr>
          <p:cNvPr id="2" name="Picture 1">
            <a:extLst>
              <a:ext uri="{FF2B5EF4-FFF2-40B4-BE49-F238E27FC236}">
                <a16:creationId xmlns:a16="http://schemas.microsoft.com/office/drawing/2014/main" id="{6EA9D9E7-D7A0-4865-87FB-88BF5E165DE3}"/>
              </a:ext>
            </a:extLst>
          </p:cNvPr>
          <p:cNvPicPr>
            <a:picLocks noChangeAspect="1"/>
          </p:cNvPicPr>
          <p:nvPr/>
        </p:nvPicPr>
        <p:blipFill>
          <a:blip r:embed="rId2"/>
          <a:stretch>
            <a:fillRect/>
          </a:stretch>
        </p:blipFill>
        <p:spPr>
          <a:xfrm>
            <a:off x="2587835" y="2196748"/>
            <a:ext cx="3621921" cy="2074261"/>
          </a:xfrm>
          <a:prstGeom prst="rect">
            <a:avLst/>
          </a:prstGeom>
        </p:spPr>
      </p:pic>
      <p:sp>
        <p:nvSpPr>
          <p:cNvPr id="4" name="Text Box 6">
            <a:extLst>
              <a:ext uri="{FF2B5EF4-FFF2-40B4-BE49-F238E27FC236}">
                <a16:creationId xmlns:a16="http://schemas.microsoft.com/office/drawing/2014/main" id="{F1D631A6-AFCC-8A8F-06E5-A6E61588D51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312436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942412" y="-76875"/>
            <a:ext cx="7543800" cy="3505200"/>
          </a:xfrm>
        </p:spPr>
        <p:txBody>
          <a:bodyPr>
            <a:normAutofit fontScale="92500" lnSpcReduction="20000"/>
          </a:bodyPr>
          <a:lstStyle/>
          <a:p>
            <a:pPr marL="0" indent="0" algn="ctr">
              <a:buNone/>
            </a:pPr>
            <a:endParaRPr lang="en-US" sz="4400" b="1" dirty="0">
              <a:solidFill>
                <a:schemeClr val="accent2"/>
              </a:solidFill>
            </a:endParaRPr>
          </a:p>
          <a:p>
            <a:pPr marL="0" indent="0" algn="ctr">
              <a:buNone/>
            </a:pPr>
            <a:r>
              <a:rPr lang="en-US" sz="4800" b="1" dirty="0">
                <a:solidFill>
                  <a:srgbClr val="002060"/>
                </a:solidFill>
              </a:rPr>
              <a:t>Day 1 Training Conclusion</a:t>
            </a:r>
          </a:p>
          <a:p>
            <a:pPr marL="0" indent="0" algn="ctr">
              <a:buNone/>
            </a:pPr>
            <a:endParaRPr lang="en-US" sz="4400" b="1" dirty="0">
              <a:solidFill>
                <a:schemeClr val="accent2"/>
              </a:solidFill>
            </a:endParaRPr>
          </a:p>
          <a:p>
            <a:pPr marL="0" indent="0" algn="ctr">
              <a:buNone/>
            </a:pPr>
            <a:r>
              <a:rPr lang="en-US" sz="4400" b="1" dirty="0">
                <a:solidFill>
                  <a:srgbClr val="092A4D"/>
                </a:solidFill>
              </a:rPr>
              <a:t>Questions?</a:t>
            </a:r>
          </a:p>
          <a:p>
            <a:pPr marL="0" indent="0" algn="ctr">
              <a:buNone/>
            </a:pPr>
            <a:r>
              <a:rPr lang="en-US" sz="4400" b="1" dirty="0">
                <a:solidFill>
                  <a:srgbClr val="092A4D"/>
                </a:solidFill>
              </a:rPr>
              <a:t>Comments?</a:t>
            </a:r>
          </a:p>
          <a:p>
            <a:pPr marL="0" indent="0" algn="ctr">
              <a:buNone/>
            </a:pPr>
            <a:r>
              <a:rPr lang="en-US" sz="4400" b="1" dirty="0">
                <a:solidFill>
                  <a:srgbClr val="092A4D"/>
                </a:solidFill>
              </a:rPr>
              <a:t>Disagreements? </a:t>
            </a:r>
          </a:p>
        </p:txBody>
      </p:sp>
      <p:sp>
        <p:nvSpPr>
          <p:cNvPr id="2" name="Text Box 6">
            <a:extLst>
              <a:ext uri="{FF2B5EF4-FFF2-40B4-BE49-F238E27FC236}">
                <a16:creationId xmlns:a16="http://schemas.microsoft.com/office/drawing/2014/main" id="{740C967A-126C-5FDC-423B-F9BBF2599EF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8458721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C93C980-250A-DAB8-090D-2B3F3A015C9B}"/>
              </a:ext>
            </a:extLst>
          </p:cNvPr>
          <p:cNvSpPr>
            <a:spLocks noGrp="1"/>
          </p:cNvSpPr>
          <p:nvPr>
            <p:ph type="subTitle" idx="1"/>
          </p:nvPr>
        </p:nvSpPr>
        <p:spPr>
          <a:xfrm>
            <a:off x="1065439" y="1193902"/>
            <a:ext cx="7013122" cy="1241822"/>
          </a:xfrm>
        </p:spPr>
        <p:txBody>
          <a:bodyPr>
            <a:noAutofit/>
          </a:bodyPr>
          <a:lstStyle/>
          <a:p>
            <a:r>
              <a:rPr lang="en-US" sz="4800" b="1" dirty="0"/>
              <a:t>Drug Impairment Training for Education Professionals</a:t>
            </a:r>
            <a:br>
              <a:rPr lang="en-US" sz="4800" b="1" dirty="0"/>
            </a:br>
            <a:r>
              <a:rPr lang="en-US" sz="4800" b="1" dirty="0"/>
              <a:t>(DITEP)</a:t>
            </a:r>
          </a:p>
          <a:p>
            <a:r>
              <a:rPr lang="en-US" sz="4800" b="1" dirty="0"/>
              <a:t>Day 2</a:t>
            </a:r>
          </a:p>
        </p:txBody>
      </p:sp>
    </p:spTree>
    <p:extLst>
      <p:ext uri="{BB962C8B-B14F-4D97-AF65-F5344CB8AC3E}">
        <p14:creationId xmlns:p14="http://schemas.microsoft.com/office/powerpoint/2010/main" val="26213235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1532" y="137947"/>
            <a:ext cx="7886700" cy="994172"/>
          </a:xfrm>
          <a:prstGeom prst="rect">
            <a:avLst/>
          </a:prstGeom>
        </p:spPr>
        <p:txBody>
          <a:bodyPr>
            <a:normAutofit/>
          </a:bodyPr>
          <a:lstStyle/>
          <a:p>
            <a:pPr algn="ctr"/>
            <a:r>
              <a:rPr lang="en-US" sz="4000" b="1" dirty="0">
                <a:solidFill>
                  <a:srgbClr val="00396D"/>
                </a:solidFill>
                <a:latin typeface="Calibri" charset="0"/>
              </a:rPr>
              <a:t>DITEP – Day 2</a:t>
            </a:r>
          </a:p>
        </p:txBody>
      </p:sp>
      <p:sp>
        <p:nvSpPr>
          <p:cNvPr id="3" name="TextBox 2"/>
          <p:cNvSpPr txBox="1"/>
          <p:nvPr/>
        </p:nvSpPr>
        <p:spPr>
          <a:xfrm>
            <a:off x="974541" y="1232922"/>
            <a:ext cx="7696200" cy="2677656"/>
          </a:xfrm>
          <a:prstGeom prst="rect">
            <a:avLst/>
          </a:prstGeom>
          <a:noFill/>
        </p:spPr>
        <p:txBody>
          <a:bodyPr wrap="square" rtlCol="0">
            <a:spAutoFit/>
          </a:bodyPr>
          <a:lstStyle/>
          <a:p>
            <a:pPr marL="571500" indent="-571500">
              <a:buFont typeface="Wingdings" panose="05000000000000000000" pitchFamily="2" charset="2"/>
              <a:buChar char="Ø"/>
            </a:pPr>
            <a:r>
              <a:rPr lang="en-US" sz="2800" baseline="0" dirty="0">
                <a:solidFill>
                  <a:schemeClr val="tx1"/>
                </a:solidFill>
                <a:latin typeface="+mn-lt"/>
              </a:rPr>
              <a:t>Session VII:  Eye Examinations  </a:t>
            </a:r>
          </a:p>
          <a:p>
            <a:pPr marL="571500" indent="-571500">
              <a:buFont typeface="Wingdings" panose="05000000000000000000" pitchFamily="2" charset="2"/>
              <a:buChar char="Ø"/>
            </a:pPr>
            <a:r>
              <a:rPr lang="en-US" sz="2800" baseline="0" dirty="0">
                <a:solidFill>
                  <a:schemeClr val="tx1"/>
                </a:solidFill>
                <a:latin typeface="+mn-lt"/>
              </a:rPr>
              <a:t>Session VIII: Vital Signs  </a:t>
            </a:r>
          </a:p>
          <a:p>
            <a:pPr marL="571500" indent="-571500">
              <a:buFont typeface="Wingdings" panose="05000000000000000000" pitchFamily="2" charset="2"/>
              <a:buChar char="Ø"/>
            </a:pPr>
            <a:r>
              <a:rPr lang="en-US" sz="2800" baseline="0" dirty="0">
                <a:solidFill>
                  <a:schemeClr val="tx1"/>
                </a:solidFill>
                <a:latin typeface="+mn-lt"/>
              </a:rPr>
              <a:t>Session IX:   Divided Attention Testing</a:t>
            </a:r>
          </a:p>
          <a:p>
            <a:pPr marL="571500" indent="-571500">
              <a:buFont typeface="Wingdings" panose="05000000000000000000" pitchFamily="2" charset="2"/>
              <a:buChar char="Ø"/>
            </a:pPr>
            <a:r>
              <a:rPr lang="en-US" sz="2800" baseline="0" dirty="0">
                <a:solidFill>
                  <a:schemeClr val="tx1"/>
                </a:solidFill>
                <a:latin typeface="+mn-lt"/>
              </a:rPr>
              <a:t>Session X:    Drug Combinations</a:t>
            </a:r>
          </a:p>
          <a:p>
            <a:pPr marL="571500" indent="-571500">
              <a:buFont typeface="Wingdings" panose="05000000000000000000" pitchFamily="2" charset="2"/>
              <a:buChar char="Ø"/>
            </a:pPr>
            <a:r>
              <a:rPr lang="en-US" sz="2800" baseline="0" dirty="0">
                <a:solidFill>
                  <a:schemeClr val="tx1"/>
                </a:solidFill>
                <a:latin typeface="+mn-lt"/>
              </a:rPr>
              <a:t>Session XI:   Assessments</a:t>
            </a:r>
          </a:p>
          <a:p>
            <a:pPr marL="571500" indent="-571500">
              <a:buFont typeface="Wingdings" panose="05000000000000000000" pitchFamily="2" charset="2"/>
              <a:buChar char="Ø"/>
            </a:pPr>
            <a:r>
              <a:rPr lang="en-US" sz="2800" baseline="0" dirty="0">
                <a:solidFill>
                  <a:schemeClr val="tx1"/>
                </a:solidFill>
                <a:latin typeface="+mn-lt"/>
              </a:rPr>
              <a:t>Session XII:  Conclusion</a:t>
            </a:r>
          </a:p>
        </p:txBody>
      </p:sp>
      <p:sp>
        <p:nvSpPr>
          <p:cNvPr id="5" name="Rectangle 3">
            <a:hlinkClick r:id="rId3" action="ppaction://hlinksldjump"/>
          </p:cNvPr>
          <p:cNvSpPr/>
          <p:nvPr/>
        </p:nvSpPr>
        <p:spPr>
          <a:xfrm>
            <a:off x="1210235" y="1045882"/>
            <a:ext cx="6529294" cy="433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5">
            <a:hlinkClick r:id="rId4" action="ppaction://hlinksldjump"/>
          </p:cNvPr>
          <p:cNvSpPr/>
          <p:nvPr/>
        </p:nvSpPr>
        <p:spPr>
          <a:xfrm>
            <a:off x="1125741" y="311768"/>
            <a:ext cx="6529294" cy="4063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6">
            <a:hlinkClick r:id="rId5" action="ppaction://hlinksldjump"/>
          </p:cNvPr>
          <p:cNvSpPr/>
          <p:nvPr/>
        </p:nvSpPr>
        <p:spPr>
          <a:xfrm>
            <a:off x="1307353" y="1390628"/>
            <a:ext cx="6529294" cy="4063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7">
            <a:hlinkClick r:id="rId6" action="ppaction://hlinksldjump"/>
          </p:cNvPr>
          <p:cNvSpPr/>
          <p:nvPr/>
        </p:nvSpPr>
        <p:spPr>
          <a:xfrm>
            <a:off x="1305859" y="2468283"/>
            <a:ext cx="7569200" cy="3257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8">
            <a:hlinkClick r:id="rId7" action="ppaction://hlinksldjump"/>
          </p:cNvPr>
          <p:cNvSpPr/>
          <p:nvPr/>
        </p:nvSpPr>
        <p:spPr>
          <a:xfrm>
            <a:off x="1290917" y="3245225"/>
            <a:ext cx="4102848" cy="4063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9">
            <a:hlinkClick r:id="rId8" action="ppaction://hlinksldjump"/>
          </p:cNvPr>
          <p:cNvSpPr/>
          <p:nvPr/>
        </p:nvSpPr>
        <p:spPr>
          <a:xfrm>
            <a:off x="1249083" y="2779060"/>
            <a:ext cx="4443505" cy="4631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Box 6">
            <a:extLst>
              <a:ext uri="{FF2B5EF4-FFF2-40B4-BE49-F238E27FC236}">
                <a16:creationId xmlns:a16="http://schemas.microsoft.com/office/drawing/2014/main" id="{D1898249-A1D2-14D0-AC0D-595EAA06C2E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48901"/>
            <a:ext cx="7886700" cy="994172"/>
          </a:xfrm>
        </p:spPr>
        <p:txBody>
          <a:bodyPr>
            <a:normAutofit/>
          </a:bodyPr>
          <a:lstStyle/>
          <a:p>
            <a:r>
              <a:rPr lang="en-US" b="1" dirty="0">
                <a:solidFill>
                  <a:srgbClr val="00396D"/>
                </a:solidFill>
                <a:latin typeface="Arial" panose="020B0604020202020204" pitchFamily="34" charset="0"/>
                <a:cs typeface="Arial" panose="020B0604020202020204" pitchFamily="34" charset="0"/>
              </a:rPr>
              <a:t>Day Two Objectives</a:t>
            </a:r>
          </a:p>
        </p:txBody>
      </p:sp>
      <p:sp>
        <p:nvSpPr>
          <p:cNvPr id="3" name="Content Placeholder 2"/>
          <p:cNvSpPr>
            <a:spLocks noGrp="1"/>
          </p:cNvSpPr>
          <p:nvPr>
            <p:ph idx="1"/>
          </p:nvPr>
        </p:nvSpPr>
        <p:spPr>
          <a:xfrm>
            <a:off x="480000" y="1412419"/>
            <a:ext cx="8232000" cy="3263504"/>
          </a:xfrm>
        </p:spPr>
        <p:txBody>
          <a:bodyPr>
            <a:normAutofit/>
          </a:bodyPr>
          <a:lstStyle/>
          <a:p>
            <a:r>
              <a:rPr lang="en-US" dirty="0"/>
              <a:t>Define nystagmus and distinguish between the different types</a:t>
            </a:r>
          </a:p>
          <a:p>
            <a:r>
              <a:rPr lang="en-US" dirty="0"/>
              <a:t>Demonstrate the administration of the horizontal gaze nystagmus (HGN) test, vertical gaze nystagmus test, and lack of convergence tests</a:t>
            </a:r>
          </a:p>
          <a:p>
            <a:r>
              <a:rPr lang="en-US" dirty="0"/>
              <a:t>Demonstrate the procedures used to estimate pupil size</a:t>
            </a:r>
          </a:p>
          <a:p>
            <a:r>
              <a:rPr lang="en-US" dirty="0"/>
              <a:t>Explain the relationship between the eye examinations and the drug categories</a:t>
            </a:r>
          </a:p>
        </p:txBody>
      </p:sp>
      <p:sp>
        <p:nvSpPr>
          <p:cNvPr id="4" name="Text Box 6">
            <a:extLst>
              <a:ext uri="{FF2B5EF4-FFF2-40B4-BE49-F238E27FC236}">
                <a16:creationId xmlns:a16="http://schemas.microsoft.com/office/drawing/2014/main" id="{91928897-628C-B807-021D-D9AB56E9AC0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7281066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366"/>
            <a:ext cx="7886700" cy="994172"/>
          </a:xfrm>
        </p:spPr>
        <p:txBody>
          <a:bodyPr>
            <a:normAutofit/>
          </a:bodyPr>
          <a:lstStyle/>
          <a:p>
            <a:r>
              <a:rPr lang="en-US" b="1" dirty="0">
                <a:solidFill>
                  <a:srgbClr val="00396D"/>
                </a:solidFill>
                <a:latin typeface="Arial" panose="020B0604020202020204" pitchFamily="34" charset="0"/>
                <a:cs typeface="Arial" panose="020B0604020202020204" pitchFamily="34" charset="0"/>
              </a:rPr>
              <a:t>Day Two Objectives</a:t>
            </a:r>
          </a:p>
        </p:txBody>
      </p:sp>
      <p:sp>
        <p:nvSpPr>
          <p:cNvPr id="3" name="Content Placeholder 2"/>
          <p:cNvSpPr>
            <a:spLocks noGrp="1"/>
          </p:cNvSpPr>
          <p:nvPr>
            <p:ph idx="1"/>
          </p:nvPr>
        </p:nvSpPr>
        <p:spPr>
          <a:xfrm>
            <a:off x="244800" y="1147537"/>
            <a:ext cx="8589600" cy="3615992"/>
          </a:xfrm>
        </p:spPr>
        <p:txBody>
          <a:bodyPr>
            <a:normAutofit/>
          </a:bodyPr>
          <a:lstStyle/>
          <a:p>
            <a:r>
              <a:rPr lang="en-US" dirty="0"/>
              <a:t>List the “average ranges” for pulse rate, blood pressure, and body temperature</a:t>
            </a:r>
          </a:p>
          <a:p>
            <a:r>
              <a:rPr lang="en-US" dirty="0"/>
              <a:t>Explain the relationship between the vital signs examination and the drug categories</a:t>
            </a:r>
          </a:p>
          <a:p>
            <a:r>
              <a:rPr lang="en-US" dirty="0"/>
              <a:t>Demonstrate the administration and evaluation of the psychophysical tests</a:t>
            </a:r>
          </a:p>
          <a:p>
            <a:r>
              <a:rPr lang="en-US" dirty="0"/>
              <a:t>Explain the relationship of the four types of drug combinations</a:t>
            </a:r>
          </a:p>
          <a:p>
            <a:r>
              <a:rPr lang="en-US" dirty="0"/>
              <a:t>Identify and explain the components of the DITEP assessment form</a:t>
            </a:r>
          </a:p>
        </p:txBody>
      </p:sp>
      <p:sp>
        <p:nvSpPr>
          <p:cNvPr id="4" name="Text Box 6">
            <a:extLst>
              <a:ext uri="{FF2B5EF4-FFF2-40B4-BE49-F238E27FC236}">
                <a16:creationId xmlns:a16="http://schemas.microsoft.com/office/drawing/2014/main" id="{B2E5CBE9-9CB9-A9E4-BF65-08C685490F4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09040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465616" y="283028"/>
            <a:ext cx="7543800" cy="762000"/>
          </a:xfrm>
        </p:spPr>
        <p:txBody>
          <a:bodyPr>
            <a:normAutofit/>
          </a:bodyPr>
          <a:lstStyle/>
          <a:p>
            <a:pPr marL="0" indent="0">
              <a:buNone/>
            </a:pPr>
            <a:r>
              <a:rPr lang="en-US" sz="4000" b="1" dirty="0">
                <a:solidFill>
                  <a:srgbClr val="002060"/>
                </a:solidFill>
              </a:rPr>
              <a:t>True or False?</a:t>
            </a:r>
          </a:p>
        </p:txBody>
      </p:sp>
      <p:sp>
        <p:nvSpPr>
          <p:cNvPr id="3" name="Text Placeholder 2"/>
          <p:cNvSpPr>
            <a:spLocks noGrp="1"/>
          </p:cNvSpPr>
          <p:nvPr>
            <p:ph type="body" sz="quarter" idx="4294967295"/>
          </p:nvPr>
        </p:nvSpPr>
        <p:spPr>
          <a:xfrm>
            <a:off x="416378" y="1436915"/>
            <a:ext cx="8825593" cy="3505200"/>
          </a:xfrm>
        </p:spPr>
        <p:txBody>
          <a:bodyPr/>
          <a:lstStyle/>
          <a:p>
            <a:pPr marL="0" indent="0">
              <a:buNone/>
            </a:pPr>
            <a:r>
              <a:rPr lang="en-US" sz="2800" dirty="0"/>
              <a:t>3. Synesthesia is an indicator of hallucinogen drug use?	</a:t>
            </a:r>
          </a:p>
          <a:p>
            <a:r>
              <a:rPr lang="en-US" sz="2800" b="1" i="1" u="sng" dirty="0">
                <a:solidFill>
                  <a:srgbClr val="FF0000"/>
                </a:solidFill>
              </a:rPr>
              <a:t>TRUE</a:t>
            </a:r>
          </a:p>
          <a:p>
            <a:endParaRPr lang="en-US" dirty="0"/>
          </a:p>
          <a:p>
            <a:pPr marL="0" indent="0">
              <a:buNone/>
            </a:pPr>
            <a:r>
              <a:rPr lang="en-US" sz="2800" dirty="0"/>
              <a:t>4. “DXM” is a street name for dextromethorphan?</a:t>
            </a:r>
          </a:p>
          <a:p>
            <a:r>
              <a:rPr lang="en-US" sz="2800" b="1" i="1" u="sng" dirty="0">
                <a:solidFill>
                  <a:srgbClr val="FF0000"/>
                </a:solidFill>
              </a:rPr>
              <a:t>TRUE</a:t>
            </a:r>
          </a:p>
        </p:txBody>
      </p:sp>
      <p:sp>
        <p:nvSpPr>
          <p:cNvPr id="4" name="Text Box 6">
            <a:extLst>
              <a:ext uri="{FF2B5EF4-FFF2-40B4-BE49-F238E27FC236}">
                <a16:creationId xmlns:a16="http://schemas.microsoft.com/office/drawing/2014/main" id="{4291CEB9-07BF-2226-1CAD-4E8D5A8207C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2088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44216" y="866020"/>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3" name="Picture 2">
            <a:extLst>
              <a:ext uri="{FF2B5EF4-FFF2-40B4-BE49-F238E27FC236}">
                <a16:creationId xmlns:a16="http://schemas.microsoft.com/office/drawing/2014/main" id="{F61B4850-9876-20F7-C431-832620F884D3}"/>
              </a:ext>
            </a:extLst>
          </p:cNvPr>
          <p:cNvPicPr>
            <a:picLocks noChangeAspect="1"/>
          </p:cNvPicPr>
          <p:nvPr/>
        </p:nvPicPr>
        <p:blipFill>
          <a:blip r:embed="rId2"/>
          <a:stretch>
            <a:fillRect/>
          </a:stretch>
        </p:blipFill>
        <p:spPr>
          <a:xfrm>
            <a:off x="2400299" y="1659466"/>
            <a:ext cx="3927021" cy="2618014"/>
          </a:xfrm>
          <a:prstGeom prst="rect">
            <a:avLst/>
          </a:prstGeom>
        </p:spPr>
      </p:pic>
      <p:sp>
        <p:nvSpPr>
          <p:cNvPr id="4" name="Text Box 6">
            <a:extLst>
              <a:ext uri="{FF2B5EF4-FFF2-40B4-BE49-F238E27FC236}">
                <a16:creationId xmlns:a16="http://schemas.microsoft.com/office/drawing/2014/main" id="{359D89DA-D49E-79A4-8916-4BC57DCD53C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1681293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7417"/>
            <a:ext cx="3188043" cy="994172"/>
          </a:xfrm>
        </p:spPr>
        <p:txBody>
          <a:bodyPr>
            <a:noAutofit/>
          </a:bodyPr>
          <a:lstStyle/>
          <a:p>
            <a:pPr algn="ctr"/>
            <a:r>
              <a:rPr lang="en-US" sz="3600" b="1" dirty="0">
                <a:solidFill>
                  <a:srgbClr val="00396D"/>
                </a:solidFill>
                <a:latin typeface="Arial" panose="020B0604020202020204" pitchFamily="34" charset="0"/>
                <a:cs typeface="Arial" panose="020B0604020202020204" pitchFamily="34" charset="0"/>
              </a:rPr>
              <a:t>Eye Examinations Session VII</a:t>
            </a:r>
          </a:p>
        </p:txBody>
      </p:sp>
      <p:graphicFrame>
        <p:nvGraphicFramePr>
          <p:cNvPr id="3" name="Object 2"/>
          <p:cNvGraphicFramePr>
            <a:graphicFrameLocks noChangeAspect="1"/>
          </p:cNvGraphicFramePr>
          <p:nvPr>
            <p:extLst>
              <p:ext uri="{D42A27DB-BD31-4B8C-83A1-F6EECF244321}">
                <p14:modId xmlns:p14="http://schemas.microsoft.com/office/powerpoint/2010/main" val="3496334848"/>
              </p:ext>
            </p:extLst>
          </p:nvPr>
        </p:nvGraphicFramePr>
        <p:xfrm>
          <a:off x="3397005" y="261086"/>
          <a:ext cx="5265302" cy="3950131"/>
        </p:xfrm>
        <a:graphic>
          <a:graphicData uri="http://schemas.openxmlformats.org/presentationml/2006/ole">
            <mc:AlternateContent xmlns:mc="http://schemas.openxmlformats.org/markup-compatibility/2006">
              <mc:Choice xmlns:v="urn:schemas-microsoft-com:vml" Requires="v">
                <p:oleObj name="Photo Editor Photo" r:id="rId2" imgW="10971429" imgH="8228571" progId="MSPhotoEd.3">
                  <p:embed/>
                </p:oleObj>
              </mc:Choice>
              <mc:Fallback>
                <p:oleObj name="Photo Editor Photo" r:id="rId2" imgW="10971429" imgH="8228571" progId="MSPhotoEd.3">
                  <p:embed/>
                  <p:pic>
                    <p:nvPicPr>
                      <p:cNvPr id="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005" y="261086"/>
                        <a:ext cx="5265302" cy="3950131"/>
                      </a:xfrm>
                      <a:prstGeom prst="rect">
                        <a:avLst/>
                      </a:prstGeom>
                      <a:noFill/>
                      <a:ln>
                        <a:noFill/>
                      </a:ln>
                      <a:effectLst/>
                    </p:spPr>
                  </p:pic>
                </p:oleObj>
              </mc:Fallback>
            </mc:AlternateContent>
          </a:graphicData>
        </a:graphic>
      </p:graphicFrame>
      <p:sp>
        <p:nvSpPr>
          <p:cNvPr id="4" name="Text Box 6">
            <a:extLst>
              <a:ext uri="{FF2B5EF4-FFF2-40B4-BE49-F238E27FC236}">
                <a16:creationId xmlns:a16="http://schemas.microsoft.com/office/drawing/2014/main" id="{D5099F3F-252A-46DE-0262-53A8A901166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0550861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12064" y="139408"/>
            <a:ext cx="8200339" cy="1014413"/>
          </a:xfrm>
        </p:spPr>
        <p:txBody>
          <a:bodyPr>
            <a:normAutofit fontScale="90000"/>
          </a:bodyPr>
          <a:lstStyle/>
          <a:p>
            <a:pPr algn="ctr" eaLnBrk="1" hangingPunct="1">
              <a:defRPr/>
            </a:pPr>
            <a:r>
              <a:rPr lang="en-US" sz="4000" dirty="0">
                <a:solidFill>
                  <a:srgbClr val="00396D"/>
                </a:solidFill>
                <a:latin typeface="Arial" panose="020B0604020202020204" pitchFamily="34" charset="0"/>
                <a:cs typeface="Arial" panose="020B0604020202020204" pitchFamily="34" charset="0"/>
              </a:rPr>
              <a:t>The Eyes – “Windows to the Brain” </a:t>
            </a:r>
          </a:p>
        </p:txBody>
      </p:sp>
      <p:sp>
        <p:nvSpPr>
          <p:cNvPr id="4" name="Text Box 6">
            <a:extLst>
              <a:ext uri="{FF2B5EF4-FFF2-40B4-BE49-F238E27FC236}">
                <a16:creationId xmlns:a16="http://schemas.microsoft.com/office/drawing/2014/main" id="{359D89DA-D49E-79A4-8916-4BC57DCD53C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a:extLst>
              <a:ext uri="{FF2B5EF4-FFF2-40B4-BE49-F238E27FC236}">
                <a16:creationId xmlns:a16="http://schemas.microsoft.com/office/drawing/2014/main" id="{4725AC30-5CA7-59EE-71E6-24CD5508FD61}"/>
              </a:ext>
            </a:extLst>
          </p:cNvPr>
          <p:cNvPicPr>
            <a:picLocks noChangeAspect="1"/>
          </p:cNvPicPr>
          <p:nvPr/>
        </p:nvPicPr>
        <p:blipFill>
          <a:blip r:embed="rId2"/>
          <a:stretch>
            <a:fillRect/>
          </a:stretch>
        </p:blipFill>
        <p:spPr>
          <a:xfrm>
            <a:off x="2054356" y="1303915"/>
            <a:ext cx="5035288" cy="2827432"/>
          </a:xfrm>
          <a:prstGeom prst="rect">
            <a:avLst/>
          </a:prstGeom>
        </p:spPr>
      </p:pic>
    </p:spTree>
    <p:extLst>
      <p:ext uri="{BB962C8B-B14F-4D97-AF65-F5344CB8AC3E}">
        <p14:creationId xmlns:p14="http://schemas.microsoft.com/office/powerpoint/2010/main" val="31659384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4081" y="212248"/>
            <a:ext cx="2949178" cy="1200150"/>
          </a:xfrm>
        </p:spPr>
        <p:txBody>
          <a:bodyPr>
            <a:normAutofit/>
          </a:bodyPr>
          <a:lstStyle/>
          <a:p>
            <a:pPr eaLnBrk="1" hangingPunct="1">
              <a:defRPr/>
            </a:pPr>
            <a:r>
              <a:rPr lang="en-US" sz="3000" dirty="0">
                <a:solidFill>
                  <a:srgbClr val="00396D"/>
                </a:solidFill>
                <a:latin typeface="Arial" panose="020B0604020202020204" pitchFamily="34" charset="0"/>
                <a:cs typeface="Arial" panose="020B0604020202020204" pitchFamily="34" charset="0"/>
              </a:rPr>
              <a:t>Horizontal Gaze Nystagmus</a:t>
            </a:r>
          </a:p>
        </p:txBody>
      </p:sp>
      <p:graphicFrame>
        <p:nvGraphicFramePr>
          <p:cNvPr id="2050" name="Object 8"/>
          <p:cNvGraphicFramePr>
            <a:graphicFrameLocks noGrp="1" noChangeAspect="1"/>
          </p:cNvGraphicFramePr>
          <p:nvPr>
            <p:ph idx="1"/>
            <p:extLst>
              <p:ext uri="{D42A27DB-BD31-4B8C-83A1-F6EECF244321}">
                <p14:modId xmlns:p14="http://schemas.microsoft.com/office/powerpoint/2010/main" val="961482534"/>
              </p:ext>
            </p:extLst>
          </p:nvPr>
        </p:nvGraphicFramePr>
        <p:xfrm>
          <a:off x="4140881" y="212248"/>
          <a:ext cx="4629150" cy="3341687"/>
        </p:xfrm>
        <a:graphic>
          <a:graphicData uri="http://schemas.openxmlformats.org/presentationml/2006/ole">
            <mc:AlternateContent xmlns:mc="http://schemas.openxmlformats.org/markup-compatibility/2006">
              <mc:Choice xmlns:v="urn:schemas-microsoft-com:vml" Requires="v">
                <p:oleObj name="Photo Editor Photo" r:id="rId2" imgW="10012173" imgH="7228571" progId="MSPhotoEd.3">
                  <p:embed/>
                </p:oleObj>
              </mc:Choice>
              <mc:Fallback>
                <p:oleObj name="Photo Editor Photo" r:id="rId2" imgW="10012173" imgH="7228571" progId="MSPhotoEd.3">
                  <p:embed/>
                  <p:pic>
                    <p:nvPicPr>
                      <p:cNvPr id="205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881" y="212248"/>
                        <a:ext cx="4629150" cy="3341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 name="Rectangle 3"/>
          <p:cNvSpPr>
            <a:spLocks noGrp="1" noChangeArrowheads="1"/>
          </p:cNvSpPr>
          <p:nvPr>
            <p:ph type="body" sz="half" idx="2"/>
          </p:nvPr>
        </p:nvSpPr>
        <p:spPr>
          <a:xfrm>
            <a:off x="474720" y="1723944"/>
            <a:ext cx="2949178" cy="1695611"/>
          </a:xfrm>
        </p:spPr>
        <p:txBody>
          <a:bodyPr>
            <a:normAutofit fontScale="92500"/>
          </a:bodyPr>
          <a:lstStyle/>
          <a:p>
            <a:pPr marL="0" indent="0" algn="ctr">
              <a:spcBef>
                <a:spcPct val="0"/>
              </a:spcBef>
              <a:spcAft>
                <a:spcPct val="20000"/>
              </a:spcAft>
              <a:buNone/>
              <a:defRPr/>
            </a:pPr>
            <a:endParaRPr lang="en-US" sz="2400" dirty="0">
              <a:solidFill>
                <a:srgbClr val="002060"/>
              </a:solidFill>
              <a:latin typeface="Arial" panose="020B0604020202020204" pitchFamily="34" charset="0"/>
              <a:cs typeface="Arial" panose="020B0604020202020204" pitchFamily="34" charset="0"/>
            </a:endParaRPr>
          </a:p>
          <a:p>
            <a:pPr marL="0" indent="0" algn="ctr">
              <a:spcBef>
                <a:spcPct val="0"/>
              </a:spcBef>
              <a:spcAft>
                <a:spcPct val="20000"/>
              </a:spcAft>
              <a:buNone/>
              <a:defRPr/>
            </a:pPr>
            <a:r>
              <a:rPr lang="en-US" sz="2400" dirty="0">
                <a:solidFill>
                  <a:srgbClr val="002060"/>
                </a:solidFill>
                <a:latin typeface="Arial" panose="020B0604020202020204" pitchFamily="34" charset="0"/>
                <a:cs typeface="Arial" panose="020B0604020202020204" pitchFamily="34" charset="0"/>
              </a:rPr>
              <a:t>The involuntary jerking of the eyes occurring as the eyes gaze towards the side</a:t>
            </a:r>
          </a:p>
        </p:txBody>
      </p:sp>
      <p:sp>
        <p:nvSpPr>
          <p:cNvPr id="2053"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2" name="Text Box 6">
            <a:extLst>
              <a:ext uri="{FF2B5EF4-FFF2-40B4-BE49-F238E27FC236}">
                <a16:creationId xmlns:a16="http://schemas.microsoft.com/office/drawing/2014/main" id="{ED8C7FC0-6A56-ED34-2F8E-7E4A165EB31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1098441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6627">
                                            <p:txEl>
                                              <p:pRg st="1" end="1"/>
                                            </p:txEl>
                                          </p:spTgt>
                                        </p:tgtEl>
                                        <p:attrNameLst>
                                          <p:attrName>style.visibility</p:attrName>
                                        </p:attrNameLst>
                                      </p:cBhvr>
                                      <p:to>
                                        <p:strVal val="visible"/>
                                      </p:to>
                                    </p:set>
                                    <p:animEffect transition="in" filter="wipe(left)">
                                      <p:cBhvr>
                                        <p:cTn id="7" dur="10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bldLvl="3"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03858" y="342900"/>
            <a:ext cx="6362406" cy="571500"/>
          </a:xfrm>
        </p:spPr>
        <p:txBody>
          <a:bodyPr>
            <a:noAutofit/>
          </a:bodyPr>
          <a:lstStyle/>
          <a:p>
            <a:pPr eaLnBrk="1" hangingPunct="1">
              <a:defRPr/>
            </a:pPr>
            <a:r>
              <a:rPr lang="en-US" sz="4000" b="1" dirty="0">
                <a:solidFill>
                  <a:srgbClr val="002060"/>
                </a:solidFill>
                <a:latin typeface="Arial" panose="020B0604020202020204" pitchFamily="34" charset="0"/>
                <a:cs typeface="Arial" panose="020B0604020202020204" pitchFamily="34" charset="0"/>
              </a:rPr>
              <a:t>Categories of Nystagmus</a:t>
            </a:r>
          </a:p>
        </p:txBody>
      </p:sp>
      <p:sp>
        <p:nvSpPr>
          <p:cNvPr id="27651" name="Rectangle 3"/>
          <p:cNvSpPr>
            <a:spLocks noGrp="1" noChangeArrowheads="1"/>
          </p:cNvSpPr>
          <p:nvPr>
            <p:ph idx="1"/>
          </p:nvPr>
        </p:nvSpPr>
        <p:spPr>
          <a:xfrm>
            <a:off x="642551" y="1371600"/>
            <a:ext cx="7429500" cy="2857500"/>
          </a:xfrm>
        </p:spPr>
        <p:txBody>
          <a:bodyPr/>
          <a:lstStyle/>
          <a:p>
            <a:pPr marL="0" indent="0">
              <a:spcAft>
                <a:spcPct val="20000"/>
              </a:spcAft>
              <a:buClr>
                <a:srgbClr val="FF0000"/>
              </a:buClr>
              <a:buSzPct val="80000"/>
              <a:buNone/>
              <a:tabLst>
                <a:tab pos="1799035" algn="l"/>
                <a:tab pos="2790825" algn="l"/>
              </a:tabLst>
              <a:defRPr/>
            </a:pPr>
            <a:r>
              <a:rPr lang="en-US" sz="2700" dirty="0">
                <a:solidFill>
                  <a:srgbClr val="00396D"/>
                </a:solidFill>
                <a:latin typeface="Arial" panose="020B0604020202020204" pitchFamily="34" charset="0"/>
                <a:cs typeface="Arial" panose="020B0604020202020204" pitchFamily="34" charset="0"/>
              </a:rPr>
              <a:t>   Vestibular (Inner Ear Related) Nystagmus</a:t>
            </a:r>
          </a:p>
          <a:p>
            <a:pPr marL="0" indent="0">
              <a:spcAft>
                <a:spcPct val="20000"/>
              </a:spcAft>
              <a:buClr>
                <a:srgbClr val="FF0000"/>
              </a:buClr>
              <a:buSzPct val="80000"/>
              <a:buNone/>
              <a:tabLst>
                <a:tab pos="1799035" algn="l"/>
                <a:tab pos="2790825" algn="l"/>
              </a:tabLst>
              <a:defRPr/>
            </a:pPr>
            <a:endParaRPr lang="en-US" sz="2700" dirty="0">
              <a:solidFill>
                <a:srgbClr val="FFFF99"/>
              </a:solidFill>
              <a:latin typeface="Arial" panose="020B0604020202020204" pitchFamily="34" charset="0"/>
              <a:cs typeface="Arial" panose="020B0604020202020204" pitchFamily="34" charset="0"/>
            </a:endParaRPr>
          </a:p>
          <a:p>
            <a:pPr marL="429816" lvl="1" indent="0">
              <a:spcAft>
                <a:spcPct val="20000"/>
              </a:spcAft>
              <a:buClr>
                <a:schemeClr val="hlink"/>
              </a:buClr>
              <a:buSzPct val="90000"/>
              <a:buNone/>
              <a:tabLst>
                <a:tab pos="1799035" algn="l"/>
                <a:tab pos="2790825" algn="l"/>
              </a:tabLst>
              <a:defRPr/>
            </a:pPr>
            <a:r>
              <a:rPr lang="en-US" sz="2400" dirty="0">
                <a:latin typeface="Arial" panose="020B0604020202020204" pitchFamily="34" charset="0"/>
                <a:cs typeface="Arial" panose="020B0604020202020204" pitchFamily="34" charset="0"/>
              </a:rPr>
              <a:t>- Rotational - while being spun in a circle</a:t>
            </a:r>
          </a:p>
          <a:p>
            <a:pPr marL="429816" lvl="1" indent="0">
              <a:spcAft>
                <a:spcPct val="20000"/>
              </a:spcAft>
              <a:buClr>
                <a:schemeClr val="hlink"/>
              </a:buClr>
              <a:buSzPct val="90000"/>
              <a:buNone/>
              <a:tabLst>
                <a:tab pos="1799035" algn="l"/>
                <a:tab pos="2790825" algn="l"/>
              </a:tabLst>
              <a:defRPr/>
            </a:pPr>
            <a:r>
              <a:rPr lang="en-US" sz="2400" dirty="0">
                <a:latin typeface="Arial" panose="020B0604020202020204" pitchFamily="34" charset="0"/>
                <a:cs typeface="Arial" panose="020B0604020202020204" pitchFamily="34" charset="0"/>
              </a:rPr>
              <a:t>- Post-Rotational - after being spun</a:t>
            </a:r>
          </a:p>
          <a:p>
            <a:pPr marL="429816" lvl="1" indent="0">
              <a:spcAft>
                <a:spcPct val="20000"/>
              </a:spcAft>
              <a:buClr>
                <a:schemeClr val="hlink"/>
              </a:buClr>
              <a:buSzPct val="90000"/>
              <a:buNone/>
              <a:tabLst>
                <a:tab pos="1799035" algn="l"/>
                <a:tab pos="2790825" algn="l"/>
              </a:tabLst>
              <a:defRPr/>
            </a:pPr>
            <a:r>
              <a:rPr lang="en-US" sz="2400" dirty="0">
                <a:latin typeface="Arial" panose="020B0604020202020204" pitchFamily="34" charset="0"/>
                <a:cs typeface="Arial" panose="020B0604020202020204" pitchFamily="34" charset="0"/>
              </a:rPr>
              <a:t>- Caloric - temperature differences in the ears</a:t>
            </a:r>
          </a:p>
          <a:p>
            <a:pPr marL="727472" lvl="1" indent="-297656">
              <a:spcAft>
                <a:spcPct val="20000"/>
              </a:spcAft>
              <a:buClr>
                <a:schemeClr val="hlink"/>
              </a:buClr>
              <a:buSzPct val="90000"/>
              <a:buNone/>
              <a:tabLst>
                <a:tab pos="1799035" algn="l"/>
                <a:tab pos="2790825" algn="l"/>
              </a:tabLst>
              <a:defRPr/>
            </a:pPr>
            <a:endParaRPr lang="en-US" dirty="0"/>
          </a:p>
        </p:txBody>
      </p:sp>
      <p:sp>
        <p:nvSpPr>
          <p:cNvPr id="19460"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2" name="Text Box 6">
            <a:extLst>
              <a:ext uri="{FF2B5EF4-FFF2-40B4-BE49-F238E27FC236}">
                <a16:creationId xmlns:a16="http://schemas.microsoft.com/office/drawing/2014/main" id="{CE6CEF60-3D41-16B2-7F3E-3D2CA9B22DF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18082161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left)">
                                      <p:cBhvr>
                                        <p:cTn id="7" dur="10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0"/>
                                  </p:stCondLst>
                                  <p:childTnLst>
                                    <p:set>
                                      <p:cBhvr>
                                        <p:cTn id="11" dur="1" fill="hold">
                                          <p:stCondLst>
                                            <p:cond delay="0"/>
                                          </p:stCondLst>
                                        </p:cTn>
                                        <p:tgtEl>
                                          <p:spTgt spid="27651">
                                            <p:txEl>
                                              <p:pRg st="2" end="2"/>
                                            </p:txEl>
                                          </p:spTgt>
                                        </p:tgtEl>
                                        <p:attrNameLst>
                                          <p:attrName>style.visibility</p:attrName>
                                        </p:attrNameLst>
                                      </p:cBhvr>
                                      <p:to>
                                        <p:strVal val="visible"/>
                                      </p:to>
                                    </p:set>
                                    <p:animEffect transition="in" filter="wipe(left)">
                                      <p:cBhvr>
                                        <p:cTn id="12" dur="1000"/>
                                        <p:tgtEl>
                                          <p:spTgt spid="276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5000"/>
                                  </p:stCondLst>
                                  <p:childTnLst>
                                    <p:set>
                                      <p:cBhvr>
                                        <p:cTn id="16" dur="1" fill="hold">
                                          <p:stCondLst>
                                            <p:cond delay="0"/>
                                          </p:stCondLst>
                                        </p:cTn>
                                        <p:tgtEl>
                                          <p:spTgt spid="27651">
                                            <p:txEl>
                                              <p:pRg st="3" end="3"/>
                                            </p:txEl>
                                          </p:spTgt>
                                        </p:tgtEl>
                                        <p:attrNameLst>
                                          <p:attrName>style.visibility</p:attrName>
                                        </p:attrNameLst>
                                      </p:cBhvr>
                                      <p:to>
                                        <p:strVal val="visible"/>
                                      </p:to>
                                    </p:set>
                                    <p:animEffect transition="in" filter="wipe(left)">
                                      <p:cBhvr>
                                        <p:cTn id="17" dur="1000"/>
                                        <p:tgtEl>
                                          <p:spTgt spid="276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5000"/>
                                  </p:stCondLst>
                                  <p:childTnLst>
                                    <p:set>
                                      <p:cBhvr>
                                        <p:cTn id="21" dur="1" fill="hold">
                                          <p:stCondLst>
                                            <p:cond delay="0"/>
                                          </p:stCondLst>
                                        </p:cTn>
                                        <p:tgtEl>
                                          <p:spTgt spid="27651">
                                            <p:txEl>
                                              <p:pRg st="4" end="4"/>
                                            </p:txEl>
                                          </p:spTgt>
                                        </p:tgtEl>
                                        <p:attrNameLst>
                                          <p:attrName>style.visibility</p:attrName>
                                        </p:attrNameLst>
                                      </p:cBhvr>
                                      <p:to>
                                        <p:strVal val="visible"/>
                                      </p:to>
                                    </p:set>
                                    <p:animEffect transition="in" filter="wipe(left)">
                                      <p:cBhvr>
                                        <p:cTn id="22" dur="1000"/>
                                        <p:tgtEl>
                                          <p:spTgt spid="27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3"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93915" y="383381"/>
            <a:ext cx="8245928" cy="571500"/>
          </a:xfrm>
        </p:spPr>
        <p:txBody>
          <a:bodyPr>
            <a:noAutofit/>
          </a:bodyPr>
          <a:lstStyle/>
          <a:p>
            <a:pPr>
              <a:defRPr/>
            </a:pPr>
            <a:r>
              <a:rPr lang="en-US" sz="4000" b="1" dirty="0">
                <a:solidFill>
                  <a:srgbClr val="00396D"/>
                </a:solidFill>
                <a:latin typeface="Arial" panose="020B0604020202020204" pitchFamily="34" charset="0"/>
                <a:cs typeface="Arial" panose="020B0604020202020204" pitchFamily="34" charset="0"/>
              </a:rPr>
              <a:t>Categories of Nystagmus  (Cont.)</a:t>
            </a:r>
            <a:endParaRPr lang="en-US" sz="4000" b="1" dirty="0">
              <a:solidFill>
                <a:srgbClr val="00396D"/>
              </a:solidFill>
              <a:latin typeface="Verdana" pitchFamily="34" charset="0"/>
            </a:endParaRPr>
          </a:p>
        </p:txBody>
      </p:sp>
      <p:sp>
        <p:nvSpPr>
          <p:cNvPr id="32771" name="Rectangle 3"/>
          <p:cNvSpPr>
            <a:spLocks noGrp="1" noChangeArrowheads="1"/>
          </p:cNvSpPr>
          <p:nvPr>
            <p:ph idx="1"/>
          </p:nvPr>
        </p:nvSpPr>
        <p:spPr>
          <a:xfrm>
            <a:off x="767159" y="960811"/>
            <a:ext cx="7005241" cy="1657350"/>
          </a:xfrm>
        </p:spPr>
        <p:txBody>
          <a:bodyPr>
            <a:noAutofit/>
          </a:bodyPr>
          <a:lstStyle/>
          <a:p>
            <a:pPr marL="0" indent="0">
              <a:spcAft>
                <a:spcPct val="20000"/>
              </a:spcAft>
              <a:buClr>
                <a:srgbClr val="FF0000"/>
              </a:buClr>
              <a:buSzPct val="80000"/>
              <a:buNone/>
              <a:tabLst>
                <a:tab pos="1799035" algn="l"/>
                <a:tab pos="2790825" algn="l"/>
              </a:tabLst>
              <a:defRPr/>
            </a:pPr>
            <a:r>
              <a:rPr lang="en-US" sz="2700" dirty="0">
                <a:solidFill>
                  <a:srgbClr val="00396D"/>
                </a:solidFill>
                <a:latin typeface="Arial" panose="020B0604020202020204" pitchFamily="34" charset="0"/>
                <a:cs typeface="Arial" panose="020B0604020202020204" pitchFamily="34" charset="0"/>
              </a:rPr>
              <a:t>Neural Nystagmus</a:t>
            </a:r>
          </a:p>
          <a:p>
            <a:pPr marL="429816" lvl="1" indent="0">
              <a:spcBef>
                <a:spcPct val="25000"/>
              </a:spcBef>
              <a:buClr>
                <a:schemeClr val="hlink"/>
              </a:buClr>
              <a:buSzPct val="90000"/>
              <a:buNone/>
              <a:tabLst>
                <a:tab pos="1799035" algn="l"/>
                <a:tab pos="2790825" algn="l"/>
              </a:tabLst>
              <a:defRPr/>
            </a:pPr>
            <a:r>
              <a:rPr lang="en-US" sz="2400" dirty="0">
                <a:latin typeface="Arial" panose="020B0604020202020204" pitchFamily="34" charset="0"/>
                <a:cs typeface="Arial" panose="020B0604020202020204" pitchFamily="34" charset="0"/>
              </a:rPr>
              <a:t>- Optokinetic – caused by fast moving objects</a:t>
            </a:r>
          </a:p>
          <a:p>
            <a:pPr marL="429816" lvl="1" indent="0">
              <a:spcBef>
                <a:spcPct val="25000"/>
              </a:spcBef>
              <a:buClr>
                <a:schemeClr val="hlink"/>
              </a:buClr>
              <a:buSzPct val="90000"/>
              <a:buNone/>
              <a:tabLst>
                <a:tab pos="1799035" algn="l"/>
                <a:tab pos="2790825" algn="l"/>
              </a:tabLst>
              <a:defRPr/>
            </a:pPr>
            <a:r>
              <a:rPr lang="en-US" sz="2400" dirty="0">
                <a:latin typeface="Arial" panose="020B0604020202020204" pitchFamily="34" charset="0"/>
                <a:cs typeface="Arial" panose="020B0604020202020204" pitchFamily="34" charset="0"/>
              </a:rPr>
              <a:t>- Physiological – natural nystagmus</a:t>
            </a:r>
          </a:p>
          <a:p>
            <a:pPr marL="0" indent="0">
              <a:spcBef>
                <a:spcPct val="20000"/>
              </a:spcBef>
              <a:spcAft>
                <a:spcPct val="20000"/>
              </a:spcAft>
              <a:buClr>
                <a:srgbClr val="FF0000"/>
              </a:buClr>
              <a:buSzPct val="80000"/>
              <a:buNone/>
              <a:tabLst>
                <a:tab pos="1799035" algn="l"/>
                <a:tab pos="2790825" algn="l"/>
              </a:tabLst>
              <a:defRPr/>
            </a:pPr>
            <a:r>
              <a:rPr lang="en-US" sz="2400" dirty="0"/>
              <a:t>      - </a:t>
            </a:r>
            <a:r>
              <a:rPr lang="en-US" sz="2800" dirty="0"/>
              <a:t>Gaze Nystagmus</a:t>
            </a:r>
          </a:p>
          <a:p>
            <a:pPr marL="772707" lvl="2">
              <a:spcBef>
                <a:spcPct val="25000"/>
              </a:spcBef>
              <a:buClr>
                <a:schemeClr val="hlink"/>
              </a:buClr>
              <a:buSzPct val="90000"/>
              <a:tabLst>
                <a:tab pos="1799035" algn="l"/>
                <a:tab pos="2790825" algn="l"/>
              </a:tabLst>
              <a:defRPr/>
            </a:pPr>
            <a:r>
              <a:rPr lang="en-US" sz="2800" dirty="0"/>
              <a:t>Horizontal Gaze Nystagmus</a:t>
            </a:r>
          </a:p>
          <a:p>
            <a:pPr marL="772707" lvl="2">
              <a:spcBef>
                <a:spcPct val="25000"/>
              </a:spcBef>
              <a:buClr>
                <a:schemeClr val="hlink"/>
              </a:buClr>
              <a:buSzPct val="90000"/>
              <a:tabLst>
                <a:tab pos="1799035" algn="l"/>
                <a:tab pos="2790825" algn="l"/>
              </a:tabLst>
              <a:defRPr/>
            </a:pPr>
            <a:r>
              <a:rPr lang="en-US" sz="2800" dirty="0"/>
              <a:t>Vertical Gaze Nystagmus</a:t>
            </a:r>
          </a:p>
          <a:p>
            <a:pPr marL="772707" lvl="2">
              <a:spcBef>
                <a:spcPct val="25000"/>
              </a:spcBef>
              <a:buClr>
                <a:schemeClr val="hlink"/>
              </a:buClr>
              <a:buSzPct val="90000"/>
              <a:tabLst>
                <a:tab pos="1799035" algn="l"/>
                <a:tab pos="2790825" algn="l"/>
              </a:tabLst>
              <a:defRPr/>
            </a:pPr>
            <a:r>
              <a:rPr lang="en-US" sz="2800" dirty="0"/>
              <a:t>Resting Nystagmus</a:t>
            </a:r>
          </a:p>
          <a:p>
            <a:pPr marL="429816" lvl="1" indent="0">
              <a:spcBef>
                <a:spcPct val="25000"/>
              </a:spcBef>
              <a:buClr>
                <a:schemeClr val="hlink"/>
              </a:buClr>
              <a:buSzPct val="90000"/>
              <a:buNone/>
              <a:tabLst>
                <a:tab pos="1799035" algn="l"/>
                <a:tab pos="2790825" algn="l"/>
              </a:tabLst>
              <a:defRPr/>
            </a:pPr>
            <a:endParaRPr lang="en-US" sz="2400" dirty="0">
              <a:latin typeface="Arial" panose="020B0604020202020204" pitchFamily="34" charset="0"/>
              <a:cs typeface="Arial" panose="020B0604020202020204" pitchFamily="34" charset="0"/>
            </a:endParaRPr>
          </a:p>
        </p:txBody>
      </p:sp>
      <p:sp>
        <p:nvSpPr>
          <p:cNvPr id="20484"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2" name="Text Box 6">
            <a:extLst>
              <a:ext uri="{FF2B5EF4-FFF2-40B4-BE49-F238E27FC236}">
                <a16:creationId xmlns:a16="http://schemas.microsoft.com/office/drawing/2014/main" id="{A76096BF-B0B9-FAE3-9387-6694ACD98FB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09051308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1000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wipe(left)">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1000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wipe(left)">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1000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wipe(left)">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1000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wipe(left)">
                                      <p:cBhvr>
                                        <p:cTn id="27" dur="500"/>
                                        <p:tgtEl>
                                          <p:spTgt spid="327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10000"/>
                                  </p:stCondLst>
                                  <p:childTnLst>
                                    <p:set>
                                      <p:cBhvr>
                                        <p:cTn id="31" dur="1" fill="hold">
                                          <p:stCondLst>
                                            <p:cond delay="0"/>
                                          </p:stCondLst>
                                        </p:cTn>
                                        <p:tgtEl>
                                          <p:spTgt spid="32771">
                                            <p:txEl>
                                              <p:pRg st="5" end="5"/>
                                            </p:txEl>
                                          </p:spTgt>
                                        </p:tgtEl>
                                        <p:attrNameLst>
                                          <p:attrName>style.visibility</p:attrName>
                                        </p:attrNameLst>
                                      </p:cBhvr>
                                      <p:to>
                                        <p:strVal val="visible"/>
                                      </p:to>
                                    </p:set>
                                    <p:animEffect transition="in" filter="wipe(left)">
                                      <p:cBhvr>
                                        <p:cTn id="32" dur="500"/>
                                        <p:tgtEl>
                                          <p:spTgt spid="327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10000"/>
                                  </p:stCondLst>
                                  <p:childTnLst>
                                    <p:set>
                                      <p:cBhvr>
                                        <p:cTn id="36" dur="1" fill="hold">
                                          <p:stCondLst>
                                            <p:cond delay="0"/>
                                          </p:stCondLst>
                                        </p:cTn>
                                        <p:tgtEl>
                                          <p:spTgt spid="32771">
                                            <p:txEl>
                                              <p:pRg st="6" end="6"/>
                                            </p:txEl>
                                          </p:spTgt>
                                        </p:tgtEl>
                                        <p:attrNameLst>
                                          <p:attrName>style.visibility</p:attrName>
                                        </p:attrNameLst>
                                      </p:cBhvr>
                                      <p:to>
                                        <p:strVal val="visible"/>
                                      </p:to>
                                    </p:set>
                                    <p:animEffect transition="in" filter="wipe(left)">
                                      <p:cBhvr>
                                        <p:cTn id="37" dur="500"/>
                                        <p:tgtEl>
                                          <p:spTgt spid="32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3"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758" y="311672"/>
            <a:ext cx="7886700" cy="994172"/>
          </a:xfrm>
        </p:spPr>
        <p:txBody>
          <a:bodyPr>
            <a:normAutofit/>
          </a:bodyPr>
          <a:lstStyle/>
          <a:p>
            <a:r>
              <a:rPr lang="en-US" altLang="en-US" sz="4000" b="1" dirty="0">
                <a:solidFill>
                  <a:srgbClr val="002060"/>
                </a:solidFill>
                <a:latin typeface="Arial" panose="020B0604020202020204" pitchFamily="34" charset="0"/>
                <a:cs typeface="Arial" panose="020B0604020202020204" pitchFamily="34" charset="0"/>
              </a:rPr>
              <a:t>Horizontal Gaze Nystagmus</a:t>
            </a:r>
            <a:endParaRPr lang="en-US" sz="4000" b="1"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85459"/>
            <a:ext cx="8572500" cy="2510450"/>
          </a:xfrm>
        </p:spPr>
        <p:txBody>
          <a:bodyPr>
            <a:normAutofit/>
          </a:bodyPr>
          <a:lstStyle/>
          <a:p>
            <a:pPr marL="0" indent="0">
              <a:buNone/>
            </a:pPr>
            <a:r>
              <a:rPr lang="en-US" altLang="en-US" dirty="0">
                <a:latin typeface="Arial" panose="020B0604020202020204" pitchFamily="34" charset="0"/>
                <a:cs typeface="Arial" panose="020B0604020202020204" pitchFamily="34" charset="0"/>
              </a:rPr>
              <a:t>- Involuntary jerking of the eyes, occurring as the eyes gaze to the side</a:t>
            </a:r>
          </a:p>
          <a:p>
            <a:pPr marL="0" indent="0">
              <a:buNone/>
            </a:pPr>
            <a:endParaRPr lang="en-US" altLang="en-US" dirty="0">
              <a:latin typeface="Arial" panose="020B0604020202020204" pitchFamily="34" charset="0"/>
              <a:cs typeface="Arial" panose="020B0604020202020204" pitchFamily="34" charset="0"/>
            </a:endParaRPr>
          </a:p>
          <a:p>
            <a:pPr marL="0" indent="0">
              <a:buNone/>
            </a:pPr>
            <a:r>
              <a:rPr lang="en-US" altLang="en-US" dirty="0">
                <a:latin typeface="Arial" panose="020B0604020202020204" pitchFamily="34" charset="0"/>
                <a:cs typeface="Arial" panose="020B0604020202020204" pitchFamily="34" charset="0"/>
              </a:rPr>
              <a:t>- Presence may indicate use of certain drugs</a:t>
            </a:r>
          </a:p>
          <a:p>
            <a:endParaRPr lang="en-US" dirty="0">
              <a:latin typeface="Arial" panose="020B0604020202020204" pitchFamily="34" charset="0"/>
              <a:cs typeface="Arial" panose="020B0604020202020204" pitchFamily="34" charset="0"/>
            </a:endParaRPr>
          </a:p>
        </p:txBody>
      </p:sp>
      <p:pic>
        <p:nvPicPr>
          <p:cNvPr id="5122" name="Picture 2" descr="Lawyers Discuss HGN Eye Tests in Indianapolis">
            <a:extLst>
              <a:ext uri="{FF2B5EF4-FFF2-40B4-BE49-F238E27FC236}">
                <a16:creationId xmlns:a16="http://schemas.microsoft.com/office/drawing/2014/main" id="{A5B5C69E-A98C-02F9-27EF-5EB6BFF5D3F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98696" y="2751364"/>
            <a:ext cx="2813316" cy="15629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id="{1DE9D444-CC4D-32DC-18B2-33803609C21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4463311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327377" y="210740"/>
            <a:ext cx="8200344" cy="1204913"/>
          </a:xfrm>
        </p:spPr>
        <p:txBody>
          <a:bodyPr>
            <a:normAutofit/>
          </a:bodyPr>
          <a:lstStyle/>
          <a:p>
            <a:r>
              <a:rPr lang="en-US" altLang="en-US" sz="4000" b="1" dirty="0">
                <a:solidFill>
                  <a:srgbClr val="002060"/>
                </a:solidFill>
                <a:latin typeface="+mn-lt"/>
              </a:rPr>
              <a:t>         Drug Categories </a:t>
            </a:r>
            <a:br>
              <a:rPr lang="en-US" altLang="en-US" sz="4000" b="1" dirty="0">
                <a:solidFill>
                  <a:srgbClr val="002060"/>
                </a:solidFill>
                <a:latin typeface="+mn-lt"/>
              </a:rPr>
            </a:br>
            <a:r>
              <a:rPr lang="en-US" altLang="en-US" sz="4000" b="1" dirty="0">
                <a:solidFill>
                  <a:srgbClr val="002060"/>
                </a:solidFill>
                <a:latin typeface="+mn-lt"/>
              </a:rPr>
              <a:t>That Usually Cause HGN</a:t>
            </a:r>
          </a:p>
        </p:txBody>
      </p:sp>
      <p:sp>
        <p:nvSpPr>
          <p:cNvPr id="3" name="Content Placeholder 2"/>
          <p:cNvSpPr>
            <a:spLocks noGrp="1"/>
          </p:cNvSpPr>
          <p:nvPr>
            <p:ph idx="1"/>
          </p:nvPr>
        </p:nvSpPr>
        <p:spPr>
          <a:xfrm>
            <a:off x="1260928" y="1612447"/>
            <a:ext cx="8026400" cy="2639616"/>
          </a:xfrm>
        </p:spPr>
        <p:txBody>
          <a:bodyPr>
            <a:normAutofit/>
          </a:bodyPr>
          <a:lstStyle/>
          <a:p>
            <a:pPr eaLnBrk="1" hangingPunct="1">
              <a:spcBef>
                <a:spcPts val="1200"/>
              </a:spcBef>
              <a:buFont typeface="Arial" pitchFamily="34" charset="0"/>
              <a:buChar char="•"/>
              <a:defRPr/>
            </a:pPr>
            <a:r>
              <a:rPr lang="en-US" sz="2800" dirty="0"/>
              <a:t>CNS Depressants</a:t>
            </a:r>
          </a:p>
          <a:p>
            <a:pPr eaLnBrk="1" hangingPunct="1">
              <a:spcBef>
                <a:spcPts val="1200"/>
              </a:spcBef>
              <a:buFont typeface="Arial" pitchFamily="34" charset="0"/>
              <a:buChar char="•"/>
              <a:defRPr/>
            </a:pPr>
            <a:r>
              <a:rPr lang="en-US" sz="2800" dirty="0"/>
              <a:t>Inhalants</a:t>
            </a:r>
          </a:p>
          <a:p>
            <a:pPr eaLnBrk="1" hangingPunct="1">
              <a:spcBef>
                <a:spcPts val="1200"/>
              </a:spcBef>
              <a:buFont typeface="Arial" pitchFamily="34" charset="0"/>
              <a:buChar char="•"/>
              <a:defRPr/>
            </a:pPr>
            <a:r>
              <a:rPr lang="en-US" sz="2800" dirty="0"/>
              <a:t>Dissociative Anesthetics</a:t>
            </a:r>
          </a:p>
          <a:p>
            <a:pPr marL="0" indent="0" eaLnBrk="1" hangingPunct="1">
              <a:spcBef>
                <a:spcPts val="1200"/>
              </a:spcBef>
              <a:buNone/>
              <a:defRPr/>
            </a:pPr>
            <a:endParaRPr lang="en-US" sz="2800" dirty="0"/>
          </a:p>
        </p:txBody>
      </p:sp>
      <p:sp>
        <p:nvSpPr>
          <p:cNvPr id="20484"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25000" noProof="0" dirty="0">
                <a:ln>
                  <a:noFill/>
                </a:ln>
                <a:solidFill>
                  <a:prstClr val="white"/>
                </a:solidFill>
                <a:effectLst/>
                <a:uLnTx/>
                <a:uFillTx/>
                <a:latin typeface="Trebuchet MS" pitchFamily="34" charset="0"/>
                <a:ea typeface="ＭＳ Ｐゴシック" charset="0"/>
                <a:cs typeface="+mn-cs"/>
              </a:rPr>
              <a:t>5-</a:t>
            </a:r>
            <a:fld id="{E70295B0-806D-4C5F-8AFD-AA17C9E7DEAA}" type="slidenum">
              <a:rPr kumimoji="0" lang="en-US" sz="1200" b="0" i="0" u="none" strike="noStrike" kern="1200" cap="none" spc="0" normalizeH="0" baseline="-25000" noProof="0" dirty="0" smtClean="0">
                <a:ln>
                  <a:noFill/>
                </a:ln>
                <a:solidFill>
                  <a:prstClr val="white"/>
                </a:solidFill>
                <a:effectLst/>
                <a:uLnTx/>
                <a:uFillTx/>
                <a:latin typeface="Trebuchet MS"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25000" noProof="0" dirty="0">
              <a:ln>
                <a:noFill/>
              </a:ln>
              <a:solidFill>
                <a:prstClr val="white"/>
              </a:solidFill>
              <a:effectLst/>
              <a:uLnTx/>
              <a:uFillTx/>
              <a:latin typeface="Trebuchet MS" pitchFamily="34" charset="0"/>
              <a:ea typeface="ＭＳ Ｐゴシック" charset="0"/>
              <a:cs typeface="+mn-cs"/>
            </a:endParaRPr>
          </a:p>
        </p:txBody>
      </p:sp>
      <p:sp>
        <p:nvSpPr>
          <p:cNvPr id="2" name="Text Box 6">
            <a:extLst>
              <a:ext uri="{FF2B5EF4-FFF2-40B4-BE49-F238E27FC236}">
                <a16:creationId xmlns:a16="http://schemas.microsoft.com/office/drawing/2014/main" id="{CFD2EA93-3CAD-5D00-DFF7-5FCDD580478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 Professionals</a:t>
            </a:r>
          </a:p>
        </p:txBody>
      </p:sp>
      <p:pic>
        <p:nvPicPr>
          <p:cNvPr id="4" name="Picture 3">
            <a:extLst>
              <a:ext uri="{FF2B5EF4-FFF2-40B4-BE49-F238E27FC236}">
                <a16:creationId xmlns:a16="http://schemas.microsoft.com/office/drawing/2014/main" id="{787BEE95-C1FF-B272-3353-7AA54720686E}"/>
              </a:ext>
            </a:extLst>
          </p:cNvPr>
          <p:cNvPicPr>
            <a:picLocks noChangeAspect="1"/>
          </p:cNvPicPr>
          <p:nvPr/>
        </p:nvPicPr>
        <p:blipFill>
          <a:blip r:embed="rId3"/>
          <a:stretch>
            <a:fillRect/>
          </a:stretch>
        </p:blipFill>
        <p:spPr>
          <a:xfrm>
            <a:off x="6288372" y="1473894"/>
            <a:ext cx="1614203" cy="1074179"/>
          </a:xfrm>
          <a:prstGeom prst="ellipse">
            <a:avLst/>
          </a:prstGeom>
          <a:ln>
            <a:noFill/>
          </a:ln>
          <a:effectLst>
            <a:softEdge rad="112500"/>
          </a:effectLst>
        </p:spPr>
      </p:pic>
      <p:pic>
        <p:nvPicPr>
          <p:cNvPr id="5" name="Picture 4">
            <a:extLst>
              <a:ext uri="{FF2B5EF4-FFF2-40B4-BE49-F238E27FC236}">
                <a16:creationId xmlns:a16="http://schemas.microsoft.com/office/drawing/2014/main" id="{52E53EBE-8248-AFF3-82F2-DF5524C3D494}"/>
              </a:ext>
            </a:extLst>
          </p:cNvPr>
          <p:cNvPicPr>
            <a:picLocks noChangeAspect="1"/>
          </p:cNvPicPr>
          <p:nvPr/>
        </p:nvPicPr>
        <p:blipFill>
          <a:blip r:embed="rId4"/>
          <a:stretch>
            <a:fillRect/>
          </a:stretch>
        </p:blipFill>
        <p:spPr>
          <a:xfrm>
            <a:off x="5109210" y="2434551"/>
            <a:ext cx="1320851" cy="1320851"/>
          </a:xfrm>
          <a:prstGeom prst="rect">
            <a:avLst/>
          </a:prstGeom>
        </p:spPr>
      </p:pic>
    </p:spTree>
    <p:extLst>
      <p:ext uri="{BB962C8B-B14F-4D97-AF65-F5344CB8AC3E}">
        <p14:creationId xmlns:p14="http://schemas.microsoft.com/office/powerpoint/2010/main" val="8556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108" y="156551"/>
            <a:ext cx="7886700" cy="994172"/>
          </a:xfrm>
        </p:spPr>
        <p:txBody>
          <a:bodyPr>
            <a:normAutofit/>
          </a:bodyPr>
          <a:lstStyle/>
          <a:p>
            <a:r>
              <a:rPr lang="en-US" altLang="en-US" sz="4000" b="1" dirty="0">
                <a:solidFill>
                  <a:srgbClr val="002060"/>
                </a:solidFill>
                <a:latin typeface="Arial" panose="020B0604020202020204" pitchFamily="34" charset="0"/>
                <a:cs typeface="Arial" panose="020B0604020202020204" pitchFamily="34" charset="0"/>
              </a:rPr>
              <a:t>Vertical Gaze Nystagmus</a:t>
            </a:r>
            <a:endParaRPr lang="en-US" sz="4000" b="1"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2271" y="1150723"/>
            <a:ext cx="8719458" cy="2510450"/>
          </a:xfrm>
        </p:spPr>
        <p:txBody>
          <a:bodyPr>
            <a:noAutofit/>
          </a:bodyPr>
          <a:lstStyle/>
          <a:p>
            <a:pPr marL="0" indent="0">
              <a:spcBef>
                <a:spcPts val="900"/>
              </a:spcBef>
              <a:buNone/>
            </a:pPr>
            <a:r>
              <a:rPr lang="en-US" altLang="en-US" sz="2400" dirty="0">
                <a:latin typeface="Arial" panose="020B0604020202020204" pitchFamily="34" charset="0"/>
                <a:cs typeface="Arial" panose="020B0604020202020204" pitchFamily="34" charset="0"/>
              </a:rPr>
              <a:t>- Involuntary jerking of the eyes (up and down)</a:t>
            </a:r>
          </a:p>
          <a:p>
            <a:pPr marL="0" indent="0">
              <a:spcBef>
                <a:spcPts val="900"/>
              </a:spcBef>
              <a:buNone/>
            </a:pPr>
            <a:endParaRPr lang="en-US" altLang="en-US" sz="2400" dirty="0">
              <a:latin typeface="Arial" panose="020B0604020202020204" pitchFamily="34" charset="0"/>
              <a:cs typeface="Arial" panose="020B0604020202020204" pitchFamily="34" charset="0"/>
            </a:endParaRPr>
          </a:p>
          <a:p>
            <a:pPr marL="0" indent="0">
              <a:spcBef>
                <a:spcPts val="900"/>
              </a:spcBef>
              <a:buNone/>
            </a:pPr>
            <a:r>
              <a:rPr lang="en-US" altLang="en-US" sz="2400" dirty="0">
                <a:latin typeface="Arial" panose="020B0604020202020204" pitchFamily="34" charset="0"/>
                <a:cs typeface="Arial" panose="020B0604020202020204" pitchFamily="34" charset="0"/>
              </a:rPr>
              <a:t>- Occurs when eyes gaze upward at maximum elevation</a:t>
            </a:r>
          </a:p>
          <a:p>
            <a:pPr marL="0" indent="0">
              <a:spcBef>
                <a:spcPts val="900"/>
              </a:spcBef>
              <a:buNone/>
            </a:pPr>
            <a:endParaRPr lang="en-US" altLang="en-US" sz="2400" dirty="0">
              <a:latin typeface="Arial" panose="020B0604020202020204" pitchFamily="34" charset="0"/>
              <a:cs typeface="Arial" panose="020B0604020202020204" pitchFamily="34" charset="0"/>
            </a:endParaRPr>
          </a:p>
          <a:p>
            <a:pPr marL="0" indent="0">
              <a:spcBef>
                <a:spcPts val="900"/>
              </a:spcBef>
              <a:buNone/>
            </a:pPr>
            <a:r>
              <a:rPr lang="en-US" altLang="en-US" sz="2400" dirty="0">
                <a:latin typeface="Arial" panose="020B0604020202020204" pitchFamily="34" charset="0"/>
                <a:cs typeface="Arial" panose="020B0604020202020204" pitchFamily="34" charset="0"/>
              </a:rPr>
              <a:t>- Associated with high doses of alcohol and certain other drugs</a:t>
            </a:r>
          </a:p>
          <a:p>
            <a:pPr marL="0" indent="0">
              <a:spcBef>
                <a:spcPts val="900"/>
              </a:spcBef>
              <a:buNone/>
            </a:pPr>
            <a:endParaRPr lang="en-US" altLang="en-US" sz="2400" dirty="0">
              <a:latin typeface="Arial" panose="020B0604020202020204" pitchFamily="34" charset="0"/>
              <a:cs typeface="Arial" panose="020B0604020202020204" pitchFamily="34" charset="0"/>
            </a:endParaRPr>
          </a:p>
          <a:p>
            <a:pPr marL="0" indent="0">
              <a:spcBef>
                <a:spcPts val="900"/>
              </a:spcBef>
              <a:buNone/>
            </a:pPr>
            <a:r>
              <a:rPr lang="en-US" altLang="en-US" sz="2400" dirty="0">
                <a:latin typeface="Arial" panose="020B0604020202020204" pitchFamily="34" charset="0"/>
                <a:cs typeface="Arial" panose="020B0604020202020204" pitchFamily="34" charset="0"/>
              </a:rPr>
              <a:t>- Drugs that cause HGN may cause VGN </a:t>
            </a:r>
          </a:p>
        </p:txBody>
      </p:sp>
      <p:sp>
        <p:nvSpPr>
          <p:cNvPr id="4" name="Text Box 6">
            <a:extLst>
              <a:ext uri="{FF2B5EF4-FFF2-40B4-BE49-F238E27FC236}">
                <a16:creationId xmlns:a16="http://schemas.microsoft.com/office/drawing/2014/main" id="{3B0CAABB-0410-F3C7-D311-4DB7B4C61C3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857309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329" y="99401"/>
            <a:ext cx="7886700" cy="994172"/>
          </a:xfrm>
        </p:spPr>
        <p:txBody>
          <a:bodyPr>
            <a:normAutofit/>
          </a:bodyPr>
          <a:lstStyle/>
          <a:p>
            <a:r>
              <a:rPr lang="en-US" altLang="en-US" sz="4000" b="1" dirty="0">
                <a:solidFill>
                  <a:srgbClr val="00396D"/>
                </a:solidFill>
                <a:latin typeface="Arial" panose="020B0604020202020204" pitchFamily="34" charset="0"/>
                <a:cs typeface="Arial" panose="020B0604020202020204" pitchFamily="34" charset="0"/>
              </a:rPr>
              <a:t>Resting Nystagmus</a:t>
            </a:r>
            <a:endParaRPr lang="en-US" sz="4000" b="1" dirty="0">
              <a:solidFill>
                <a:srgbClr val="00396D"/>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316525"/>
            <a:ext cx="7886700" cy="2510450"/>
          </a:xfrm>
        </p:spPr>
        <p:txBody>
          <a:bodyPr/>
          <a:lstStyle/>
          <a:p>
            <a:pPr marL="0" indent="0">
              <a:spcBef>
                <a:spcPts val="450"/>
              </a:spcBef>
              <a:buNone/>
            </a:pPr>
            <a:r>
              <a:rPr lang="en-US" altLang="en-US" sz="2400" dirty="0">
                <a:latin typeface="Arial" panose="020B0604020202020204" pitchFamily="34" charset="0"/>
                <a:cs typeface="Arial" panose="020B0604020202020204" pitchFamily="34" charset="0"/>
              </a:rPr>
              <a:t>     - Jerking of the eyes as they look straight ahead</a:t>
            </a:r>
          </a:p>
          <a:p>
            <a:pPr marL="0" indent="0">
              <a:spcBef>
                <a:spcPts val="450"/>
              </a:spcBef>
              <a:buNone/>
            </a:pPr>
            <a:endParaRPr lang="en-US" altLang="en-US" sz="2400" dirty="0">
              <a:latin typeface="Arial" panose="020B0604020202020204" pitchFamily="34" charset="0"/>
              <a:cs typeface="Arial" panose="020B0604020202020204" pitchFamily="34" charset="0"/>
            </a:endParaRPr>
          </a:p>
          <a:p>
            <a:pPr marL="0" indent="0">
              <a:spcBef>
                <a:spcPts val="450"/>
              </a:spcBef>
              <a:buNone/>
            </a:pPr>
            <a:r>
              <a:rPr lang="en-US" altLang="en-US" sz="2400" dirty="0">
                <a:latin typeface="Arial" panose="020B0604020202020204" pitchFamily="34" charset="0"/>
                <a:cs typeface="Arial" panose="020B0604020202020204" pitchFamily="34" charset="0"/>
              </a:rPr>
              <a:t>     - Pathological disorder or high doses of a  	  	Dissociative Anesthetic drug</a:t>
            </a:r>
          </a:p>
          <a:p>
            <a:pPr marL="0" indent="0">
              <a:spcBef>
                <a:spcPts val="450"/>
              </a:spcBef>
              <a:buNone/>
            </a:pPr>
            <a:endParaRPr lang="en-US" altLang="en-US" sz="2400" dirty="0">
              <a:latin typeface="Arial" panose="020B0604020202020204" pitchFamily="34" charset="0"/>
              <a:cs typeface="Arial" panose="020B0604020202020204" pitchFamily="34" charset="0"/>
            </a:endParaRPr>
          </a:p>
          <a:p>
            <a:endParaRPr lang="en-US" dirty="0"/>
          </a:p>
        </p:txBody>
      </p:sp>
      <p:sp>
        <p:nvSpPr>
          <p:cNvPr id="4" name="Text Box 6">
            <a:extLst>
              <a:ext uri="{FF2B5EF4-FFF2-40B4-BE49-F238E27FC236}">
                <a16:creationId xmlns:a16="http://schemas.microsoft.com/office/drawing/2014/main" id="{BEA66C24-7085-409B-7B94-3BBE31605CD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01202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True or False?</a:t>
            </a:r>
          </a:p>
        </p:txBody>
      </p:sp>
      <p:sp>
        <p:nvSpPr>
          <p:cNvPr id="3" name="Text Placeholder 2"/>
          <p:cNvSpPr>
            <a:spLocks noGrp="1"/>
          </p:cNvSpPr>
          <p:nvPr>
            <p:ph type="body" sz="quarter" idx="4294967295"/>
          </p:nvPr>
        </p:nvSpPr>
        <p:spPr>
          <a:xfrm>
            <a:off x="146957" y="1132115"/>
            <a:ext cx="9070522" cy="3505200"/>
          </a:xfrm>
        </p:spPr>
        <p:txBody>
          <a:bodyPr>
            <a:normAutofit/>
          </a:bodyPr>
          <a:lstStyle/>
          <a:p>
            <a:pPr marL="0" indent="0">
              <a:buNone/>
            </a:pPr>
            <a:r>
              <a:rPr lang="en-US" sz="2800" dirty="0"/>
              <a:t>5.     U.S. citizens consume approximately 40% of the                       	world’s prescription drugs?    </a:t>
            </a:r>
          </a:p>
          <a:p>
            <a:r>
              <a:rPr lang="en-US" sz="2800" b="1" i="1" u="sng" dirty="0">
                <a:solidFill>
                  <a:srgbClr val="FF0000"/>
                </a:solidFill>
              </a:rPr>
              <a:t>TRUE</a:t>
            </a:r>
          </a:p>
          <a:p>
            <a:endParaRPr lang="en-US" sz="2800" b="1" i="1" u="sng" dirty="0">
              <a:solidFill>
                <a:srgbClr val="FF0000"/>
              </a:solidFill>
            </a:endParaRPr>
          </a:p>
          <a:p>
            <a:pPr marL="0" indent="0">
              <a:buNone/>
            </a:pPr>
            <a:r>
              <a:rPr lang="en-US" sz="2800" dirty="0"/>
              <a:t>6.     An addicted heroin user will usually inject heroin                              	4-6 times each day?  </a:t>
            </a:r>
          </a:p>
          <a:p>
            <a:r>
              <a:rPr lang="en-US" sz="2800" b="1" i="1" u="sng" dirty="0">
                <a:solidFill>
                  <a:srgbClr val="FF0000"/>
                </a:solidFill>
              </a:rPr>
              <a:t>TRUE</a:t>
            </a:r>
            <a:endParaRPr lang="en-US" sz="2800" dirty="0"/>
          </a:p>
        </p:txBody>
      </p:sp>
      <p:sp>
        <p:nvSpPr>
          <p:cNvPr id="4" name="Text Box 6">
            <a:extLst>
              <a:ext uri="{FF2B5EF4-FFF2-40B4-BE49-F238E27FC236}">
                <a16:creationId xmlns:a16="http://schemas.microsoft.com/office/drawing/2014/main" id="{BB5FADFA-0EF5-509C-C0AB-28D14E9FBA5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32501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47185" y="428625"/>
            <a:ext cx="7794580" cy="800100"/>
          </a:xfrm>
        </p:spPr>
        <p:txBody>
          <a:bodyPr>
            <a:noAutofit/>
          </a:bodyPr>
          <a:lstStyle/>
          <a:p>
            <a:pPr eaLnBrk="1" hangingPunct="1">
              <a:defRPr/>
            </a:pPr>
            <a:r>
              <a:rPr lang="en-US" sz="4000" dirty="0">
                <a:solidFill>
                  <a:srgbClr val="00396D"/>
                </a:solidFill>
                <a:latin typeface="Arial" panose="020B0604020202020204" pitchFamily="34" charset="0"/>
                <a:cs typeface="Arial" panose="020B0604020202020204" pitchFamily="34" charset="0"/>
              </a:rPr>
              <a:t>Pathological Disorders and Diseases</a:t>
            </a:r>
          </a:p>
        </p:txBody>
      </p:sp>
      <p:sp>
        <p:nvSpPr>
          <p:cNvPr id="21508" name="AutoShape 4"/>
          <p:cNvSpPr>
            <a:spLocks noChangeArrowheads="1"/>
          </p:cNvSpPr>
          <p:nvPr/>
        </p:nvSpPr>
        <p:spPr bwMode="auto">
          <a:xfrm>
            <a:off x="2057400" y="1404096"/>
            <a:ext cx="4955721" cy="2788023"/>
          </a:xfrm>
          <a:prstGeom prst="foldedCorner">
            <a:avLst>
              <a:gd name="adj" fmla="val 12500"/>
            </a:avLst>
          </a:prstGeom>
          <a:solidFill>
            <a:schemeClr val="accent1">
              <a:lumMod val="40000"/>
              <a:lumOff val="60000"/>
            </a:schemeClr>
          </a:solidFill>
          <a:ln w="28575">
            <a:solidFill>
              <a:schemeClr val="accent2"/>
            </a:solidFill>
            <a:round/>
            <a:headEnd/>
            <a:tailEnd/>
          </a:ln>
        </p:spPr>
        <p:txBody>
          <a:bodyPr wrap="none" lIns="68580" tIns="34290" rIns="68580" bIns="34290" anchor="ctr"/>
          <a:lstStyle/>
          <a:p>
            <a:endParaRPr lang="en-US"/>
          </a:p>
        </p:txBody>
      </p:sp>
      <p:sp>
        <p:nvSpPr>
          <p:cNvPr id="33797" name="Rectangle 5"/>
          <p:cNvSpPr>
            <a:spLocks noGrp="1" noChangeArrowheads="1"/>
          </p:cNvSpPr>
          <p:nvPr>
            <p:ph type="subTitle" idx="1"/>
          </p:nvPr>
        </p:nvSpPr>
        <p:spPr>
          <a:xfrm>
            <a:off x="2457450" y="1620369"/>
            <a:ext cx="4229100" cy="2571750"/>
          </a:xfrm>
        </p:spPr>
        <p:txBody>
          <a:bodyPr/>
          <a:lstStyle/>
          <a:p>
            <a:pPr algn="ctr" eaLnBrk="1" hangingPunct="1">
              <a:defRPr/>
            </a:pPr>
            <a:r>
              <a:rPr lang="en-US" dirty="0">
                <a:latin typeface="Arial" panose="020B0604020202020204" pitchFamily="34" charset="0"/>
                <a:cs typeface="Arial" panose="020B0604020202020204" pitchFamily="34" charset="0"/>
              </a:rPr>
              <a:t>Nystagmus may be the result of certain pathological disorders.  These include brain tumors and other brain damage or some diseases of the inner ear.</a:t>
            </a:r>
          </a:p>
        </p:txBody>
      </p:sp>
      <p:sp>
        <p:nvSpPr>
          <p:cNvPr id="2" name="Text Box 6">
            <a:extLst>
              <a:ext uri="{FF2B5EF4-FFF2-40B4-BE49-F238E27FC236}">
                <a16:creationId xmlns:a16="http://schemas.microsoft.com/office/drawing/2014/main" id="{F115E404-04D3-4473-EA09-45530E580AF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8155870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57349" y="114300"/>
            <a:ext cx="6739591" cy="857250"/>
          </a:xfrm>
        </p:spPr>
        <p:txBody>
          <a:bodyPr>
            <a:noAutofit/>
          </a:bodyPr>
          <a:lstStyle/>
          <a:p>
            <a:pPr eaLnBrk="1" hangingPunct="1">
              <a:defRPr/>
            </a:pPr>
            <a:r>
              <a:rPr lang="en-US" sz="4000" b="1" dirty="0">
                <a:solidFill>
                  <a:srgbClr val="002060"/>
                </a:solidFill>
                <a:latin typeface="Arial" panose="020B0604020202020204" pitchFamily="34" charset="0"/>
                <a:cs typeface="Arial" panose="020B0604020202020204" pitchFamily="34" charset="0"/>
              </a:rPr>
              <a:t>Administrative Procedures</a:t>
            </a:r>
          </a:p>
        </p:txBody>
      </p:sp>
      <p:sp>
        <p:nvSpPr>
          <p:cNvPr id="30723" name="Rectangle 3"/>
          <p:cNvSpPr>
            <a:spLocks noGrp="1" noChangeArrowheads="1"/>
          </p:cNvSpPr>
          <p:nvPr>
            <p:ph idx="1"/>
          </p:nvPr>
        </p:nvSpPr>
        <p:spPr>
          <a:xfrm>
            <a:off x="1452580" y="1346961"/>
            <a:ext cx="4931891" cy="3086100"/>
          </a:xfrm>
        </p:spPr>
        <p:txBody>
          <a:bodyPr>
            <a:normAutofit/>
          </a:bodyPr>
          <a:lstStyle/>
          <a:p>
            <a:pPr marL="0" indent="0">
              <a:spcAft>
                <a:spcPct val="20000"/>
              </a:spcAft>
              <a:buClr>
                <a:srgbClr val="FF0066"/>
              </a:buClr>
              <a:buSzPct val="80000"/>
              <a:buNone/>
              <a:defRPr/>
            </a:pPr>
            <a:r>
              <a:rPr lang="en-US" sz="2800" dirty="0">
                <a:latin typeface="Arial" panose="020B0604020202020204" pitchFamily="34" charset="0"/>
                <a:cs typeface="Arial" panose="020B0604020202020204" pitchFamily="34" charset="0"/>
              </a:rPr>
              <a:t>- Glasses / Contacts</a:t>
            </a:r>
          </a:p>
          <a:p>
            <a:pPr marL="0" indent="0">
              <a:spcAft>
                <a:spcPct val="20000"/>
              </a:spcAft>
              <a:buClr>
                <a:srgbClr val="FF0066"/>
              </a:buClr>
              <a:buSzPct val="80000"/>
              <a:buNone/>
              <a:defRPr/>
            </a:pPr>
            <a:r>
              <a:rPr lang="en-US" sz="2800" dirty="0">
                <a:latin typeface="Arial" panose="020B0604020202020204" pitchFamily="34" charset="0"/>
                <a:cs typeface="Arial" panose="020B0604020202020204" pitchFamily="34" charset="0"/>
              </a:rPr>
              <a:t>- Verbal Instructions</a:t>
            </a:r>
          </a:p>
        </p:txBody>
      </p:sp>
      <p:sp>
        <p:nvSpPr>
          <p:cNvPr id="3077"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graphicFrame>
        <p:nvGraphicFramePr>
          <p:cNvPr id="3074" name="Object 5"/>
          <p:cNvGraphicFramePr>
            <a:graphicFrameLocks noChangeAspect="1"/>
          </p:cNvGraphicFramePr>
          <p:nvPr>
            <p:extLst>
              <p:ext uri="{D42A27DB-BD31-4B8C-83A1-F6EECF244321}">
                <p14:modId xmlns:p14="http://schemas.microsoft.com/office/powerpoint/2010/main" val="1282684473"/>
              </p:ext>
            </p:extLst>
          </p:nvPr>
        </p:nvGraphicFramePr>
        <p:xfrm>
          <a:off x="5917343" y="914400"/>
          <a:ext cx="2989893" cy="3432343"/>
        </p:xfrm>
        <a:graphic>
          <a:graphicData uri="http://schemas.openxmlformats.org/presentationml/2006/ole">
            <mc:AlternateContent xmlns:mc="http://schemas.openxmlformats.org/markup-compatibility/2006">
              <mc:Choice xmlns:v="urn:schemas-microsoft-com:vml" Requires="v">
                <p:oleObj name="Photo Editor Photo" r:id="rId2" imgW="6428571" imgH="7380952" progId="MSPhotoEd.3">
                  <p:embed/>
                </p:oleObj>
              </mc:Choice>
              <mc:Fallback>
                <p:oleObj name="Photo Editor Photo" r:id="rId2" imgW="6428571" imgH="7380952" progId="MSPhotoEd.3">
                  <p:embed/>
                  <p:pic>
                    <p:nvPicPr>
                      <p:cNvPr id="3074"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343" y="914400"/>
                        <a:ext cx="2989893" cy="3432343"/>
                      </a:xfrm>
                      <a:prstGeom prst="rect">
                        <a:avLst/>
                      </a:prstGeom>
                      <a:noFill/>
                      <a:ln>
                        <a:noFill/>
                      </a:ln>
                      <a:effectLst/>
                    </p:spPr>
                  </p:pic>
                </p:oleObj>
              </mc:Fallback>
            </mc:AlternateContent>
          </a:graphicData>
        </a:graphic>
      </p:graphicFrame>
      <p:sp>
        <p:nvSpPr>
          <p:cNvPr id="2" name="Text Box 6">
            <a:extLst>
              <a:ext uri="{FF2B5EF4-FFF2-40B4-BE49-F238E27FC236}">
                <a16:creationId xmlns:a16="http://schemas.microsoft.com/office/drawing/2014/main" id="{5F8161E6-6E5C-E7DC-A91A-A23168A5315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2833930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30723">
                                            <p:txEl>
                                              <p:pRg st="1" end="1"/>
                                            </p:txEl>
                                          </p:spTgt>
                                        </p:tgtEl>
                                        <p:attrNameLst>
                                          <p:attrName>style.visibility</p:attrName>
                                        </p:attrNameLst>
                                      </p:cBhvr>
                                      <p:to>
                                        <p:strVal val="visible"/>
                                      </p:to>
                                    </p:set>
                                    <p:animEffect transition="in" filter="wipe(left)">
                                      <p:cBhvr>
                                        <p:cTn id="11"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3"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71821" y="-57150"/>
            <a:ext cx="8606118" cy="857250"/>
          </a:xfrm>
        </p:spPr>
        <p:txBody>
          <a:bodyPr>
            <a:noAutofit/>
          </a:bodyPr>
          <a:lstStyle/>
          <a:p>
            <a:pPr eaLnBrk="1" hangingPunct="1">
              <a:defRPr/>
            </a:pPr>
            <a:r>
              <a:rPr lang="en-US" sz="4000" b="1" dirty="0">
                <a:solidFill>
                  <a:srgbClr val="00396D"/>
                </a:solidFill>
                <a:latin typeface="Arial" panose="020B0604020202020204" pitchFamily="34" charset="0"/>
                <a:cs typeface="Arial" panose="020B0604020202020204" pitchFamily="34" charset="0"/>
              </a:rPr>
              <a:t>Administrative Procedures (Cont.)      </a:t>
            </a:r>
          </a:p>
        </p:txBody>
      </p:sp>
      <p:sp>
        <p:nvSpPr>
          <p:cNvPr id="31747" name="Rectangle 3"/>
          <p:cNvSpPr>
            <a:spLocks noChangeArrowheads="1"/>
          </p:cNvSpPr>
          <p:nvPr/>
        </p:nvSpPr>
        <p:spPr bwMode="auto">
          <a:xfrm>
            <a:off x="250576" y="2086993"/>
            <a:ext cx="3486150" cy="1428750"/>
          </a:xfrm>
          <a:prstGeom prst="rect">
            <a:avLst/>
          </a:prstGeom>
          <a:noFill/>
          <a:ln w="9525">
            <a:noFill/>
            <a:miter lim="800000"/>
            <a:headEnd/>
            <a:tailEnd/>
          </a:ln>
          <a:effectLst/>
        </p:spPr>
        <p:txBody>
          <a:bodyPr lIns="68580" tIns="34290" rIns="68580" bIns="34290"/>
          <a:lstStyle/>
          <a:p>
            <a:pPr algn="ctr">
              <a:spcBef>
                <a:spcPct val="20000"/>
              </a:spcBef>
              <a:buClr>
                <a:srgbClr val="FF0066"/>
              </a:buClr>
              <a:buSzPct val="80000"/>
              <a:defRPr/>
            </a:pPr>
            <a:r>
              <a:rPr lang="en-US" sz="2400" u="sng" baseline="0" dirty="0">
                <a:solidFill>
                  <a:srgbClr val="000000"/>
                </a:solidFill>
                <a:latin typeface="Arial"/>
                <a:cs typeface="Arial"/>
              </a:rPr>
              <a:t>Preliminary Assessment</a:t>
            </a:r>
          </a:p>
          <a:p>
            <a:pPr marL="429816" lvl="1" algn="ctr">
              <a:spcBef>
                <a:spcPct val="20000"/>
              </a:spcBef>
              <a:buClr>
                <a:schemeClr val="hlink"/>
              </a:buClr>
              <a:buSzPct val="80000"/>
              <a:defRPr/>
            </a:pPr>
            <a:r>
              <a:rPr lang="en-US" sz="2400" baseline="0" dirty="0">
                <a:solidFill>
                  <a:srgbClr val="000000"/>
                </a:solidFill>
                <a:latin typeface="Arial"/>
                <a:cs typeface="Arial"/>
              </a:rPr>
              <a:t>Equal pupil size</a:t>
            </a:r>
          </a:p>
          <a:p>
            <a:pPr marL="429816" lvl="1" algn="ctr">
              <a:spcBef>
                <a:spcPct val="20000"/>
              </a:spcBef>
              <a:buClr>
                <a:schemeClr val="hlink"/>
              </a:buClr>
              <a:buSzPct val="80000"/>
              <a:defRPr/>
            </a:pPr>
            <a:r>
              <a:rPr lang="en-US" sz="2400" baseline="0" dirty="0">
                <a:solidFill>
                  <a:srgbClr val="000000"/>
                </a:solidFill>
                <a:latin typeface="Arial"/>
                <a:cs typeface="Arial"/>
              </a:rPr>
              <a:t>Resting Nystagmus</a:t>
            </a:r>
          </a:p>
          <a:p>
            <a:pPr marL="429816" lvl="1" algn="ctr">
              <a:spcBef>
                <a:spcPct val="20000"/>
              </a:spcBef>
              <a:buClr>
                <a:schemeClr val="hlink"/>
              </a:buClr>
              <a:buSzPct val="80000"/>
              <a:defRPr/>
            </a:pPr>
            <a:r>
              <a:rPr lang="en-US" sz="2400" baseline="0" dirty="0">
                <a:solidFill>
                  <a:srgbClr val="000000"/>
                </a:solidFill>
                <a:latin typeface="Arial"/>
                <a:cs typeface="Arial"/>
              </a:rPr>
              <a:t>Equal tracking</a:t>
            </a:r>
          </a:p>
          <a:p>
            <a:pPr marL="429816" lvl="1">
              <a:spcBef>
                <a:spcPct val="20000"/>
              </a:spcBef>
              <a:buClr>
                <a:schemeClr val="hlink"/>
              </a:buClr>
              <a:buSzPct val="80000"/>
              <a:defRPr/>
            </a:pPr>
            <a:endParaRPr lang="en-US" sz="2400" dirty="0">
              <a:effectLst>
                <a:outerShdw blurRad="38100" dist="38100" dir="2700000" algn="tl">
                  <a:srgbClr val="000000"/>
                </a:outerShdw>
              </a:effectLst>
              <a:latin typeface="Arial"/>
              <a:cs typeface="Arial"/>
            </a:endParaRPr>
          </a:p>
          <a:p>
            <a:pPr marL="1071563" lvl="2" indent="-258366">
              <a:spcBef>
                <a:spcPct val="20000"/>
              </a:spcBef>
              <a:buClr>
                <a:schemeClr val="tx2"/>
              </a:buClr>
              <a:buSzPct val="55000"/>
              <a:buFont typeface="Wingdings" pitchFamily="2" charset="2"/>
              <a:buChar char="§"/>
              <a:defRPr/>
            </a:pPr>
            <a:endParaRPr lang="en-US" sz="2400" dirty="0">
              <a:effectLst>
                <a:outerShdw blurRad="38100" dist="38100" dir="2700000" algn="tl">
                  <a:srgbClr val="000000"/>
                </a:outerShdw>
              </a:effectLst>
              <a:latin typeface="Arial"/>
              <a:cs typeface="Arial"/>
            </a:endParaRPr>
          </a:p>
        </p:txBody>
      </p:sp>
      <p:sp>
        <p:nvSpPr>
          <p:cNvPr id="4102"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graphicFrame>
        <p:nvGraphicFramePr>
          <p:cNvPr id="4098" name="Object 5"/>
          <p:cNvGraphicFramePr>
            <a:graphicFrameLocks noChangeAspect="1"/>
          </p:cNvGraphicFramePr>
          <p:nvPr/>
        </p:nvGraphicFramePr>
        <p:xfrm>
          <a:off x="-1220788" y="3067050"/>
          <a:ext cx="971550" cy="687388"/>
        </p:xfrm>
        <a:graphic>
          <a:graphicData uri="http://schemas.openxmlformats.org/presentationml/2006/ole">
            <mc:AlternateContent xmlns:mc="http://schemas.openxmlformats.org/markup-compatibility/2006">
              <mc:Choice xmlns:v="urn:schemas-microsoft-com:vml" Requires="v">
                <p:oleObj name="Chart" r:id="rId2" imgW="2514748" imgH="1357411" progId="MSGraph.Chart.8">
                  <p:embed followColorScheme="full"/>
                </p:oleObj>
              </mc:Choice>
              <mc:Fallback>
                <p:oleObj name="Chart" r:id="rId2" imgW="2514748" imgH="1357411" progId="MSGraph.Chart.8">
                  <p:embed followColorScheme="full"/>
                  <p:pic>
                    <p:nvPicPr>
                      <p:cNvPr id="4098" name="Object 5"/>
                      <p:cNvPicPr>
                        <a:picLocks noChangeAspect="1" noChangeArrowheads="1"/>
                      </p:cNvPicPr>
                      <p:nvPr/>
                    </p:nvPicPr>
                    <p:blipFill>
                      <a:blip r:embed="rId3"/>
                      <a:srcRect/>
                      <a:stretch>
                        <a:fillRect/>
                      </a:stretch>
                    </p:blipFill>
                    <p:spPr bwMode="auto">
                      <a:xfrm>
                        <a:off x="-1220788" y="3067050"/>
                        <a:ext cx="971550" cy="6873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6"/>
          <p:cNvGrpSpPr>
            <a:grpSpLocks/>
          </p:cNvGrpSpPr>
          <p:nvPr/>
        </p:nvGrpSpPr>
        <p:grpSpPr bwMode="auto">
          <a:xfrm>
            <a:off x="2145134" y="840921"/>
            <a:ext cx="5708526" cy="2913517"/>
            <a:chOff x="768" y="672"/>
            <a:chExt cx="4986" cy="2615"/>
          </a:xfrm>
        </p:grpSpPr>
        <p:sp>
          <p:nvSpPr>
            <p:cNvPr id="31751" name="Rectangle 7"/>
            <p:cNvSpPr>
              <a:spLocks noChangeArrowheads="1"/>
            </p:cNvSpPr>
            <p:nvPr/>
          </p:nvSpPr>
          <p:spPr bwMode="auto">
            <a:xfrm>
              <a:off x="768" y="672"/>
              <a:ext cx="4608" cy="720"/>
            </a:xfrm>
            <a:prstGeom prst="rect">
              <a:avLst/>
            </a:prstGeom>
            <a:noFill/>
            <a:ln w="9525">
              <a:noFill/>
              <a:miter lim="800000"/>
              <a:headEnd/>
              <a:tailEnd/>
            </a:ln>
            <a:effectLst/>
          </p:spPr>
          <p:txBody>
            <a:bodyPr/>
            <a:lstStyle/>
            <a:p>
              <a:pPr algn="ctr">
                <a:buClr>
                  <a:srgbClr val="FF0066"/>
                </a:buClr>
                <a:buSzPct val="80000"/>
                <a:defRPr/>
              </a:pPr>
              <a:r>
                <a:rPr lang="en-US" sz="2400" baseline="0" dirty="0">
                  <a:solidFill>
                    <a:srgbClr val="000000"/>
                  </a:solidFill>
                  <a:latin typeface="Arial"/>
                  <a:cs typeface="Arial"/>
                </a:rPr>
                <a:t>Position the stimulus 12” - 15” slightly above eye level</a:t>
              </a:r>
            </a:p>
            <a:p>
              <a:pPr marL="1071563" lvl="2" indent="-258366">
                <a:spcBef>
                  <a:spcPct val="20000"/>
                </a:spcBef>
                <a:spcAft>
                  <a:spcPct val="20000"/>
                </a:spcAft>
                <a:buClr>
                  <a:schemeClr val="tx2"/>
                </a:buClr>
                <a:buSzPct val="55000"/>
                <a:buFont typeface="Wingdings" pitchFamily="2" charset="2"/>
                <a:buChar char="§"/>
                <a:defRPr/>
              </a:pPr>
              <a:endParaRPr lang="en-US" sz="2400" baseline="0" dirty="0">
                <a:solidFill>
                  <a:srgbClr val="000000"/>
                </a:solidFill>
                <a:latin typeface="Arial"/>
                <a:cs typeface="Arial"/>
              </a:endParaRPr>
            </a:p>
          </p:txBody>
        </p:sp>
        <p:graphicFrame>
          <p:nvGraphicFramePr>
            <p:cNvPr id="4099" name="Object 8"/>
            <p:cNvGraphicFramePr>
              <a:graphicFrameLocks noChangeAspect="1"/>
            </p:cNvGraphicFramePr>
            <p:nvPr/>
          </p:nvGraphicFramePr>
          <p:xfrm>
            <a:off x="2442" y="1658"/>
            <a:ext cx="3312" cy="1629"/>
          </p:xfrm>
          <a:graphic>
            <a:graphicData uri="http://schemas.openxmlformats.org/presentationml/2006/ole">
              <mc:AlternateContent xmlns:mc="http://schemas.openxmlformats.org/markup-compatibility/2006">
                <mc:Choice xmlns:v="urn:schemas-microsoft-com:vml" Requires="v">
                  <p:oleObj name="Photo Editor Photo" r:id="rId4" imgW="10012173" imgH="4923810" progId="MSPhotoEd.3">
                    <p:embed/>
                  </p:oleObj>
                </mc:Choice>
                <mc:Fallback>
                  <p:oleObj name="Photo Editor Photo" r:id="rId4" imgW="10012173" imgH="4923810" progId="MSPhotoEd.3">
                    <p:embed/>
                    <p:pic>
                      <p:nvPicPr>
                        <p:cNvPr id="409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 y="1658"/>
                          <a:ext cx="3312" cy="1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754" name="Text Box 10"/>
          <p:cNvSpPr txBox="1">
            <a:spLocks noChangeArrowheads="1"/>
          </p:cNvSpPr>
          <p:nvPr/>
        </p:nvSpPr>
        <p:spPr bwMode="auto">
          <a:xfrm>
            <a:off x="1395710" y="4731544"/>
            <a:ext cx="6457950" cy="192360"/>
          </a:xfrm>
          <a:prstGeom prst="rect">
            <a:avLst/>
          </a:prstGeom>
          <a:noFill/>
          <a:ln w="12700" cap="sq">
            <a:noFill/>
            <a:miter lim="800000"/>
            <a:headEnd type="none" w="sm" len="sm"/>
            <a:tailEnd type="none" w="sm" len="sm"/>
          </a:ln>
          <a:effectLst/>
        </p:spPr>
        <p:txBody>
          <a:bodyPr lIns="68580" tIns="34290" rIns="68580" bIns="34290">
            <a:spAutoFit/>
          </a:bodyPr>
          <a:lstStyle/>
          <a:p>
            <a:pPr algn="ctr">
              <a:spcBef>
                <a:spcPct val="50000"/>
              </a:spcBef>
              <a:defRPr/>
            </a:pPr>
            <a:endParaRPr lang="en-US" sz="1200" dirty="0">
              <a:solidFill>
                <a:srgbClr val="FFFFCC"/>
              </a:solidFill>
              <a:effectLst>
                <a:outerShdw blurRad="38100" dist="38100" dir="2700000" algn="tl">
                  <a:srgbClr val="000000"/>
                </a:outerShdw>
              </a:effectLst>
              <a:latin typeface="Verdana" pitchFamily="34" charset="0"/>
            </a:endParaRPr>
          </a:p>
        </p:txBody>
      </p:sp>
      <p:sp>
        <p:nvSpPr>
          <p:cNvPr id="3" name="Text Box 6">
            <a:extLst>
              <a:ext uri="{FF2B5EF4-FFF2-40B4-BE49-F238E27FC236}">
                <a16:creationId xmlns:a16="http://schemas.microsoft.com/office/drawing/2014/main" id="{88AB0352-5126-D172-39CA-28934C5178D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940567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wipe(left)">
                                      <p:cBhvr>
                                        <p:cTn id="12" dur="500"/>
                                        <p:tgtEl>
                                          <p:spTgt spid="317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1000"/>
                                  </p:stCondLst>
                                  <p:childTnLst>
                                    <p:set>
                                      <p:cBhvr>
                                        <p:cTn id="16" dur="1" fill="hold">
                                          <p:stCondLst>
                                            <p:cond delay="0"/>
                                          </p:stCondLst>
                                        </p:cTn>
                                        <p:tgtEl>
                                          <p:spTgt spid="31747">
                                            <p:txEl>
                                              <p:pRg st="1" end="1"/>
                                            </p:txEl>
                                          </p:spTgt>
                                        </p:tgtEl>
                                        <p:attrNameLst>
                                          <p:attrName>style.visibility</p:attrName>
                                        </p:attrNameLst>
                                      </p:cBhvr>
                                      <p:to>
                                        <p:strVal val="visible"/>
                                      </p:to>
                                    </p:set>
                                    <p:animEffect transition="in" filter="wipe(left)">
                                      <p:cBhvr>
                                        <p:cTn id="17" dur="500"/>
                                        <p:tgtEl>
                                          <p:spTgt spid="317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747">
                                            <p:txEl>
                                              <p:pRg st="2" end="2"/>
                                            </p:txEl>
                                          </p:spTgt>
                                        </p:tgtEl>
                                        <p:attrNameLst>
                                          <p:attrName>style.visibility</p:attrName>
                                        </p:attrNameLst>
                                      </p:cBhvr>
                                      <p:to>
                                        <p:strVal val="visible"/>
                                      </p:to>
                                    </p:set>
                                    <p:animEffect transition="in" filter="wipe(left)">
                                      <p:cBhvr>
                                        <p:cTn id="22" dur="500"/>
                                        <p:tgtEl>
                                          <p:spTgt spid="317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747">
                                            <p:txEl>
                                              <p:pRg st="3" end="3"/>
                                            </p:txEl>
                                          </p:spTgt>
                                        </p:tgtEl>
                                        <p:attrNameLst>
                                          <p:attrName>style.visibility</p:attrName>
                                        </p:attrNameLst>
                                      </p:cBhvr>
                                      <p:to>
                                        <p:strVal val="visible"/>
                                      </p:to>
                                    </p:set>
                                    <p:animEffect transition="in" filter="wipe(left)">
                                      <p:cBhvr>
                                        <p:cTn id="27"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3"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73228" y="233616"/>
            <a:ext cx="5310187" cy="436960"/>
          </a:xfrm>
        </p:spPr>
        <p:txBody>
          <a:bodyPr>
            <a:noAutofit/>
          </a:bodyPr>
          <a:lstStyle/>
          <a:p>
            <a:r>
              <a:rPr lang="en-US" altLang="en-US" sz="4000" b="1" dirty="0">
                <a:solidFill>
                  <a:srgbClr val="002060"/>
                </a:solidFill>
                <a:latin typeface="+mn-lt"/>
              </a:rPr>
              <a:t>Three Clues of HGN</a:t>
            </a:r>
          </a:p>
        </p:txBody>
      </p:sp>
      <p:sp>
        <p:nvSpPr>
          <p:cNvPr id="6" name="Rectangle 3"/>
          <p:cNvSpPr txBox="1">
            <a:spLocks noChangeArrowheads="1"/>
          </p:cNvSpPr>
          <p:nvPr/>
        </p:nvSpPr>
        <p:spPr bwMode="auto">
          <a:xfrm>
            <a:off x="457200" y="1200151"/>
            <a:ext cx="7010400" cy="511760"/>
          </a:xfrm>
          <a:prstGeom prst="rect">
            <a:avLst/>
          </a:prstGeom>
          <a:noFill/>
          <a:ln w="9525">
            <a:noFill/>
            <a:miter lim="800000"/>
            <a:headEnd/>
            <a:tailEnd/>
          </a:ln>
        </p:spPr>
        <p:txBody>
          <a:bodyPr lIns="0" tIns="0" rIns="0" bIns="0"/>
          <a:lstStyle/>
          <a:p>
            <a:pPr marL="342900" indent="-342900" fontAlgn="base">
              <a:spcBef>
                <a:spcPct val="0"/>
              </a:spcBef>
              <a:spcAft>
                <a:spcPct val="20000"/>
              </a:spcAft>
              <a:defRPr/>
            </a:pPr>
            <a:r>
              <a:rPr lang="en-US" sz="2800" b="1" kern="0" dirty="0">
                <a:solidFill>
                  <a:srgbClr val="003366"/>
                </a:solidFill>
                <a:latin typeface="Arial"/>
              </a:rPr>
              <a:t>1. </a:t>
            </a:r>
            <a:r>
              <a:rPr lang="en-US" sz="2800" b="1" u="sng" kern="0" dirty="0">
                <a:solidFill>
                  <a:srgbClr val="003366"/>
                </a:solidFill>
                <a:latin typeface="Arial"/>
              </a:rPr>
              <a:t>Lack of Smooth Pursuit</a:t>
            </a:r>
          </a:p>
        </p:txBody>
      </p:sp>
      <p:sp>
        <p:nvSpPr>
          <p:cNvPr id="7" name="Text Box 4"/>
          <p:cNvSpPr txBox="1">
            <a:spLocks noChangeArrowheads="1"/>
          </p:cNvSpPr>
          <p:nvPr/>
        </p:nvSpPr>
        <p:spPr bwMode="auto">
          <a:xfrm>
            <a:off x="3825879" y="1682640"/>
            <a:ext cx="4952999" cy="1990288"/>
          </a:xfrm>
          <a:prstGeom prst="rect">
            <a:avLst/>
          </a:prstGeom>
          <a:noFill/>
          <a:ln w="9525">
            <a:noFill/>
            <a:miter lim="800000"/>
            <a:headEnd/>
            <a:tailEnd/>
          </a:ln>
        </p:spPr>
        <p:txBody>
          <a:bodyPr wrap="square">
            <a:spAutoFit/>
          </a:bodyPr>
          <a:lstStyle/>
          <a:p>
            <a:pPr marL="288925" indent="-288925" eaLnBrk="0" fontAlgn="base" hangingPunct="0">
              <a:spcBef>
                <a:spcPts val="1200"/>
              </a:spcBef>
              <a:buClr>
                <a:srgbClr val="002060"/>
              </a:buClr>
              <a:buSzPct val="65000"/>
              <a:buFont typeface="Arial" pitchFamily="34" charset="0"/>
              <a:buChar char="•"/>
              <a:defRPr/>
            </a:pPr>
            <a:r>
              <a:rPr lang="en-US" sz="2800" b="1" dirty="0">
                <a:solidFill>
                  <a:schemeClr val="tx1"/>
                </a:solidFill>
                <a:latin typeface="Arial"/>
              </a:rPr>
              <a:t>Move stimulus to person’s left</a:t>
            </a:r>
          </a:p>
          <a:p>
            <a:pPr marL="288925" indent="-288925" eaLnBrk="0" fontAlgn="base" hangingPunct="0">
              <a:spcBef>
                <a:spcPts val="1200"/>
              </a:spcBef>
              <a:buClr>
                <a:srgbClr val="002060"/>
              </a:buClr>
              <a:buSzPct val="65000"/>
              <a:buFont typeface="Arial" pitchFamily="34" charset="0"/>
              <a:buChar char="•"/>
              <a:defRPr/>
            </a:pPr>
            <a:r>
              <a:rPr lang="en-US" sz="2800" b="1" dirty="0">
                <a:solidFill>
                  <a:schemeClr val="tx1"/>
                </a:solidFill>
                <a:latin typeface="Arial"/>
              </a:rPr>
              <a:t>It should take </a:t>
            </a:r>
            <a:r>
              <a:rPr lang="en-US" sz="2800" b="1" u="sng" dirty="0">
                <a:solidFill>
                  <a:schemeClr val="tx1"/>
                </a:solidFill>
                <a:latin typeface="Arial"/>
              </a:rPr>
              <a:t>approximately 2 seconds</a:t>
            </a:r>
            <a:r>
              <a:rPr lang="en-US" sz="2800" b="1" dirty="0">
                <a:solidFill>
                  <a:schemeClr val="tx1"/>
                </a:solidFill>
                <a:latin typeface="Arial"/>
              </a:rPr>
              <a:t> to bring it to the side</a:t>
            </a:r>
          </a:p>
          <a:p>
            <a:pPr marL="350838" indent="-350838" eaLnBrk="0" fontAlgn="base" hangingPunct="0">
              <a:spcBef>
                <a:spcPts val="1200"/>
              </a:spcBef>
              <a:buClr>
                <a:srgbClr val="002060"/>
              </a:buClr>
              <a:buSzPct val="65000"/>
              <a:buFont typeface="Arial" pitchFamily="34" charset="0"/>
              <a:buChar char="•"/>
              <a:defRPr/>
            </a:pPr>
            <a:r>
              <a:rPr lang="en-US" sz="2800" b="1" dirty="0">
                <a:solidFill>
                  <a:schemeClr val="tx1"/>
                </a:solidFill>
                <a:latin typeface="Arial"/>
              </a:rPr>
              <a:t>Check other eye at same speed</a:t>
            </a:r>
          </a:p>
          <a:p>
            <a:pPr marL="350838" indent="-350838" eaLnBrk="0" fontAlgn="base" hangingPunct="0">
              <a:spcBef>
                <a:spcPts val="1200"/>
              </a:spcBef>
              <a:buClr>
                <a:srgbClr val="002060"/>
              </a:buClr>
              <a:buSzPct val="65000"/>
              <a:buFont typeface="Arial" pitchFamily="34" charset="0"/>
              <a:buChar char="•"/>
              <a:defRPr/>
            </a:pPr>
            <a:r>
              <a:rPr lang="en-US" sz="2800" b="1" dirty="0">
                <a:solidFill>
                  <a:schemeClr val="tx1"/>
                </a:solidFill>
                <a:latin typeface="Arial"/>
              </a:rPr>
              <a:t>Repeat</a:t>
            </a:r>
          </a:p>
        </p:txBody>
      </p:sp>
      <p:grpSp>
        <p:nvGrpSpPr>
          <p:cNvPr id="10" name="Group 25"/>
          <p:cNvGrpSpPr>
            <a:grpSpLocks/>
          </p:cNvGrpSpPr>
          <p:nvPr/>
        </p:nvGrpSpPr>
        <p:grpSpPr bwMode="auto">
          <a:xfrm>
            <a:off x="365122" y="1788708"/>
            <a:ext cx="3963996" cy="2551510"/>
            <a:chOff x="1295400" y="2971800"/>
            <a:chExt cx="3963996" cy="3402013"/>
          </a:xfrm>
        </p:grpSpPr>
        <p:grpSp>
          <p:nvGrpSpPr>
            <p:cNvPr id="11" name="Group 7"/>
            <p:cNvGrpSpPr>
              <a:grpSpLocks/>
            </p:cNvGrpSpPr>
            <p:nvPr/>
          </p:nvGrpSpPr>
          <p:grpSpPr bwMode="auto">
            <a:xfrm>
              <a:off x="1295400" y="2971800"/>
              <a:ext cx="3963996" cy="3402013"/>
              <a:chOff x="960" y="1872"/>
              <a:chExt cx="2497" cy="2143"/>
            </a:xfrm>
          </p:grpSpPr>
          <p:grpSp>
            <p:nvGrpSpPr>
              <p:cNvPr id="20" name="Group 8"/>
              <p:cNvGrpSpPr>
                <a:grpSpLocks/>
              </p:cNvGrpSpPr>
              <p:nvPr/>
            </p:nvGrpSpPr>
            <p:grpSpPr bwMode="auto">
              <a:xfrm>
                <a:off x="960" y="1872"/>
                <a:ext cx="1728" cy="1296"/>
                <a:chOff x="960" y="1872"/>
                <a:chExt cx="1728" cy="1296"/>
              </a:xfrm>
            </p:grpSpPr>
            <p:sp>
              <p:nvSpPr>
                <p:cNvPr id="22" name="Oval 9"/>
                <p:cNvSpPr>
                  <a:spLocks noChangeArrowheads="1"/>
                </p:cNvSpPr>
                <p:nvPr/>
              </p:nvSpPr>
              <p:spPr bwMode="auto">
                <a:xfrm>
                  <a:off x="960" y="1872"/>
                  <a:ext cx="1728" cy="1296"/>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grpSp>
              <p:nvGrpSpPr>
                <p:cNvPr id="23" name="Group 13"/>
                <p:cNvGrpSpPr>
                  <a:grpSpLocks/>
                </p:cNvGrpSpPr>
                <p:nvPr/>
              </p:nvGrpSpPr>
              <p:grpSpPr bwMode="auto">
                <a:xfrm>
                  <a:off x="1536" y="2256"/>
                  <a:ext cx="528" cy="480"/>
                  <a:chOff x="1680" y="1968"/>
                  <a:chExt cx="528" cy="480"/>
                </a:xfrm>
              </p:grpSpPr>
              <p:sp>
                <p:nvSpPr>
                  <p:cNvPr id="24" name="Oval 11"/>
                  <p:cNvSpPr>
                    <a:spLocks noChangeArrowheads="1"/>
                  </p:cNvSpPr>
                  <p:nvPr/>
                </p:nvSpPr>
                <p:spPr bwMode="auto">
                  <a:xfrm>
                    <a:off x="1680" y="1968"/>
                    <a:ext cx="528" cy="480"/>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sp>
                <p:nvSpPr>
                  <p:cNvPr id="25" name="Oval 12"/>
                  <p:cNvSpPr>
                    <a:spLocks noChangeArrowheads="1"/>
                  </p:cNvSpPr>
                  <p:nvPr/>
                </p:nvSpPr>
                <p:spPr bwMode="auto">
                  <a:xfrm>
                    <a:off x="1822" y="2082"/>
                    <a:ext cx="250" cy="23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grpSp>
          </p:grpSp>
          <p:sp>
            <p:nvSpPr>
              <p:cNvPr id="21" name="Text Box 13"/>
              <p:cNvSpPr txBox="1">
                <a:spLocks noChangeArrowheads="1"/>
              </p:cNvSpPr>
              <p:nvPr/>
            </p:nvSpPr>
            <p:spPr bwMode="auto">
              <a:xfrm>
                <a:off x="1460" y="3744"/>
                <a:ext cx="1997"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fontAlgn="base">
                  <a:spcBef>
                    <a:spcPct val="50000"/>
                  </a:spcBef>
                  <a:spcAft>
                    <a:spcPct val="30000"/>
                  </a:spcAft>
                  <a:buClr>
                    <a:srgbClr val="FFFFCC"/>
                  </a:buClr>
                  <a:buSzPct val="65000"/>
                  <a:buFont typeface="Monotype Sorts"/>
                  <a:buNone/>
                </a:pPr>
                <a:r>
                  <a:rPr lang="en-US" altLang="en-US" sz="2200" b="1" dirty="0">
                    <a:solidFill>
                      <a:srgbClr val="003D7D"/>
                    </a:solidFill>
                  </a:rPr>
                  <a:t>Nose </a:t>
                </a:r>
                <a:r>
                  <a:rPr lang="en-US" altLang="en-US" sz="2200" dirty="0">
                    <a:solidFill>
                      <a:srgbClr val="003D7D"/>
                    </a:solidFill>
                  </a:rPr>
                  <a:t>             </a:t>
                </a:r>
                <a:r>
                  <a:rPr lang="en-US" altLang="en-US" sz="2200" b="1" dirty="0">
                    <a:solidFill>
                      <a:srgbClr val="003D7D"/>
                    </a:solidFill>
                  </a:rPr>
                  <a:t>Left Side</a:t>
                </a:r>
                <a:r>
                  <a:rPr lang="en-US" altLang="en-US" sz="2200" dirty="0">
                    <a:solidFill>
                      <a:srgbClr val="FFFFFF"/>
                    </a:solidFill>
                  </a:rPr>
                  <a:t>   </a:t>
                </a:r>
              </a:p>
            </p:txBody>
          </p:sp>
        </p:grpSp>
        <p:grpSp>
          <p:nvGrpSpPr>
            <p:cNvPr id="12" name="Group 14"/>
            <p:cNvGrpSpPr>
              <a:grpSpLocks/>
            </p:cNvGrpSpPr>
            <p:nvPr/>
          </p:nvGrpSpPr>
          <p:grpSpPr bwMode="auto">
            <a:xfrm>
              <a:off x="2606678" y="3581400"/>
              <a:ext cx="1462088" cy="2209800"/>
              <a:chOff x="1642" y="2256"/>
              <a:chExt cx="921" cy="1392"/>
            </a:xfrm>
          </p:grpSpPr>
          <p:sp>
            <p:nvSpPr>
              <p:cNvPr id="13" name="Line 15"/>
              <p:cNvSpPr>
                <a:spLocks noChangeShapeType="1"/>
              </p:cNvSpPr>
              <p:nvPr/>
            </p:nvSpPr>
            <p:spPr bwMode="auto">
              <a:xfrm>
                <a:off x="2554" y="2496"/>
                <a:ext cx="0" cy="1152"/>
              </a:xfrm>
              <a:prstGeom prst="line">
                <a:avLst/>
              </a:prstGeom>
              <a:noFill/>
              <a:ln w="38100">
                <a:pattFill prst="wdUpDiag">
                  <a:fgClr>
                    <a:schemeClr val="tx1"/>
                  </a:fgClr>
                  <a:bgClr>
                    <a:srgbClr val="FFFFFF"/>
                  </a:bgClr>
                </a:patt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14" name="Line 16"/>
              <p:cNvSpPr>
                <a:spLocks noChangeShapeType="1"/>
              </p:cNvSpPr>
              <p:nvPr/>
            </p:nvSpPr>
            <p:spPr bwMode="auto">
              <a:xfrm>
                <a:off x="1680" y="3557"/>
                <a:ext cx="874" cy="39"/>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15" name="Text Box 17"/>
              <p:cNvSpPr txBox="1">
                <a:spLocks noChangeArrowheads="1"/>
              </p:cNvSpPr>
              <p:nvPr/>
            </p:nvSpPr>
            <p:spPr bwMode="auto">
              <a:xfrm>
                <a:off x="1642" y="3264"/>
                <a:ext cx="912" cy="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algn="ctr" fontAlgn="base">
                  <a:spcBef>
                    <a:spcPct val="50000"/>
                  </a:spcBef>
                  <a:spcAft>
                    <a:spcPct val="30000"/>
                  </a:spcAft>
                  <a:buClr>
                    <a:srgbClr val="FFFFCC"/>
                  </a:buClr>
                  <a:buSzPct val="65000"/>
                  <a:buFont typeface="Monotype Sorts"/>
                  <a:buNone/>
                </a:pPr>
                <a:r>
                  <a:rPr lang="en-US" altLang="en-US" sz="2200" b="1" dirty="0">
                    <a:solidFill>
                      <a:srgbClr val="003D7D"/>
                    </a:solidFill>
                  </a:rPr>
                  <a:t>Two Seconds</a:t>
                </a:r>
              </a:p>
            </p:txBody>
          </p:sp>
          <p:grpSp>
            <p:nvGrpSpPr>
              <p:cNvPr id="16" name="Group 18"/>
              <p:cNvGrpSpPr>
                <a:grpSpLocks/>
              </p:cNvGrpSpPr>
              <p:nvPr/>
            </p:nvGrpSpPr>
            <p:grpSpPr bwMode="auto">
              <a:xfrm>
                <a:off x="2035" y="2256"/>
                <a:ext cx="528" cy="480"/>
                <a:chOff x="1555" y="1968"/>
                <a:chExt cx="528" cy="480"/>
              </a:xfrm>
            </p:grpSpPr>
            <p:sp>
              <p:nvSpPr>
                <p:cNvPr id="18" name="Oval 19"/>
                <p:cNvSpPr>
                  <a:spLocks noChangeArrowheads="1"/>
                </p:cNvSpPr>
                <p:nvPr/>
              </p:nvSpPr>
              <p:spPr bwMode="auto">
                <a:xfrm>
                  <a:off x="1555" y="1968"/>
                  <a:ext cx="528" cy="480"/>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sp>
              <p:nvSpPr>
                <p:cNvPr id="19" name="Oval 20"/>
                <p:cNvSpPr>
                  <a:spLocks noChangeArrowheads="1"/>
                </p:cNvSpPr>
                <p:nvPr/>
              </p:nvSpPr>
              <p:spPr bwMode="auto">
                <a:xfrm>
                  <a:off x="1697" y="2082"/>
                  <a:ext cx="250" cy="23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grpSp>
          <p:sp>
            <p:nvSpPr>
              <p:cNvPr id="17" name="Line 21"/>
              <p:cNvSpPr>
                <a:spLocks noChangeShapeType="1"/>
              </p:cNvSpPr>
              <p:nvPr/>
            </p:nvSpPr>
            <p:spPr bwMode="auto">
              <a:xfrm>
                <a:off x="1642" y="2736"/>
                <a:ext cx="0" cy="864"/>
              </a:xfrm>
              <a:prstGeom prst="line">
                <a:avLst/>
              </a:prstGeom>
              <a:noFill/>
              <a:ln w="38100">
                <a:pattFill prst="wdDnDiag">
                  <a:fgClr>
                    <a:schemeClr val="tx1"/>
                  </a:fgClr>
                  <a:bgClr>
                    <a:srgbClr val="FFFFFF"/>
                  </a:bgClr>
                </a:patt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grpSp>
      </p:grpSp>
      <p:sp>
        <p:nvSpPr>
          <p:cNvPr id="26" name="Slide Number Placeholder 25"/>
          <p:cNvSpPr>
            <a:spLocks noGrp="1"/>
          </p:cNvSpPr>
          <p:nvPr>
            <p:ph type="sldNum" sz="quarter" idx="4294967295"/>
          </p:nvPr>
        </p:nvSpPr>
        <p:spPr>
          <a:xfrm>
            <a:off x="6835775" y="4824413"/>
            <a:ext cx="2133600" cy="273844"/>
          </a:xfrm>
          <a:prstGeom prst="rect">
            <a:avLst/>
          </a:prstGeom>
        </p:spPr>
        <p:txBody>
          <a:bodyPr/>
          <a:lstStyle/>
          <a:p>
            <a:pPr>
              <a:defRPr/>
            </a:pPr>
            <a:r>
              <a:rPr lang="en-US">
                <a:solidFill>
                  <a:srgbClr val="FFFFFF"/>
                </a:solidFill>
              </a:rPr>
              <a:t>2-</a:t>
            </a:r>
            <a:fld id="{058BF9D5-C75B-4C22-9470-32D60559A00F}" type="slidenum">
              <a:rPr lang="en-US" smtClean="0">
                <a:solidFill>
                  <a:srgbClr val="FFFFFF"/>
                </a:solidFill>
              </a:rPr>
              <a:pPr>
                <a:defRPr/>
              </a:pPr>
              <a:t>173</a:t>
            </a:fld>
            <a:endParaRPr lang="en-US" dirty="0">
              <a:solidFill>
                <a:srgbClr val="FFFFFF"/>
              </a:solidFill>
            </a:endParaRPr>
          </a:p>
        </p:txBody>
      </p:sp>
      <p:sp>
        <p:nvSpPr>
          <p:cNvPr id="2" name="Text Box 6">
            <a:extLst>
              <a:ext uri="{FF2B5EF4-FFF2-40B4-BE49-F238E27FC236}">
                <a16:creationId xmlns:a16="http://schemas.microsoft.com/office/drawing/2014/main" id="{5A9525C0-EF73-4F0C-BE19-11CB07CCC05B}"/>
              </a:ext>
            </a:extLst>
          </p:cNvPr>
          <p:cNvSpPr txBox="1">
            <a:spLocks noChangeArrowheads="1"/>
          </p:cNvSpPr>
          <p:nvPr/>
        </p:nvSpPr>
        <p:spPr bwMode="auto">
          <a:xfrm>
            <a:off x="1444625" y="434203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0944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242722" y="1403264"/>
            <a:ext cx="2801894" cy="1168486"/>
          </a:xfrm>
        </p:spPr>
        <p:txBody>
          <a:bodyPr>
            <a:noAutofit/>
          </a:bodyPr>
          <a:lstStyle/>
          <a:p>
            <a:pPr algn="ctr" eaLnBrk="1" hangingPunct="1">
              <a:defRPr/>
            </a:pPr>
            <a:r>
              <a:rPr lang="en-US" sz="3600" b="1" dirty="0">
                <a:solidFill>
                  <a:srgbClr val="00396D"/>
                </a:solidFill>
                <a:latin typeface="+mn-lt"/>
              </a:rPr>
              <a:t>Lack of Smooth Pursuit</a:t>
            </a:r>
          </a:p>
        </p:txBody>
      </p:sp>
      <p:sp>
        <p:nvSpPr>
          <p:cNvPr id="23556"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pic>
        <p:nvPicPr>
          <p:cNvPr id="2" name="LOS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4843" y="209899"/>
            <a:ext cx="5535386" cy="4151539"/>
          </a:xfrm>
          <a:prstGeom prst="rect">
            <a:avLst/>
          </a:prstGeom>
        </p:spPr>
      </p:pic>
      <p:sp>
        <p:nvSpPr>
          <p:cNvPr id="3" name="Text Box 6">
            <a:extLst>
              <a:ext uri="{FF2B5EF4-FFF2-40B4-BE49-F238E27FC236}">
                <a16:creationId xmlns:a16="http://schemas.microsoft.com/office/drawing/2014/main" id="{FA33C184-F948-F8AA-4863-E3E1CF156B27}"/>
              </a:ext>
            </a:extLst>
          </p:cNvPr>
          <p:cNvSpPr txBox="1">
            <a:spLocks noChangeArrowheads="1"/>
          </p:cNvSpPr>
          <p:nvPr/>
        </p:nvSpPr>
        <p:spPr bwMode="auto">
          <a:xfrm>
            <a:off x="1135243" y="436143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1359817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23182" y="224432"/>
            <a:ext cx="4453163" cy="436960"/>
          </a:xfrm>
        </p:spPr>
        <p:txBody>
          <a:bodyPr>
            <a:noAutofit/>
          </a:bodyPr>
          <a:lstStyle/>
          <a:p>
            <a:br>
              <a:rPr lang="en-US" altLang="en-US" sz="4000" b="1" dirty="0">
                <a:solidFill>
                  <a:srgbClr val="002060"/>
                </a:solidFill>
                <a:latin typeface="+mn-lt"/>
              </a:rPr>
            </a:br>
            <a:r>
              <a:rPr lang="en-US" altLang="en-US" sz="4000" b="1" dirty="0">
                <a:solidFill>
                  <a:srgbClr val="002060"/>
                </a:solidFill>
                <a:latin typeface="+mn-lt"/>
              </a:rPr>
              <a:t>Three Clues of HGN</a:t>
            </a:r>
            <a:br>
              <a:rPr lang="en-US" altLang="en-US" sz="4000" b="1" dirty="0">
                <a:solidFill>
                  <a:srgbClr val="002060"/>
                </a:solidFill>
                <a:latin typeface="+mn-lt"/>
              </a:rPr>
            </a:br>
            <a:endParaRPr lang="en-US" altLang="en-US" sz="4000" b="1" dirty="0">
              <a:solidFill>
                <a:srgbClr val="002060"/>
              </a:solidFill>
              <a:latin typeface="+mn-lt"/>
            </a:endParaRPr>
          </a:p>
        </p:txBody>
      </p:sp>
      <p:sp>
        <p:nvSpPr>
          <p:cNvPr id="6" name="Rectangle 3"/>
          <p:cNvSpPr txBox="1">
            <a:spLocks noChangeArrowheads="1"/>
          </p:cNvSpPr>
          <p:nvPr/>
        </p:nvSpPr>
        <p:spPr bwMode="auto">
          <a:xfrm>
            <a:off x="595313" y="1085850"/>
            <a:ext cx="8091487" cy="628650"/>
          </a:xfrm>
          <a:prstGeom prst="rect">
            <a:avLst/>
          </a:prstGeom>
          <a:noFill/>
          <a:ln w="9525">
            <a:noFill/>
            <a:miter lim="800000"/>
            <a:headEnd/>
            <a:tailEnd/>
          </a:ln>
        </p:spPr>
        <p:txBody>
          <a:bodyPr lIns="0" tIns="0" rIns="0" bIns="0"/>
          <a:lstStyle/>
          <a:p>
            <a:pPr marL="342900" indent="-342900" fontAlgn="base">
              <a:lnSpc>
                <a:spcPct val="90000"/>
              </a:lnSpc>
              <a:spcBef>
                <a:spcPct val="0"/>
              </a:spcBef>
              <a:spcAft>
                <a:spcPct val="20000"/>
              </a:spcAft>
              <a:defRPr/>
            </a:pPr>
            <a:r>
              <a:rPr lang="en-US" sz="2800" b="1" kern="0" dirty="0">
                <a:solidFill>
                  <a:srgbClr val="003366"/>
                </a:solidFill>
                <a:latin typeface="Arial"/>
              </a:rPr>
              <a:t>2. </a:t>
            </a:r>
            <a:r>
              <a:rPr lang="en-US" sz="2800" b="1" u="sng" kern="0" dirty="0">
                <a:solidFill>
                  <a:srgbClr val="003366"/>
                </a:solidFill>
                <a:latin typeface="Arial"/>
              </a:rPr>
              <a:t>Distinct and Sustained Nystagmus at Maximum Deviation</a:t>
            </a:r>
          </a:p>
          <a:p>
            <a:pPr marL="342900" indent="-342900" fontAlgn="base">
              <a:lnSpc>
                <a:spcPct val="90000"/>
              </a:lnSpc>
              <a:spcBef>
                <a:spcPct val="0"/>
              </a:spcBef>
              <a:spcAft>
                <a:spcPct val="20000"/>
              </a:spcAft>
              <a:defRPr/>
            </a:pPr>
            <a:endParaRPr lang="en-US" sz="2800" b="1" u="sng" kern="0" dirty="0">
              <a:solidFill>
                <a:srgbClr val="003366"/>
              </a:solidFill>
              <a:latin typeface="Arial"/>
            </a:endParaRPr>
          </a:p>
        </p:txBody>
      </p:sp>
      <p:grpSp>
        <p:nvGrpSpPr>
          <p:cNvPr id="7" name="Group 7"/>
          <p:cNvGrpSpPr>
            <a:grpSpLocks/>
          </p:cNvGrpSpPr>
          <p:nvPr/>
        </p:nvGrpSpPr>
        <p:grpSpPr bwMode="auto">
          <a:xfrm>
            <a:off x="595313" y="1933575"/>
            <a:ext cx="3810000" cy="2277666"/>
            <a:chOff x="893" y="1872"/>
            <a:chExt cx="2400" cy="1913"/>
          </a:xfrm>
        </p:grpSpPr>
        <p:grpSp>
          <p:nvGrpSpPr>
            <p:cNvPr id="8" name="Group 8"/>
            <p:cNvGrpSpPr>
              <a:grpSpLocks/>
            </p:cNvGrpSpPr>
            <p:nvPr/>
          </p:nvGrpSpPr>
          <p:grpSpPr bwMode="auto">
            <a:xfrm>
              <a:off x="960" y="1872"/>
              <a:ext cx="1728" cy="1296"/>
              <a:chOff x="960" y="1872"/>
              <a:chExt cx="1728" cy="1296"/>
            </a:xfrm>
          </p:grpSpPr>
          <p:sp>
            <p:nvSpPr>
              <p:cNvPr id="10" name="Oval 9"/>
              <p:cNvSpPr>
                <a:spLocks noChangeArrowheads="1"/>
              </p:cNvSpPr>
              <p:nvPr/>
            </p:nvSpPr>
            <p:spPr bwMode="auto">
              <a:xfrm>
                <a:off x="960" y="1872"/>
                <a:ext cx="1728" cy="1296"/>
              </a:xfrm>
              <a:prstGeom prst="ellipse">
                <a:avLst/>
              </a:prstGeom>
              <a:solidFill>
                <a:schemeClr val="accent1"/>
              </a:solidFill>
              <a:ln w="9525">
                <a:noFill/>
                <a:round/>
                <a:headEnd/>
                <a:tailEnd/>
              </a:ln>
            </p:spPr>
            <p:txBody>
              <a:bodyPr wrap="none" anchor="ctr"/>
              <a:lstStyle/>
              <a:p>
                <a:pPr fontAlgn="base">
                  <a:spcBef>
                    <a:spcPct val="0"/>
                  </a:spcBef>
                  <a:spcAft>
                    <a:spcPct val="0"/>
                  </a:spcAft>
                  <a:defRPr/>
                </a:pPr>
                <a:endParaRPr lang="en-US" sz="1200">
                  <a:solidFill>
                    <a:srgbClr val="003D7D"/>
                  </a:solidFill>
                  <a:latin typeface="Arial"/>
                </a:endParaRPr>
              </a:p>
            </p:txBody>
          </p:sp>
          <p:grpSp>
            <p:nvGrpSpPr>
              <p:cNvPr id="11" name="Group 13"/>
              <p:cNvGrpSpPr>
                <a:grpSpLocks/>
              </p:cNvGrpSpPr>
              <p:nvPr/>
            </p:nvGrpSpPr>
            <p:grpSpPr bwMode="auto">
              <a:xfrm>
                <a:off x="1536" y="2256"/>
                <a:ext cx="528" cy="480"/>
                <a:chOff x="1680" y="1968"/>
                <a:chExt cx="528" cy="480"/>
              </a:xfrm>
            </p:grpSpPr>
            <p:sp>
              <p:nvSpPr>
                <p:cNvPr id="12" name="Oval 11"/>
                <p:cNvSpPr>
                  <a:spLocks noChangeArrowheads="1"/>
                </p:cNvSpPr>
                <p:nvPr/>
              </p:nvSpPr>
              <p:spPr bwMode="auto">
                <a:xfrm>
                  <a:off x="1680" y="1968"/>
                  <a:ext cx="528" cy="480"/>
                </a:xfrm>
                <a:prstGeom prst="ellipse">
                  <a:avLst/>
                </a:prstGeom>
                <a:solidFill>
                  <a:srgbClr val="3399FF"/>
                </a:solidFill>
                <a:ln w="9525">
                  <a:noFill/>
                  <a:round/>
                  <a:headEnd/>
                  <a:tailEnd/>
                </a:ln>
              </p:spPr>
              <p:txBody>
                <a:bodyPr wrap="none" anchor="ctr"/>
                <a:lstStyle/>
                <a:p>
                  <a:pPr fontAlgn="base">
                    <a:spcBef>
                      <a:spcPct val="0"/>
                    </a:spcBef>
                    <a:spcAft>
                      <a:spcPct val="0"/>
                    </a:spcAft>
                    <a:defRPr/>
                  </a:pPr>
                  <a:endParaRPr lang="en-US" sz="1200">
                    <a:solidFill>
                      <a:srgbClr val="003D7D"/>
                    </a:solidFill>
                    <a:latin typeface="Arial"/>
                  </a:endParaRPr>
                </a:p>
              </p:txBody>
            </p:sp>
            <p:sp>
              <p:nvSpPr>
                <p:cNvPr id="13" name="Oval 12"/>
                <p:cNvSpPr>
                  <a:spLocks noChangeArrowheads="1"/>
                </p:cNvSpPr>
                <p:nvPr/>
              </p:nvSpPr>
              <p:spPr bwMode="auto">
                <a:xfrm>
                  <a:off x="1822" y="2082"/>
                  <a:ext cx="250" cy="230"/>
                </a:xfrm>
                <a:prstGeom prst="ellipse">
                  <a:avLst/>
                </a:prstGeom>
                <a:solidFill>
                  <a:schemeClr val="tx1"/>
                </a:solidFill>
                <a:ln w="9525">
                  <a:noFill/>
                  <a:round/>
                  <a:headEnd/>
                  <a:tailEnd/>
                </a:ln>
              </p:spPr>
              <p:txBody>
                <a:bodyPr wrap="none" anchor="ctr"/>
                <a:lstStyle/>
                <a:p>
                  <a:pPr fontAlgn="base">
                    <a:spcBef>
                      <a:spcPct val="0"/>
                    </a:spcBef>
                    <a:spcAft>
                      <a:spcPct val="0"/>
                    </a:spcAft>
                    <a:defRPr/>
                  </a:pPr>
                  <a:endParaRPr lang="en-US" sz="1200">
                    <a:solidFill>
                      <a:srgbClr val="003D7D"/>
                    </a:solidFill>
                    <a:latin typeface="Arial"/>
                  </a:endParaRPr>
                </a:p>
              </p:txBody>
            </p:sp>
          </p:grpSp>
        </p:grpSp>
        <p:sp>
          <p:nvSpPr>
            <p:cNvPr id="9" name="Text Box 13"/>
            <p:cNvSpPr txBox="1">
              <a:spLocks noChangeArrowheads="1"/>
            </p:cNvSpPr>
            <p:nvPr/>
          </p:nvSpPr>
          <p:spPr bwMode="auto">
            <a:xfrm>
              <a:off x="893" y="3514"/>
              <a:ext cx="2400" cy="271"/>
            </a:xfrm>
            <a:prstGeom prst="rect">
              <a:avLst/>
            </a:prstGeom>
            <a:noFill/>
            <a:ln w="9525">
              <a:noFill/>
              <a:miter lim="800000"/>
              <a:headEnd/>
              <a:tailEnd/>
            </a:ln>
          </p:spPr>
          <p:txBody>
            <a:bodyPr>
              <a:spAutoFit/>
            </a:bodyPr>
            <a:lstStyle/>
            <a:p>
              <a:pPr algn="ctr" eaLnBrk="0" fontAlgn="base" hangingPunct="0">
                <a:spcBef>
                  <a:spcPct val="50000"/>
                </a:spcBef>
                <a:spcAft>
                  <a:spcPct val="30000"/>
                </a:spcAft>
                <a:buClr>
                  <a:srgbClr val="FFFFCC"/>
                </a:buClr>
                <a:buSzPct val="65000"/>
                <a:buFont typeface="Monotype Sorts" pitchFamily="2" charset="2"/>
                <a:buNone/>
                <a:defRPr/>
              </a:pPr>
              <a:r>
                <a:rPr lang="en-US" sz="2200" b="1" dirty="0">
                  <a:solidFill>
                    <a:srgbClr val="003D7D"/>
                  </a:solidFill>
                  <a:latin typeface="Arial"/>
                </a:rPr>
                <a:t>Nose </a:t>
              </a:r>
              <a:r>
                <a:rPr lang="en-US" sz="2200" dirty="0">
                  <a:solidFill>
                    <a:srgbClr val="003D7D"/>
                  </a:solidFill>
                  <a:latin typeface="Arial"/>
                </a:rPr>
                <a:t>                 </a:t>
              </a:r>
              <a:r>
                <a:rPr lang="en-US" sz="2200" b="1" dirty="0">
                  <a:solidFill>
                    <a:srgbClr val="003D7D"/>
                  </a:solidFill>
                  <a:latin typeface="Arial"/>
                </a:rPr>
                <a:t>Left Side</a:t>
              </a:r>
              <a:r>
                <a:rPr lang="en-US" sz="2200" dirty="0">
                  <a:solidFill>
                    <a:srgbClr val="FFFFFF"/>
                  </a:solidFill>
                  <a:latin typeface="Arial"/>
                </a:rPr>
                <a:t>   </a:t>
              </a:r>
            </a:p>
          </p:txBody>
        </p:sp>
      </p:grpSp>
      <p:grpSp>
        <p:nvGrpSpPr>
          <p:cNvPr id="14" name="Group 14"/>
          <p:cNvGrpSpPr>
            <a:grpSpLocks/>
          </p:cNvGrpSpPr>
          <p:nvPr/>
        </p:nvGrpSpPr>
        <p:grpSpPr bwMode="auto">
          <a:xfrm>
            <a:off x="731839" y="2425304"/>
            <a:ext cx="2789237" cy="1488281"/>
            <a:chOff x="979" y="2256"/>
            <a:chExt cx="1757" cy="1250"/>
          </a:xfrm>
        </p:grpSpPr>
        <p:sp>
          <p:nvSpPr>
            <p:cNvPr id="15" name="Line 15"/>
            <p:cNvSpPr>
              <a:spLocks noChangeShapeType="1"/>
            </p:cNvSpPr>
            <p:nvPr/>
          </p:nvSpPr>
          <p:spPr bwMode="auto">
            <a:xfrm flipV="1">
              <a:off x="2573" y="2496"/>
              <a:ext cx="163" cy="92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16" name="Text Box 16"/>
            <p:cNvSpPr txBox="1">
              <a:spLocks noChangeArrowheads="1"/>
            </p:cNvSpPr>
            <p:nvPr/>
          </p:nvSpPr>
          <p:spPr bwMode="auto">
            <a:xfrm>
              <a:off x="979" y="3235"/>
              <a:ext cx="164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algn="ctr" fontAlgn="base">
                <a:spcBef>
                  <a:spcPct val="50000"/>
                </a:spcBef>
                <a:spcAft>
                  <a:spcPct val="30000"/>
                </a:spcAft>
                <a:buClr>
                  <a:srgbClr val="FFFFCC"/>
                </a:buClr>
                <a:buSzPct val="65000"/>
                <a:buFont typeface="Monotype Sorts"/>
                <a:buNone/>
              </a:pPr>
              <a:r>
                <a:rPr lang="en-US" altLang="en-US" sz="2200" b="1">
                  <a:solidFill>
                    <a:srgbClr val="003D7D"/>
                  </a:solidFill>
                </a:rPr>
                <a:t>At least 4</a:t>
              </a:r>
              <a:r>
                <a:rPr lang="en-US" altLang="en-US" sz="2200">
                  <a:solidFill>
                    <a:srgbClr val="003D7D"/>
                  </a:solidFill>
                </a:rPr>
                <a:t> </a:t>
              </a:r>
              <a:r>
                <a:rPr lang="en-US" altLang="en-US" sz="2200" b="1">
                  <a:solidFill>
                    <a:srgbClr val="003D7D"/>
                  </a:solidFill>
                </a:rPr>
                <a:t>Seconds</a:t>
              </a:r>
              <a:endParaRPr lang="en-US" altLang="en-US" sz="2200">
                <a:solidFill>
                  <a:srgbClr val="003D7D"/>
                </a:solidFill>
              </a:endParaRPr>
            </a:p>
          </p:txBody>
        </p:sp>
        <p:grpSp>
          <p:nvGrpSpPr>
            <p:cNvPr id="17" name="Group 17"/>
            <p:cNvGrpSpPr>
              <a:grpSpLocks/>
            </p:cNvGrpSpPr>
            <p:nvPr/>
          </p:nvGrpSpPr>
          <p:grpSpPr bwMode="auto">
            <a:xfrm>
              <a:off x="2160" y="2256"/>
              <a:ext cx="528" cy="480"/>
              <a:chOff x="1680" y="1968"/>
              <a:chExt cx="528" cy="480"/>
            </a:xfrm>
          </p:grpSpPr>
          <p:sp>
            <p:nvSpPr>
              <p:cNvPr id="18" name="Oval 18"/>
              <p:cNvSpPr>
                <a:spLocks noChangeArrowheads="1"/>
              </p:cNvSpPr>
              <p:nvPr/>
            </p:nvSpPr>
            <p:spPr bwMode="auto">
              <a:xfrm>
                <a:off x="1680" y="1968"/>
                <a:ext cx="528" cy="480"/>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sp>
            <p:nvSpPr>
              <p:cNvPr id="19" name="Oval 19"/>
              <p:cNvSpPr>
                <a:spLocks noChangeArrowheads="1"/>
              </p:cNvSpPr>
              <p:nvPr/>
            </p:nvSpPr>
            <p:spPr bwMode="auto">
              <a:xfrm>
                <a:off x="1822" y="2082"/>
                <a:ext cx="250" cy="23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grpSp>
      </p:grpSp>
      <p:sp>
        <p:nvSpPr>
          <p:cNvPr id="20" name="Text Box 4"/>
          <p:cNvSpPr txBox="1">
            <a:spLocks noChangeArrowheads="1"/>
          </p:cNvSpPr>
          <p:nvPr/>
        </p:nvSpPr>
        <p:spPr bwMode="auto">
          <a:xfrm>
            <a:off x="3755572" y="1793412"/>
            <a:ext cx="5205868" cy="2133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8925" indent="-288925"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marL="0" indent="0" fontAlgn="base">
              <a:spcBef>
                <a:spcPts val="1200"/>
              </a:spcBef>
              <a:buClr>
                <a:srgbClr val="003D7D"/>
              </a:buClr>
              <a:buSzPct val="105000"/>
            </a:pPr>
            <a:r>
              <a:rPr lang="en-US" altLang="en-US" sz="2800" b="1" dirty="0">
                <a:latin typeface="Arial" pitchFamily="34" charset="0"/>
              </a:rPr>
              <a:t>- Move stimulus to person’s left</a:t>
            </a:r>
          </a:p>
          <a:p>
            <a:pPr marL="0" indent="0" fontAlgn="base">
              <a:spcBef>
                <a:spcPts val="1200"/>
              </a:spcBef>
              <a:buClr>
                <a:srgbClr val="003D7D"/>
              </a:buClr>
              <a:buSzPct val="105000"/>
            </a:pPr>
            <a:r>
              <a:rPr lang="en-US" altLang="en-US" sz="2800" b="1" dirty="0">
                <a:latin typeface="Arial" pitchFamily="34" charset="0"/>
              </a:rPr>
              <a:t>- Hold stimulus at corner of eye (no white 	showing) for at least 4 seconds</a:t>
            </a:r>
          </a:p>
          <a:p>
            <a:pPr marL="0" indent="0" fontAlgn="base">
              <a:spcBef>
                <a:spcPts val="1200"/>
              </a:spcBef>
              <a:buClr>
                <a:srgbClr val="003D7D"/>
              </a:buClr>
              <a:buSzPct val="105000"/>
            </a:pPr>
            <a:r>
              <a:rPr lang="en-US" altLang="en-US" sz="2800" b="1" dirty="0">
                <a:latin typeface="Arial" pitchFamily="34" charset="0"/>
              </a:rPr>
              <a:t>- Check other eye and hold for same length</a:t>
            </a:r>
          </a:p>
          <a:p>
            <a:pPr marL="0" indent="0" fontAlgn="base">
              <a:spcBef>
                <a:spcPts val="1200"/>
              </a:spcBef>
              <a:buClr>
                <a:srgbClr val="003D7D"/>
              </a:buClr>
              <a:buSzPct val="105000"/>
            </a:pPr>
            <a:r>
              <a:rPr lang="en-US" altLang="en-US" sz="2800" b="1" dirty="0">
                <a:latin typeface="Arial" pitchFamily="34" charset="0"/>
              </a:rPr>
              <a:t>-</a:t>
            </a:r>
            <a:r>
              <a:rPr lang="en-US" altLang="en-US" sz="2800" b="1" baseline="0" dirty="0">
                <a:latin typeface="Arial" pitchFamily="34" charset="0"/>
              </a:rPr>
              <a:t> </a:t>
            </a:r>
            <a:r>
              <a:rPr lang="en-US" altLang="en-US" sz="2800" b="1" dirty="0">
                <a:latin typeface="Arial" pitchFamily="34" charset="0"/>
              </a:rPr>
              <a:t>Repeat</a:t>
            </a:r>
            <a:endParaRPr lang="en-US" altLang="en-US" sz="2800" dirty="0">
              <a:latin typeface="Arial" pitchFamily="34" charset="0"/>
            </a:endParaRPr>
          </a:p>
        </p:txBody>
      </p:sp>
      <p:sp>
        <p:nvSpPr>
          <p:cNvPr id="21" name="Slide Number Placeholder 20"/>
          <p:cNvSpPr>
            <a:spLocks noGrp="1"/>
          </p:cNvSpPr>
          <p:nvPr>
            <p:ph type="sldNum" sz="quarter" idx="4294967295"/>
          </p:nvPr>
        </p:nvSpPr>
        <p:spPr>
          <a:xfrm>
            <a:off x="6835775" y="4824413"/>
            <a:ext cx="2133600" cy="273844"/>
          </a:xfrm>
          <a:prstGeom prst="rect">
            <a:avLst/>
          </a:prstGeom>
        </p:spPr>
        <p:txBody>
          <a:bodyPr/>
          <a:lstStyle/>
          <a:p>
            <a:pPr>
              <a:defRPr/>
            </a:pPr>
            <a:r>
              <a:rPr lang="en-US">
                <a:solidFill>
                  <a:srgbClr val="FFFFFF"/>
                </a:solidFill>
              </a:rPr>
              <a:t>2-</a:t>
            </a:r>
            <a:fld id="{058BF9D5-C75B-4C22-9470-32D60559A00F}" type="slidenum">
              <a:rPr lang="en-US" smtClean="0">
                <a:solidFill>
                  <a:srgbClr val="FFFFFF"/>
                </a:solidFill>
              </a:rPr>
              <a:pPr>
                <a:defRPr/>
              </a:pPr>
              <a:t>175</a:t>
            </a:fld>
            <a:endParaRPr lang="en-US" dirty="0">
              <a:solidFill>
                <a:srgbClr val="FFFFFF"/>
              </a:solidFill>
            </a:endParaRPr>
          </a:p>
        </p:txBody>
      </p:sp>
      <p:sp>
        <p:nvSpPr>
          <p:cNvPr id="2" name="Text Box 6">
            <a:extLst>
              <a:ext uri="{FF2B5EF4-FFF2-40B4-BE49-F238E27FC236}">
                <a16:creationId xmlns:a16="http://schemas.microsoft.com/office/drawing/2014/main" id="{ED96CA40-4D9B-F2B9-6C6D-4EF68A26BC81}"/>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0764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898072" y="0"/>
            <a:ext cx="7788728" cy="857250"/>
          </a:xfrm>
        </p:spPr>
        <p:txBody>
          <a:bodyPr>
            <a:noAutofit/>
          </a:bodyPr>
          <a:lstStyle/>
          <a:p>
            <a:pPr algn="ctr" eaLnBrk="1" hangingPunct="1">
              <a:defRPr/>
            </a:pPr>
            <a:r>
              <a:rPr lang="en-US" sz="3200" b="1" dirty="0">
                <a:solidFill>
                  <a:srgbClr val="00396D"/>
                </a:solidFill>
                <a:latin typeface="Arial"/>
                <a:cs typeface="Arial"/>
              </a:rPr>
              <a:t>Distinct and Sustained Nystagmus at Maximum Deviation</a:t>
            </a:r>
          </a:p>
        </p:txBody>
      </p:sp>
      <p:pic>
        <p:nvPicPr>
          <p:cNvPr id="2" name="Max Dev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6318" y="917489"/>
            <a:ext cx="4411363" cy="3308522"/>
          </a:xfrm>
          <a:prstGeom prst="rect">
            <a:avLst/>
          </a:prstGeom>
        </p:spPr>
      </p:pic>
      <p:sp>
        <p:nvSpPr>
          <p:cNvPr id="3" name="Text Box 6">
            <a:extLst>
              <a:ext uri="{FF2B5EF4-FFF2-40B4-BE49-F238E27FC236}">
                <a16:creationId xmlns:a16="http://schemas.microsoft.com/office/drawing/2014/main" id="{CA5CE662-96EA-F9B3-6948-34036459FD1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17797394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206624" y="233364"/>
            <a:ext cx="4545239" cy="606028"/>
          </a:xfrm>
        </p:spPr>
        <p:txBody>
          <a:bodyPr>
            <a:noAutofit/>
          </a:bodyPr>
          <a:lstStyle/>
          <a:p>
            <a:pPr eaLnBrk="1" hangingPunct="1"/>
            <a:r>
              <a:rPr lang="en-US" altLang="en-US" sz="4000" b="1" dirty="0">
                <a:solidFill>
                  <a:srgbClr val="002060"/>
                </a:solidFill>
                <a:latin typeface="+mn-lt"/>
              </a:rPr>
              <a:t>Three Clues of HGN</a:t>
            </a:r>
          </a:p>
        </p:txBody>
      </p:sp>
      <p:sp>
        <p:nvSpPr>
          <p:cNvPr id="6" name="Rectangle 3"/>
          <p:cNvSpPr txBox="1">
            <a:spLocks noChangeArrowheads="1"/>
          </p:cNvSpPr>
          <p:nvPr/>
        </p:nvSpPr>
        <p:spPr bwMode="auto">
          <a:xfrm>
            <a:off x="440643" y="1200152"/>
            <a:ext cx="807720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571500" indent="-457200" algn="l" rtl="0" eaLnBrk="0" fontAlgn="base" hangingPunct="0">
              <a:spcBef>
                <a:spcPct val="0"/>
              </a:spcBef>
              <a:spcAft>
                <a:spcPct val="0"/>
              </a:spcAft>
              <a:buFont typeface="Arial" pitchFamily="34" charset="0"/>
              <a:buChar char="•"/>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146175" indent="-342900" algn="l" rtl="0" eaLnBrk="0" fontAlgn="base" hangingPunct="0">
              <a:spcBef>
                <a:spcPct val="0"/>
              </a:spcBef>
              <a:spcAft>
                <a:spcPct val="0"/>
              </a:spcAft>
              <a:buFont typeface="Arial" pitchFamily="34" charset="0"/>
              <a:buChar char="•"/>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eaLnBrk="1" hangingPunct="1">
              <a:lnSpc>
                <a:spcPct val="90000"/>
              </a:lnSpc>
              <a:spcAft>
                <a:spcPct val="20000"/>
              </a:spcAft>
            </a:pPr>
            <a:r>
              <a:rPr lang="en-US" altLang="en-US" sz="2800" kern="0" dirty="0">
                <a:latin typeface="+mn-lt"/>
              </a:rPr>
              <a:t>3. </a:t>
            </a:r>
            <a:r>
              <a:rPr lang="en-US" altLang="en-US" sz="2800" u="sng" kern="0" dirty="0">
                <a:latin typeface="+mn-lt"/>
              </a:rPr>
              <a:t>Onset of Nystagmus Prior to 45 Degrees</a:t>
            </a:r>
          </a:p>
        </p:txBody>
      </p:sp>
      <p:sp>
        <p:nvSpPr>
          <p:cNvPr id="7" name="Text Box 4"/>
          <p:cNvSpPr txBox="1">
            <a:spLocks noChangeArrowheads="1"/>
          </p:cNvSpPr>
          <p:nvPr/>
        </p:nvSpPr>
        <p:spPr bwMode="auto">
          <a:xfrm>
            <a:off x="4221164" y="1828800"/>
            <a:ext cx="4618037" cy="2031325"/>
          </a:xfrm>
          <a:prstGeom prst="rect">
            <a:avLst/>
          </a:prstGeom>
          <a:noFill/>
          <a:ln w="9525">
            <a:noFill/>
            <a:miter lim="800000"/>
            <a:headEnd/>
            <a:tailEnd/>
          </a:ln>
        </p:spPr>
        <p:txBody>
          <a:bodyPr wrap="square">
            <a:spAutoFit/>
          </a:bodyPr>
          <a:lstStyle/>
          <a:p>
            <a:pPr eaLnBrk="0" fontAlgn="base" hangingPunct="0">
              <a:spcBef>
                <a:spcPts val="1200"/>
              </a:spcBef>
              <a:buClr>
                <a:srgbClr val="003D7D"/>
              </a:buClr>
              <a:buSzPct val="105000"/>
              <a:defRPr/>
            </a:pPr>
            <a:r>
              <a:rPr lang="en-US" sz="2400" b="1" dirty="0">
                <a:solidFill>
                  <a:schemeClr val="tx1"/>
                </a:solidFill>
                <a:latin typeface="Arial"/>
              </a:rPr>
              <a:t>- Slowly (at least 4 seconds) move stimulus 	to person’s left</a:t>
            </a:r>
          </a:p>
          <a:p>
            <a:pPr eaLnBrk="0" fontAlgn="base" hangingPunct="0">
              <a:spcBef>
                <a:spcPts val="1200"/>
              </a:spcBef>
              <a:buClr>
                <a:srgbClr val="003D7D"/>
              </a:buClr>
              <a:buSzPct val="105000"/>
              <a:defRPr/>
            </a:pPr>
            <a:r>
              <a:rPr lang="en-US" sz="2400" b="1" dirty="0">
                <a:solidFill>
                  <a:schemeClr val="tx1"/>
                </a:solidFill>
                <a:latin typeface="Arial"/>
              </a:rPr>
              <a:t>- If nystagmus is observed, hold stimulus to 	verify jerking continues</a:t>
            </a:r>
          </a:p>
          <a:p>
            <a:pPr eaLnBrk="0" fontAlgn="base" hangingPunct="0">
              <a:spcBef>
                <a:spcPts val="1200"/>
              </a:spcBef>
              <a:buClr>
                <a:srgbClr val="003D7D"/>
              </a:buClr>
              <a:buSzPct val="105000"/>
              <a:defRPr/>
            </a:pPr>
            <a:r>
              <a:rPr lang="en-US" sz="2400" b="1" dirty="0">
                <a:solidFill>
                  <a:schemeClr val="tx1"/>
                </a:solidFill>
                <a:latin typeface="Arial"/>
              </a:rPr>
              <a:t>- Check other eye</a:t>
            </a:r>
          </a:p>
          <a:p>
            <a:pPr eaLnBrk="0" fontAlgn="base" hangingPunct="0">
              <a:spcBef>
                <a:spcPts val="1200"/>
              </a:spcBef>
              <a:buClr>
                <a:srgbClr val="003D7D"/>
              </a:buClr>
              <a:buSzPct val="105000"/>
              <a:defRPr/>
            </a:pPr>
            <a:r>
              <a:rPr lang="en-US" sz="2400" b="1" dirty="0">
                <a:solidFill>
                  <a:schemeClr val="tx1"/>
                </a:solidFill>
                <a:latin typeface="Arial"/>
              </a:rPr>
              <a:t>- Repeat</a:t>
            </a:r>
          </a:p>
        </p:txBody>
      </p:sp>
      <p:grpSp>
        <p:nvGrpSpPr>
          <p:cNvPr id="8" name="Group 7"/>
          <p:cNvGrpSpPr>
            <a:grpSpLocks/>
          </p:cNvGrpSpPr>
          <p:nvPr/>
        </p:nvGrpSpPr>
        <p:grpSpPr bwMode="auto">
          <a:xfrm>
            <a:off x="212725" y="1851423"/>
            <a:ext cx="3962400" cy="2549128"/>
            <a:chOff x="672" y="1872"/>
            <a:chExt cx="2496" cy="2141"/>
          </a:xfrm>
        </p:grpSpPr>
        <p:grpSp>
          <p:nvGrpSpPr>
            <p:cNvPr id="9" name="Group 8"/>
            <p:cNvGrpSpPr>
              <a:grpSpLocks/>
            </p:cNvGrpSpPr>
            <p:nvPr/>
          </p:nvGrpSpPr>
          <p:grpSpPr bwMode="auto">
            <a:xfrm>
              <a:off x="960" y="1872"/>
              <a:ext cx="1728" cy="1296"/>
              <a:chOff x="960" y="1872"/>
              <a:chExt cx="1728" cy="1296"/>
            </a:xfrm>
          </p:grpSpPr>
          <p:sp>
            <p:nvSpPr>
              <p:cNvPr id="11" name="Oval 9"/>
              <p:cNvSpPr>
                <a:spLocks noChangeArrowheads="1"/>
              </p:cNvSpPr>
              <p:nvPr/>
            </p:nvSpPr>
            <p:spPr bwMode="auto">
              <a:xfrm>
                <a:off x="960" y="1872"/>
                <a:ext cx="1728" cy="1296"/>
              </a:xfrm>
              <a:prstGeom prst="ellipse">
                <a:avLst/>
              </a:prstGeom>
              <a:solidFill>
                <a:schemeClr val="accent1"/>
              </a:solidFill>
              <a:ln w="9525">
                <a:noFill/>
                <a:round/>
                <a:headEnd/>
                <a:tailEnd/>
              </a:ln>
            </p:spPr>
            <p:txBody>
              <a:bodyPr wrap="none" anchor="ctr"/>
              <a:lstStyle/>
              <a:p>
                <a:pPr fontAlgn="base">
                  <a:spcBef>
                    <a:spcPct val="0"/>
                  </a:spcBef>
                  <a:spcAft>
                    <a:spcPct val="0"/>
                  </a:spcAft>
                  <a:defRPr/>
                </a:pPr>
                <a:endParaRPr lang="en-US" sz="1200">
                  <a:solidFill>
                    <a:srgbClr val="003D7D"/>
                  </a:solidFill>
                  <a:latin typeface="Arial"/>
                </a:endParaRPr>
              </a:p>
            </p:txBody>
          </p:sp>
          <p:grpSp>
            <p:nvGrpSpPr>
              <p:cNvPr id="12" name="Group 10"/>
              <p:cNvGrpSpPr>
                <a:grpSpLocks/>
              </p:cNvGrpSpPr>
              <p:nvPr/>
            </p:nvGrpSpPr>
            <p:grpSpPr bwMode="auto">
              <a:xfrm>
                <a:off x="1536" y="2256"/>
                <a:ext cx="528" cy="480"/>
                <a:chOff x="1680" y="1968"/>
                <a:chExt cx="528" cy="480"/>
              </a:xfrm>
            </p:grpSpPr>
            <p:sp>
              <p:nvSpPr>
                <p:cNvPr id="13" name="Oval 11"/>
                <p:cNvSpPr>
                  <a:spLocks noChangeArrowheads="1"/>
                </p:cNvSpPr>
                <p:nvPr/>
              </p:nvSpPr>
              <p:spPr bwMode="auto">
                <a:xfrm>
                  <a:off x="1680" y="1968"/>
                  <a:ext cx="528" cy="480"/>
                </a:xfrm>
                <a:prstGeom prst="ellipse">
                  <a:avLst/>
                </a:prstGeom>
                <a:solidFill>
                  <a:srgbClr val="3399FF"/>
                </a:solidFill>
                <a:ln w="9525">
                  <a:noFill/>
                  <a:round/>
                  <a:headEnd/>
                  <a:tailEnd/>
                </a:ln>
              </p:spPr>
              <p:txBody>
                <a:bodyPr wrap="none" anchor="ctr"/>
                <a:lstStyle/>
                <a:p>
                  <a:pPr fontAlgn="base">
                    <a:spcBef>
                      <a:spcPct val="0"/>
                    </a:spcBef>
                    <a:spcAft>
                      <a:spcPct val="0"/>
                    </a:spcAft>
                    <a:defRPr/>
                  </a:pPr>
                  <a:endParaRPr lang="en-US" sz="1200">
                    <a:solidFill>
                      <a:srgbClr val="003D7D"/>
                    </a:solidFill>
                    <a:latin typeface="Arial"/>
                  </a:endParaRPr>
                </a:p>
              </p:txBody>
            </p:sp>
            <p:sp>
              <p:nvSpPr>
                <p:cNvPr id="14" name="Oval 12"/>
                <p:cNvSpPr>
                  <a:spLocks noChangeArrowheads="1"/>
                </p:cNvSpPr>
                <p:nvPr/>
              </p:nvSpPr>
              <p:spPr bwMode="auto">
                <a:xfrm>
                  <a:off x="1822" y="2082"/>
                  <a:ext cx="250" cy="230"/>
                </a:xfrm>
                <a:prstGeom prst="ellipse">
                  <a:avLst/>
                </a:prstGeom>
                <a:solidFill>
                  <a:schemeClr val="tx1"/>
                </a:solidFill>
                <a:ln w="9525">
                  <a:noFill/>
                  <a:round/>
                  <a:headEnd/>
                  <a:tailEnd/>
                </a:ln>
              </p:spPr>
              <p:txBody>
                <a:bodyPr wrap="none" anchor="ctr"/>
                <a:lstStyle/>
                <a:p>
                  <a:pPr fontAlgn="base">
                    <a:spcBef>
                      <a:spcPct val="0"/>
                    </a:spcBef>
                    <a:spcAft>
                      <a:spcPct val="0"/>
                    </a:spcAft>
                    <a:defRPr/>
                  </a:pPr>
                  <a:endParaRPr lang="en-US" sz="1200">
                    <a:solidFill>
                      <a:srgbClr val="003D7D"/>
                    </a:solidFill>
                    <a:latin typeface="Arial"/>
                  </a:endParaRPr>
                </a:p>
              </p:txBody>
            </p:sp>
          </p:grpSp>
        </p:grpSp>
        <p:sp>
          <p:nvSpPr>
            <p:cNvPr id="10" name="Text Box 13"/>
            <p:cNvSpPr txBox="1">
              <a:spLocks noChangeArrowheads="1"/>
            </p:cNvSpPr>
            <p:nvPr/>
          </p:nvSpPr>
          <p:spPr bwMode="auto">
            <a:xfrm>
              <a:off x="672" y="3744"/>
              <a:ext cx="2496" cy="269"/>
            </a:xfrm>
            <a:prstGeom prst="rect">
              <a:avLst/>
            </a:prstGeom>
            <a:noFill/>
            <a:ln w="9525">
              <a:noFill/>
              <a:miter lim="800000"/>
              <a:headEnd/>
              <a:tailEnd/>
            </a:ln>
          </p:spPr>
          <p:txBody>
            <a:bodyPr>
              <a:spAutoFit/>
            </a:bodyPr>
            <a:lstStyle/>
            <a:p>
              <a:pPr algn="ctr" eaLnBrk="0" fontAlgn="base" hangingPunct="0">
                <a:spcBef>
                  <a:spcPct val="50000"/>
                </a:spcBef>
                <a:spcAft>
                  <a:spcPct val="30000"/>
                </a:spcAft>
                <a:buClr>
                  <a:srgbClr val="FFFFCC"/>
                </a:buClr>
                <a:buSzPct val="65000"/>
                <a:buFont typeface="Monotype Sorts" pitchFamily="2" charset="2"/>
                <a:buNone/>
                <a:defRPr/>
              </a:pPr>
              <a:r>
                <a:rPr lang="en-US" sz="2200">
                  <a:solidFill>
                    <a:srgbClr val="003D7D"/>
                  </a:solidFill>
                  <a:latin typeface="Arial"/>
                </a:rPr>
                <a:t>Nose                        Left Side</a:t>
              </a:r>
              <a:r>
                <a:rPr lang="en-US" sz="2200">
                  <a:solidFill>
                    <a:srgbClr val="FFFFFF"/>
                  </a:solidFill>
                  <a:latin typeface="Arial"/>
                </a:rPr>
                <a:t>   </a:t>
              </a:r>
            </a:p>
          </p:txBody>
        </p:sp>
      </p:grpSp>
      <p:grpSp>
        <p:nvGrpSpPr>
          <p:cNvPr id="15" name="Group 14"/>
          <p:cNvGrpSpPr>
            <a:grpSpLocks/>
          </p:cNvGrpSpPr>
          <p:nvPr/>
        </p:nvGrpSpPr>
        <p:grpSpPr bwMode="auto">
          <a:xfrm>
            <a:off x="1812925" y="2022872"/>
            <a:ext cx="2286000" cy="1966913"/>
            <a:chOff x="1632" y="2112"/>
            <a:chExt cx="1440" cy="1652"/>
          </a:xfrm>
        </p:grpSpPr>
        <p:grpSp>
          <p:nvGrpSpPr>
            <p:cNvPr id="16" name="Group 15"/>
            <p:cNvGrpSpPr>
              <a:grpSpLocks/>
            </p:cNvGrpSpPr>
            <p:nvPr/>
          </p:nvGrpSpPr>
          <p:grpSpPr bwMode="auto">
            <a:xfrm>
              <a:off x="2022" y="2362"/>
              <a:ext cx="528" cy="480"/>
              <a:chOff x="1680" y="1968"/>
              <a:chExt cx="528" cy="480"/>
            </a:xfrm>
          </p:grpSpPr>
          <p:sp>
            <p:nvSpPr>
              <p:cNvPr id="23" name="Oval 16"/>
              <p:cNvSpPr>
                <a:spLocks noChangeArrowheads="1"/>
              </p:cNvSpPr>
              <p:nvPr/>
            </p:nvSpPr>
            <p:spPr bwMode="auto">
              <a:xfrm>
                <a:off x="1680" y="1968"/>
                <a:ext cx="528" cy="480"/>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sp>
            <p:nvSpPr>
              <p:cNvPr id="24" name="Oval 17"/>
              <p:cNvSpPr>
                <a:spLocks noChangeArrowheads="1"/>
              </p:cNvSpPr>
              <p:nvPr/>
            </p:nvSpPr>
            <p:spPr bwMode="auto">
              <a:xfrm>
                <a:off x="1822" y="2082"/>
                <a:ext cx="250" cy="23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0"/>
                  </a:spcBef>
                  <a:spcAft>
                    <a:spcPct val="0"/>
                  </a:spcAft>
                </a:pPr>
                <a:endParaRPr lang="en-US" altLang="en-US">
                  <a:solidFill>
                    <a:srgbClr val="003D7D"/>
                  </a:solidFill>
                </a:endParaRPr>
              </a:p>
            </p:txBody>
          </p:sp>
        </p:grpSp>
        <p:sp>
          <p:nvSpPr>
            <p:cNvPr id="17" name="Line 18"/>
            <p:cNvSpPr>
              <a:spLocks noChangeShapeType="1"/>
            </p:cNvSpPr>
            <p:nvPr/>
          </p:nvSpPr>
          <p:spPr bwMode="auto">
            <a:xfrm>
              <a:off x="1824" y="2708"/>
              <a:ext cx="0" cy="1056"/>
            </a:xfrm>
            <a:prstGeom prst="line">
              <a:avLst/>
            </a:prstGeom>
            <a:noFill/>
            <a:ln w="38100">
              <a:pattFill prst="dkHorz">
                <a:fgClr>
                  <a:schemeClr val="tx1"/>
                </a:fgClr>
                <a:bgClr>
                  <a:srgbClr val="FFFFFF"/>
                </a:bgClr>
              </a:patt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18" name="Line 19"/>
            <p:cNvSpPr>
              <a:spLocks noChangeShapeType="1"/>
            </p:cNvSpPr>
            <p:nvPr/>
          </p:nvSpPr>
          <p:spPr bwMode="auto">
            <a:xfrm>
              <a:off x="1824" y="2660"/>
              <a:ext cx="1200" cy="1056"/>
            </a:xfrm>
            <a:prstGeom prst="line">
              <a:avLst/>
            </a:prstGeom>
            <a:noFill/>
            <a:ln w="38100">
              <a:pattFill prst="wdUpDiag">
                <a:fgClr>
                  <a:schemeClr val="tx1"/>
                </a:fgClr>
                <a:bgClr>
                  <a:srgbClr val="FFFFFF"/>
                </a:bgClr>
              </a:patt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19" name="Text Box 20"/>
            <p:cNvSpPr txBox="1">
              <a:spLocks noChangeArrowheads="1"/>
            </p:cNvSpPr>
            <p:nvPr/>
          </p:nvSpPr>
          <p:spPr bwMode="auto">
            <a:xfrm>
              <a:off x="1872" y="3284"/>
              <a:ext cx="864" cy="267"/>
            </a:xfrm>
            <a:prstGeom prst="rect">
              <a:avLst/>
            </a:prstGeom>
            <a:noFill/>
            <a:ln w="9525">
              <a:noFill/>
              <a:miter lim="800000"/>
              <a:headEnd/>
              <a:tailEnd/>
            </a:ln>
          </p:spPr>
          <p:txBody>
            <a:bodyPr>
              <a:spAutoFit/>
            </a:bodyPr>
            <a:lstStyle/>
            <a:p>
              <a:pPr algn="ctr" eaLnBrk="0" fontAlgn="base" hangingPunct="0">
                <a:spcBef>
                  <a:spcPct val="50000"/>
                </a:spcBef>
                <a:spcAft>
                  <a:spcPct val="30000"/>
                </a:spcAft>
                <a:buClr>
                  <a:srgbClr val="FFFFCC"/>
                </a:buClr>
                <a:buSzPct val="65000"/>
                <a:buFont typeface="Monotype Sorts" pitchFamily="2" charset="2"/>
                <a:buNone/>
                <a:defRPr/>
              </a:pPr>
              <a:r>
                <a:rPr lang="en-US" sz="2200" dirty="0">
                  <a:solidFill>
                    <a:srgbClr val="003D7D"/>
                  </a:solidFill>
                </a:rPr>
                <a:t>45 </a:t>
              </a:r>
              <a:r>
                <a:rPr lang="en-US" sz="2200" dirty="0">
                  <a:solidFill>
                    <a:srgbClr val="003D7D"/>
                  </a:solidFill>
                  <a:latin typeface="Arial"/>
                </a:rPr>
                <a:t>Degrees</a:t>
              </a:r>
            </a:p>
          </p:txBody>
        </p:sp>
        <p:sp>
          <p:nvSpPr>
            <p:cNvPr id="20" name="Line 21"/>
            <p:cNvSpPr>
              <a:spLocks noChangeShapeType="1"/>
            </p:cNvSpPr>
            <p:nvPr/>
          </p:nvSpPr>
          <p:spPr bwMode="auto">
            <a:xfrm>
              <a:off x="1824" y="3764"/>
              <a:ext cx="1248"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21" name="Line 22"/>
            <p:cNvSpPr>
              <a:spLocks noChangeShapeType="1"/>
            </p:cNvSpPr>
            <p:nvPr/>
          </p:nvSpPr>
          <p:spPr bwMode="auto">
            <a:xfrm flipV="1">
              <a:off x="1824" y="2582"/>
              <a:ext cx="528" cy="0"/>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200">
                <a:solidFill>
                  <a:srgbClr val="003D7D"/>
                </a:solidFill>
                <a:cs typeface="Arial" pitchFamily="34" charset="0"/>
              </a:endParaRPr>
            </a:p>
          </p:txBody>
        </p:sp>
        <p:sp>
          <p:nvSpPr>
            <p:cNvPr id="22" name="Text Box 23"/>
            <p:cNvSpPr txBox="1">
              <a:spLocks noChangeArrowheads="1"/>
            </p:cNvSpPr>
            <p:nvPr/>
          </p:nvSpPr>
          <p:spPr bwMode="auto">
            <a:xfrm>
              <a:off x="1632" y="2112"/>
              <a:ext cx="1162"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algn="ctr" fontAlgn="base">
                <a:spcBef>
                  <a:spcPct val="50000"/>
                </a:spcBef>
                <a:spcAft>
                  <a:spcPct val="30000"/>
                </a:spcAft>
                <a:buClr>
                  <a:srgbClr val="FFFFCC"/>
                </a:buClr>
                <a:buSzPct val="65000"/>
                <a:buFont typeface="Monotype Sorts"/>
                <a:buNone/>
              </a:pPr>
              <a:r>
                <a:rPr lang="en-US" altLang="en-US" sz="1400" b="1">
                  <a:solidFill>
                    <a:srgbClr val="003D7D"/>
                  </a:solidFill>
                </a:rPr>
                <a:t>At least 4 seconds</a:t>
              </a:r>
            </a:p>
          </p:txBody>
        </p:sp>
      </p:grpSp>
      <p:sp>
        <p:nvSpPr>
          <p:cNvPr id="25" name="Slide Number Placeholder 24"/>
          <p:cNvSpPr>
            <a:spLocks noGrp="1"/>
          </p:cNvSpPr>
          <p:nvPr>
            <p:ph type="sldNum" sz="quarter" idx="4294967295"/>
          </p:nvPr>
        </p:nvSpPr>
        <p:spPr>
          <a:xfrm>
            <a:off x="6835775" y="4824413"/>
            <a:ext cx="2133600" cy="273844"/>
          </a:xfrm>
          <a:prstGeom prst="rect">
            <a:avLst/>
          </a:prstGeom>
        </p:spPr>
        <p:txBody>
          <a:bodyPr/>
          <a:lstStyle/>
          <a:p>
            <a:pPr>
              <a:defRPr/>
            </a:pPr>
            <a:r>
              <a:rPr lang="en-US">
                <a:solidFill>
                  <a:srgbClr val="FFFFFF"/>
                </a:solidFill>
              </a:rPr>
              <a:t>2-</a:t>
            </a:r>
            <a:fld id="{058BF9D5-C75B-4C22-9470-32D60559A00F}" type="slidenum">
              <a:rPr lang="en-US" smtClean="0">
                <a:solidFill>
                  <a:srgbClr val="FFFFFF"/>
                </a:solidFill>
              </a:rPr>
              <a:pPr>
                <a:defRPr/>
              </a:pPr>
              <a:t>177</a:t>
            </a:fld>
            <a:endParaRPr lang="en-US" dirty="0">
              <a:solidFill>
                <a:srgbClr val="FFFFFF"/>
              </a:solidFill>
            </a:endParaRPr>
          </a:p>
        </p:txBody>
      </p:sp>
      <p:sp>
        <p:nvSpPr>
          <p:cNvPr id="2" name="Text Box 6">
            <a:extLst>
              <a:ext uri="{FF2B5EF4-FFF2-40B4-BE49-F238E27FC236}">
                <a16:creationId xmlns:a16="http://schemas.microsoft.com/office/drawing/2014/main" id="{88AAE72B-AFCD-857E-0FE4-9610CFA7C89E}"/>
              </a:ext>
            </a:extLst>
          </p:cNvPr>
          <p:cNvSpPr txBox="1">
            <a:spLocks noChangeArrowheads="1"/>
          </p:cNvSpPr>
          <p:nvPr/>
        </p:nvSpPr>
        <p:spPr bwMode="auto">
          <a:xfrm>
            <a:off x="1135243" y="437141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78522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par>
                          <p:cTn id="24" fill="hold">
                            <p:stCondLst>
                              <p:cond delay="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771650" y="109777"/>
            <a:ext cx="5486400" cy="857250"/>
          </a:xfrm>
        </p:spPr>
        <p:txBody>
          <a:bodyPr>
            <a:noAutofit/>
          </a:bodyPr>
          <a:lstStyle/>
          <a:p>
            <a:pPr algn="ctr" eaLnBrk="1" hangingPunct="1">
              <a:defRPr/>
            </a:pPr>
            <a:r>
              <a:rPr lang="en-US" sz="3200" b="1" dirty="0">
                <a:solidFill>
                  <a:srgbClr val="002060"/>
                </a:solidFill>
                <a:latin typeface="Arial"/>
                <a:cs typeface="Arial"/>
              </a:rPr>
              <a:t>Onset of Nystagmus Prior to 45 Degrees</a:t>
            </a:r>
          </a:p>
        </p:txBody>
      </p:sp>
      <p:sp>
        <p:nvSpPr>
          <p:cNvPr id="27652"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pic>
        <p:nvPicPr>
          <p:cNvPr id="2" name="Angle of Ons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1051" y="1065771"/>
            <a:ext cx="4231373" cy="3173530"/>
          </a:xfrm>
          <a:prstGeom prst="rect">
            <a:avLst/>
          </a:prstGeom>
        </p:spPr>
      </p:pic>
      <p:sp>
        <p:nvSpPr>
          <p:cNvPr id="3" name="Text Box 6">
            <a:extLst>
              <a:ext uri="{FF2B5EF4-FFF2-40B4-BE49-F238E27FC236}">
                <a16:creationId xmlns:a16="http://schemas.microsoft.com/office/drawing/2014/main" id="{5692506B-1D93-C627-465B-4954F2E1234E}"/>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90179570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893" y="148386"/>
            <a:ext cx="5282293" cy="994172"/>
          </a:xfrm>
        </p:spPr>
        <p:txBody>
          <a:bodyPr>
            <a:normAutofit/>
          </a:bodyPr>
          <a:lstStyle/>
          <a:p>
            <a:r>
              <a:rPr lang="en-US" sz="4000" b="1" dirty="0">
                <a:solidFill>
                  <a:srgbClr val="00396D"/>
                </a:solidFill>
                <a:latin typeface="Arial" panose="020B0604020202020204" pitchFamily="34" charset="0"/>
                <a:cs typeface="Arial" panose="020B0604020202020204" pitchFamily="34" charset="0"/>
              </a:rPr>
              <a:t>HGN Test Criteria</a:t>
            </a:r>
          </a:p>
        </p:txBody>
      </p:sp>
      <p:sp>
        <p:nvSpPr>
          <p:cNvPr id="3" name="Content Placeholder 2"/>
          <p:cNvSpPr>
            <a:spLocks noGrp="1"/>
          </p:cNvSpPr>
          <p:nvPr>
            <p:ph idx="1"/>
          </p:nvPr>
        </p:nvSpPr>
        <p:spPr>
          <a:xfrm>
            <a:off x="521593" y="1486253"/>
            <a:ext cx="7675350" cy="1420319"/>
          </a:xfrm>
        </p:spPr>
        <p:txBody>
          <a:bodyPr>
            <a:normAutofit/>
          </a:bodyPr>
          <a:lstStyle/>
          <a:p>
            <a:pPr marL="0" indent="0" algn="ctr">
              <a:buNone/>
            </a:pPr>
            <a:r>
              <a:rPr lang="en-US" altLang="en-US" sz="3200" dirty="0">
                <a:latin typeface="Arial" panose="020B0604020202020204" pitchFamily="34" charset="0"/>
                <a:cs typeface="Arial" panose="020B0604020202020204" pitchFamily="34" charset="0"/>
              </a:rPr>
              <a:t>4 or more clues indicates </a:t>
            </a:r>
          </a:p>
          <a:p>
            <a:pPr marL="0" indent="0" algn="ctr">
              <a:buNone/>
            </a:pPr>
            <a:r>
              <a:rPr lang="en-US" altLang="en-US" sz="3200" dirty="0">
                <a:latin typeface="Arial" panose="020B0604020202020204" pitchFamily="34" charset="0"/>
                <a:cs typeface="Arial" panose="020B0604020202020204" pitchFamily="34" charset="0"/>
              </a:rPr>
              <a:t>impairment</a:t>
            </a:r>
          </a:p>
          <a:p>
            <a:endParaRPr lang="en-US" sz="3200" dirty="0"/>
          </a:p>
        </p:txBody>
      </p:sp>
      <p:pic>
        <p:nvPicPr>
          <p:cNvPr id="4" name="Picture 4" descr="MP900385754[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46077" y="645472"/>
            <a:ext cx="1301732" cy="1822622"/>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D782E741-807F-7B17-71E2-7DD987044E4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96871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457450" y="133350"/>
            <a:ext cx="7543800" cy="762000"/>
          </a:xfrm>
        </p:spPr>
        <p:txBody>
          <a:bodyPr>
            <a:normAutofit/>
          </a:bodyPr>
          <a:lstStyle/>
          <a:p>
            <a:pPr marL="0" indent="0">
              <a:buNone/>
            </a:pPr>
            <a:r>
              <a:rPr lang="en-US" sz="4000" b="1" dirty="0">
                <a:solidFill>
                  <a:srgbClr val="002060"/>
                </a:solidFill>
              </a:rPr>
              <a:t>True or False?</a:t>
            </a:r>
          </a:p>
        </p:txBody>
      </p:sp>
      <p:sp>
        <p:nvSpPr>
          <p:cNvPr id="3" name="Text Placeholder 2"/>
          <p:cNvSpPr>
            <a:spLocks noGrp="1"/>
          </p:cNvSpPr>
          <p:nvPr>
            <p:ph type="body" sz="quarter" idx="4294967295"/>
          </p:nvPr>
        </p:nvSpPr>
        <p:spPr>
          <a:xfrm>
            <a:off x="628649" y="1058636"/>
            <a:ext cx="8131629" cy="3505200"/>
          </a:xfrm>
        </p:spPr>
        <p:txBody>
          <a:bodyPr>
            <a:normAutofit/>
          </a:bodyPr>
          <a:lstStyle/>
          <a:p>
            <a:pPr marL="0" indent="0">
              <a:buNone/>
            </a:pPr>
            <a:r>
              <a:rPr lang="en-US" sz="2800" dirty="0"/>
              <a:t>7.     The effects of drugs on the user are independent 	of the user’s personality, the environment, or how 	the drug was introduced?</a:t>
            </a:r>
          </a:p>
          <a:p>
            <a:r>
              <a:rPr lang="en-US" sz="2800" b="1" i="1" u="sng" dirty="0">
                <a:solidFill>
                  <a:srgbClr val="FF0000"/>
                </a:solidFill>
              </a:rPr>
              <a:t>TRUE</a:t>
            </a:r>
          </a:p>
          <a:p>
            <a:endParaRPr lang="en-US" sz="2800" b="1" i="1" u="sng" dirty="0"/>
          </a:p>
          <a:p>
            <a:pPr marL="0" indent="0">
              <a:buNone/>
            </a:pPr>
            <a:r>
              <a:rPr lang="en-US" sz="2800" dirty="0"/>
              <a:t>8. 	Cannabis causes an increased pulse rate?    </a:t>
            </a:r>
          </a:p>
          <a:p>
            <a:r>
              <a:rPr lang="en-US" sz="2800" b="1" i="1" u="sng" dirty="0">
                <a:solidFill>
                  <a:srgbClr val="FF0000"/>
                </a:solidFill>
              </a:rPr>
              <a:t>TRUE</a:t>
            </a:r>
            <a:endParaRPr lang="en-US" sz="2800" dirty="0">
              <a:solidFill>
                <a:srgbClr val="FF0000"/>
              </a:solidFill>
            </a:endParaRPr>
          </a:p>
        </p:txBody>
      </p:sp>
      <p:sp>
        <p:nvSpPr>
          <p:cNvPr id="4" name="Text Box 6">
            <a:extLst>
              <a:ext uri="{FF2B5EF4-FFF2-40B4-BE49-F238E27FC236}">
                <a16:creationId xmlns:a16="http://schemas.microsoft.com/office/drawing/2014/main" id="{8B62C946-E574-B4D7-09AC-BC20E11960B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2573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66988" y="292298"/>
            <a:ext cx="4535941" cy="436960"/>
          </a:xfrm>
        </p:spPr>
        <p:txBody>
          <a:bodyPr>
            <a:noAutofit/>
          </a:bodyPr>
          <a:lstStyle/>
          <a:p>
            <a:r>
              <a:rPr lang="en-US" altLang="en-US" sz="4000" b="1" dirty="0">
                <a:solidFill>
                  <a:srgbClr val="002060"/>
                </a:solidFill>
                <a:latin typeface="+mn-lt"/>
              </a:rPr>
              <a:t>Vertical Nystagmus</a:t>
            </a:r>
          </a:p>
        </p:txBody>
      </p:sp>
      <p:sp>
        <p:nvSpPr>
          <p:cNvPr id="6" name="Content Placeholder 2"/>
          <p:cNvSpPr>
            <a:spLocks noGrp="1"/>
          </p:cNvSpPr>
          <p:nvPr>
            <p:ph idx="1"/>
          </p:nvPr>
        </p:nvSpPr>
        <p:spPr>
          <a:xfrm>
            <a:off x="317500" y="1004997"/>
            <a:ext cx="8548914" cy="3290888"/>
          </a:xfrm>
        </p:spPr>
        <p:txBody>
          <a:bodyPr>
            <a:normAutofit/>
          </a:bodyPr>
          <a:lstStyle/>
          <a:p>
            <a:pPr>
              <a:spcBef>
                <a:spcPts val="1200"/>
              </a:spcBef>
              <a:buFontTx/>
              <a:buChar char="•"/>
            </a:pPr>
            <a:r>
              <a:rPr lang="en-US" altLang="en-US" sz="2800" dirty="0"/>
              <a:t>Move stimulus vertically</a:t>
            </a:r>
          </a:p>
          <a:p>
            <a:pPr>
              <a:spcBef>
                <a:spcPts val="1200"/>
              </a:spcBef>
              <a:buFontTx/>
              <a:buChar char="•"/>
            </a:pPr>
            <a:r>
              <a:rPr lang="en-US" altLang="en-US" sz="2800" dirty="0"/>
              <a:t>Raise stimulus until individual’s eyes are elevated as far as possible and hold for a minimum of four seconds</a:t>
            </a:r>
          </a:p>
          <a:p>
            <a:pPr>
              <a:spcBef>
                <a:spcPts val="1200"/>
              </a:spcBef>
              <a:buFontTx/>
              <a:buChar char="•"/>
            </a:pPr>
            <a:r>
              <a:rPr lang="en-US" altLang="en-US" sz="2800" dirty="0"/>
              <a:t>Repeat</a:t>
            </a:r>
          </a:p>
          <a:p>
            <a:pPr>
              <a:spcBef>
                <a:spcPts val="1200"/>
              </a:spcBef>
            </a:pPr>
            <a:endParaRPr lang="en-US" altLang="en-US" sz="2800" dirty="0"/>
          </a:p>
          <a:p>
            <a:pPr>
              <a:spcBef>
                <a:spcPts val="1200"/>
              </a:spcBef>
            </a:pPr>
            <a:endParaRPr lang="en-US" altLang="en-US" sz="2800" dirty="0"/>
          </a:p>
          <a:p>
            <a:pPr>
              <a:spcBef>
                <a:spcPts val="1200"/>
              </a:spcBef>
            </a:pPr>
            <a:endParaRPr lang="en-US" altLang="en-US" sz="2800" dirty="0"/>
          </a:p>
        </p:txBody>
      </p:sp>
      <p:pic>
        <p:nvPicPr>
          <p:cNvPr id="7" name="Picture 6" descr="VERTICAL"/>
          <p:cNvPicPr>
            <a:picLocks noChangeAspect="1" noChangeArrowheads="1"/>
          </p:cNvPicPr>
          <p:nvPr/>
        </p:nvPicPr>
        <p:blipFill>
          <a:blip r:embed="rId3"/>
          <a:srcRect/>
          <a:stretch>
            <a:fillRect/>
          </a:stretch>
        </p:blipFill>
        <p:spPr bwMode="auto">
          <a:xfrm>
            <a:off x="4967287" y="2571750"/>
            <a:ext cx="3736975" cy="1852613"/>
          </a:xfrm>
          <a:prstGeom prst="ellipse">
            <a:avLst/>
          </a:prstGeom>
          <a:ln>
            <a:noFill/>
          </a:ln>
          <a:effectLst>
            <a:softEdge rad="112500"/>
          </a:effectLst>
        </p:spPr>
      </p:pic>
      <p:sp>
        <p:nvSpPr>
          <p:cNvPr id="8" name="Slide Number Placeholder 7"/>
          <p:cNvSpPr>
            <a:spLocks noGrp="1"/>
          </p:cNvSpPr>
          <p:nvPr>
            <p:ph type="sldNum" sz="quarter" idx="4294967295"/>
          </p:nvPr>
        </p:nvSpPr>
        <p:spPr>
          <a:xfrm>
            <a:off x="6835775" y="4824413"/>
            <a:ext cx="2133600" cy="273844"/>
          </a:xfrm>
          <a:prstGeom prst="rect">
            <a:avLst/>
          </a:prstGeom>
        </p:spPr>
        <p:txBody>
          <a:bodyPr/>
          <a:lstStyle/>
          <a:p>
            <a:pPr>
              <a:defRPr/>
            </a:pPr>
            <a:r>
              <a:rPr lang="en-US">
                <a:solidFill>
                  <a:srgbClr val="FFFFFF"/>
                </a:solidFill>
              </a:rPr>
              <a:t>2-</a:t>
            </a:r>
            <a:fld id="{058BF9D5-C75B-4C22-9470-32D60559A00F}" type="slidenum">
              <a:rPr lang="en-US" smtClean="0">
                <a:solidFill>
                  <a:srgbClr val="FFFFFF"/>
                </a:solidFill>
              </a:rPr>
              <a:pPr>
                <a:defRPr/>
              </a:pPr>
              <a:t>180</a:t>
            </a:fld>
            <a:endParaRPr lang="en-US" dirty="0">
              <a:solidFill>
                <a:srgbClr val="FFFFFF"/>
              </a:solidFill>
            </a:endParaRPr>
          </a:p>
        </p:txBody>
      </p:sp>
      <p:sp>
        <p:nvSpPr>
          <p:cNvPr id="2" name="Text Box 6">
            <a:extLst>
              <a:ext uri="{FF2B5EF4-FFF2-40B4-BE49-F238E27FC236}">
                <a16:creationId xmlns:a16="http://schemas.microsoft.com/office/drawing/2014/main" id="{0210E216-80CE-55AB-7F14-12D96944E1F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323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510392" y="19721"/>
            <a:ext cx="6531429" cy="857250"/>
          </a:xfrm>
        </p:spPr>
        <p:txBody>
          <a:bodyPr>
            <a:noAutofit/>
          </a:bodyPr>
          <a:lstStyle/>
          <a:p>
            <a:pPr algn="ctr" eaLnBrk="1" hangingPunct="1">
              <a:defRPr/>
            </a:pPr>
            <a:r>
              <a:rPr lang="en-US" sz="4000" b="1" dirty="0">
                <a:solidFill>
                  <a:srgbClr val="00396D"/>
                </a:solidFill>
                <a:latin typeface="Arial"/>
                <a:cs typeface="Arial"/>
              </a:rPr>
              <a:t>Vertical Gaze Nystagmus</a:t>
            </a:r>
          </a:p>
        </p:txBody>
      </p:sp>
      <p:sp>
        <p:nvSpPr>
          <p:cNvPr id="27652"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pic>
        <p:nvPicPr>
          <p:cNvPr id="3" name="Vertic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3169" y="876971"/>
            <a:ext cx="4240513" cy="3180385"/>
          </a:xfrm>
          <a:prstGeom prst="rect">
            <a:avLst/>
          </a:prstGeom>
        </p:spPr>
      </p:pic>
      <p:sp>
        <p:nvSpPr>
          <p:cNvPr id="2" name="Text Box 6">
            <a:extLst>
              <a:ext uri="{FF2B5EF4-FFF2-40B4-BE49-F238E27FC236}">
                <a16:creationId xmlns:a16="http://schemas.microsoft.com/office/drawing/2014/main" id="{25BECFE5-877A-5366-742F-F1D3DC2E951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84486103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60544" y="743556"/>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6146" name="Picture 2" descr="Premium Vector | Thinking people group illustration">
            <a:extLst>
              <a:ext uri="{FF2B5EF4-FFF2-40B4-BE49-F238E27FC236}">
                <a16:creationId xmlns:a16="http://schemas.microsoft.com/office/drawing/2014/main" id="{7CC24432-EB2C-BA01-33E9-F71CF6A5601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32881" y="1668162"/>
            <a:ext cx="5225143" cy="2612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F28373C1-20E8-7FFF-AF36-5D4A48B25D5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94148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03926" y="325996"/>
            <a:ext cx="4932091" cy="436960"/>
          </a:xfrm>
        </p:spPr>
        <p:txBody>
          <a:bodyPr>
            <a:noAutofit/>
          </a:bodyPr>
          <a:lstStyle/>
          <a:p>
            <a:r>
              <a:rPr lang="en-US" altLang="en-US" sz="4000" b="1" dirty="0">
                <a:solidFill>
                  <a:srgbClr val="002060"/>
                </a:solidFill>
                <a:latin typeface="+mn-lt"/>
              </a:rPr>
              <a:t>Lack of Convergence</a:t>
            </a:r>
          </a:p>
        </p:txBody>
      </p:sp>
      <p:sp>
        <p:nvSpPr>
          <p:cNvPr id="15364"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5-</a:t>
            </a:r>
            <a:fld id="{E23D2841-D2B8-4ACA-827C-745B3292F7E6}" type="slidenum">
              <a:rPr lang="en-US" dirty="0" smtClean="0">
                <a:solidFill>
                  <a:schemeClr val="bg1"/>
                </a:solidFill>
              </a:rPr>
              <a:pPr eaLnBrk="1" hangingPunct="1">
                <a:defRPr/>
              </a:pPr>
              <a:t>183</a:t>
            </a:fld>
            <a:endParaRPr lang="en-US" dirty="0">
              <a:solidFill>
                <a:schemeClr val="bg1"/>
              </a:solidFill>
            </a:endParaRPr>
          </a:p>
        </p:txBody>
      </p:sp>
      <p:pic>
        <p:nvPicPr>
          <p:cNvPr id="6" name="Picture 5"/>
          <p:cNvPicPr>
            <a:picLocks noChangeAspect="1"/>
          </p:cNvPicPr>
          <p:nvPr/>
        </p:nvPicPr>
        <p:blipFill>
          <a:blip r:embed="rId3"/>
          <a:stretch>
            <a:fillRect/>
          </a:stretch>
        </p:blipFill>
        <p:spPr>
          <a:xfrm>
            <a:off x="2032476" y="989826"/>
            <a:ext cx="4932091" cy="2917189"/>
          </a:xfrm>
          <a:prstGeom prst="rect">
            <a:avLst/>
          </a:prstGeom>
        </p:spPr>
      </p:pic>
      <p:sp>
        <p:nvSpPr>
          <p:cNvPr id="2" name="Text Box 6">
            <a:extLst>
              <a:ext uri="{FF2B5EF4-FFF2-40B4-BE49-F238E27FC236}">
                <a16:creationId xmlns:a16="http://schemas.microsoft.com/office/drawing/2014/main" id="{40C99A3A-0332-DB4B-B3BB-70654BEF4B0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535159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34123" y="366031"/>
            <a:ext cx="4675754" cy="436960"/>
          </a:xfrm>
        </p:spPr>
        <p:txBody>
          <a:bodyPr>
            <a:noAutofit/>
          </a:bodyPr>
          <a:lstStyle/>
          <a:p>
            <a:r>
              <a:rPr lang="en-US" altLang="en-US" sz="4000" b="1" dirty="0">
                <a:solidFill>
                  <a:srgbClr val="002060"/>
                </a:solidFill>
                <a:latin typeface="+mn-lt"/>
              </a:rPr>
              <a:t>Lack of Convergence </a:t>
            </a:r>
          </a:p>
        </p:txBody>
      </p:sp>
      <p:sp>
        <p:nvSpPr>
          <p:cNvPr id="16387" name="Content Placeholder 2"/>
          <p:cNvSpPr>
            <a:spLocks noGrp="1"/>
          </p:cNvSpPr>
          <p:nvPr>
            <p:ph idx="1"/>
          </p:nvPr>
        </p:nvSpPr>
        <p:spPr>
          <a:xfrm>
            <a:off x="501650" y="1283494"/>
            <a:ext cx="5719536" cy="1745456"/>
          </a:xfrm>
        </p:spPr>
        <p:txBody>
          <a:bodyPr>
            <a:noAutofit/>
          </a:bodyPr>
          <a:lstStyle/>
          <a:p>
            <a:pPr marL="0" indent="0" algn="ctr">
              <a:buNone/>
            </a:pPr>
            <a:r>
              <a:rPr lang="en-US" altLang="en-US" sz="3200" dirty="0"/>
              <a:t>The inability of the person’s eyes to converge or cross as the person attempts to focus on a stimulus as it is moved towards the bridge of the nose. </a:t>
            </a:r>
          </a:p>
        </p:txBody>
      </p:sp>
      <p:sp>
        <p:nvSpPr>
          <p:cNvPr id="16388"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5-</a:t>
            </a:r>
            <a:fld id="{DFE34FA0-771C-40F7-845D-961DDF087A70}" type="slidenum">
              <a:rPr lang="en-US" dirty="0" smtClean="0">
                <a:solidFill>
                  <a:schemeClr val="bg1"/>
                </a:solidFill>
              </a:rPr>
              <a:pPr eaLnBrk="1" hangingPunct="1">
                <a:defRPr/>
              </a:pPr>
              <a:t>184</a:t>
            </a:fld>
            <a:endParaRPr lang="en-US" dirty="0">
              <a:solidFill>
                <a:schemeClr val="bg1"/>
              </a:solidFill>
            </a:endParaRPr>
          </a:p>
        </p:txBody>
      </p:sp>
      <p:pic>
        <p:nvPicPr>
          <p:cNvPr id="3" name="Picture 2" descr="A close-up of a person's eyes&#10;&#10;Description automatically generated">
            <a:extLst>
              <a:ext uri="{FF2B5EF4-FFF2-40B4-BE49-F238E27FC236}">
                <a16:creationId xmlns:a16="http://schemas.microsoft.com/office/drawing/2014/main" id="{690DD01C-7CD8-3B16-D59E-C678086CF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621" y="1581755"/>
            <a:ext cx="2520043" cy="2089792"/>
          </a:xfrm>
          <a:prstGeom prst="rect">
            <a:avLst/>
          </a:prstGeom>
        </p:spPr>
      </p:pic>
      <p:sp>
        <p:nvSpPr>
          <p:cNvPr id="4" name="Text Box 6">
            <a:extLst>
              <a:ext uri="{FF2B5EF4-FFF2-40B4-BE49-F238E27FC236}">
                <a16:creationId xmlns:a16="http://schemas.microsoft.com/office/drawing/2014/main" id="{11F64690-6A9A-7F94-A443-7CF77CF2C76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2537929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11086" y="324436"/>
            <a:ext cx="5269039" cy="436960"/>
          </a:xfrm>
        </p:spPr>
        <p:txBody>
          <a:bodyPr>
            <a:noAutofit/>
          </a:bodyPr>
          <a:lstStyle/>
          <a:p>
            <a:r>
              <a:rPr lang="en-US" altLang="en-US" sz="4000" b="1" i="1" dirty="0">
                <a:solidFill>
                  <a:srgbClr val="002060"/>
                </a:solidFill>
                <a:latin typeface="+mn-lt"/>
              </a:rPr>
              <a:t> </a:t>
            </a:r>
            <a:r>
              <a:rPr lang="en-US" altLang="en-US" sz="4000" b="1" dirty="0">
                <a:solidFill>
                  <a:srgbClr val="002060"/>
                </a:solidFill>
                <a:latin typeface="+mn-lt"/>
              </a:rPr>
              <a:t>LOC Testing Procedure</a:t>
            </a:r>
          </a:p>
        </p:txBody>
      </p:sp>
      <p:sp>
        <p:nvSpPr>
          <p:cNvPr id="17419"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5-</a:t>
            </a:r>
            <a:fld id="{96319D65-FEB0-4E14-A1DE-21FF7C9888E7}" type="slidenum">
              <a:rPr lang="en-US" dirty="0" smtClean="0">
                <a:solidFill>
                  <a:schemeClr val="bg1"/>
                </a:solidFill>
              </a:rPr>
              <a:pPr eaLnBrk="1" hangingPunct="1">
                <a:defRPr/>
              </a:pPr>
              <a:t>185</a:t>
            </a:fld>
            <a:endParaRPr lang="en-US" dirty="0">
              <a:solidFill>
                <a:schemeClr val="bg1"/>
              </a:solidFill>
            </a:endParaRPr>
          </a:p>
        </p:txBody>
      </p:sp>
      <p:sp>
        <p:nvSpPr>
          <p:cNvPr id="7" name="Freeform 3"/>
          <p:cNvSpPr>
            <a:spLocks/>
          </p:cNvSpPr>
          <p:nvPr/>
        </p:nvSpPr>
        <p:spPr bwMode="auto">
          <a:xfrm>
            <a:off x="6142977" y="1674329"/>
            <a:ext cx="1756227" cy="1536767"/>
          </a:xfrm>
          <a:custGeom>
            <a:avLst/>
            <a:gdLst>
              <a:gd name="T0" fmla="*/ 2147483647 w 996"/>
              <a:gd name="T1" fmla="*/ 2147483647 h 1432"/>
              <a:gd name="T2" fmla="*/ 2147483647 w 996"/>
              <a:gd name="T3" fmla="*/ 2147483647 h 1432"/>
              <a:gd name="T4" fmla="*/ 2147483647 w 996"/>
              <a:gd name="T5" fmla="*/ 2147483647 h 1432"/>
              <a:gd name="T6" fmla="*/ 2147483647 w 996"/>
              <a:gd name="T7" fmla="*/ 2147483647 h 1432"/>
              <a:gd name="T8" fmla="*/ 2147483647 w 996"/>
              <a:gd name="T9" fmla="*/ 2147483647 h 1432"/>
              <a:gd name="T10" fmla="*/ 2147483647 w 996"/>
              <a:gd name="T11" fmla="*/ 2147483647 h 1432"/>
              <a:gd name="T12" fmla="*/ 2147483647 w 996"/>
              <a:gd name="T13" fmla="*/ 2147483647 h 1432"/>
              <a:gd name="T14" fmla="*/ 2147483647 w 996"/>
              <a:gd name="T15" fmla="*/ 2147483647 h 1432"/>
              <a:gd name="T16" fmla="*/ 2147483647 w 996"/>
              <a:gd name="T17" fmla="*/ 2147483647 h 1432"/>
              <a:gd name="T18" fmla="*/ 2147483647 w 996"/>
              <a:gd name="T19" fmla="*/ 2147483647 h 1432"/>
              <a:gd name="T20" fmla="*/ 2147483647 w 996"/>
              <a:gd name="T21" fmla="*/ 2147483647 h 1432"/>
              <a:gd name="T22" fmla="*/ 2147483647 w 996"/>
              <a:gd name="T23" fmla="*/ 2147483647 h 1432"/>
              <a:gd name="T24" fmla="*/ 2147483647 w 996"/>
              <a:gd name="T25" fmla="*/ 2147483647 h 1432"/>
              <a:gd name="T26" fmla="*/ 2147483647 w 996"/>
              <a:gd name="T27" fmla="*/ 2147483647 h 1432"/>
              <a:gd name="T28" fmla="*/ 2147483647 w 996"/>
              <a:gd name="T29" fmla="*/ 2147483647 h 1432"/>
              <a:gd name="T30" fmla="*/ 2147483647 w 996"/>
              <a:gd name="T31" fmla="*/ 2147483647 h 1432"/>
              <a:gd name="T32" fmla="*/ 2147483647 w 996"/>
              <a:gd name="T33" fmla="*/ 2147483647 h 1432"/>
              <a:gd name="T34" fmla="*/ 2147483647 w 996"/>
              <a:gd name="T35" fmla="*/ 2147483647 h 1432"/>
              <a:gd name="T36" fmla="*/ 2147483647 w 996"/>
              <a:gd name="T37" fmla="*/ 2147483647 h 1432"/>
              <a:gd name="T38" fmla="*/ 2147483647 w 996"/>
              <a:gd name="T39" fmla="*/ 2147483647 h 1432"/>
              <a:gd name="T40" fmla="*/ 2147483647 w 996"/>
              <a:gd name="T41" fmla="*/ 2147483647 h 1432"/>
              <a:gd name="T42" fmla="*/ 0 w 996"/>
              <a:gd name="T43" fmla="*/ 2147483647 h 1432"/>
              <a:gd name="T44" fmla="*/ 2147483647 w 996"/>
              <a:gd name="T45" fmla="*/ 2147483647 h 1432"/>
              <a:gd name="T46" fmla="*/ 2147483647 w 996"/>
              <a:gd name="T47" fmla="*/ 2147483647 h 1432"/>
              <a:gd name="T48" fmla="*/ 2147483647 w 996"/>
              <a:gd name="T49" fmla="*/ 2147483647 h 1432"/>
              <a:gd name="T50" fmla="*/ 2147483647 w 996"/>
              <a:gd name="T51" fmla="*/ 2147483647 h 1432"/>
              <a:gd name="T52" fmla="*/ 2147483647 w 996"/>
              <a:gd name="T53" fmla="*/ 2147483647 h 1432"/>
              <a:gd name="T54" fmla="*/ 2147483647 w 996"/>
              <a:gd name="T55" fmla="*/ 2147483647 h 1432"/>
              <a:gd name="T56" fmla="*/ 2147483647 w 996"/>
              <a:gd name="T57" fmla="*/ 2147483647 h 1432"/>
              <a:gd name="T58" fmla="*/ 2147483647 w 996"/>
              <a:gd name="T59" fmla="*/ 2147483647 h 1432"/>
              <a:gd name="T60" fmla="*/ 2147483647 w 996"/>
              <a:gd name="T61" fmla="*/ 2147483647 h 1432"/>
              <a:gd name="T62" fmla="*/ 2147483647 w 996"/>
              <a:gd name="T63" fmla="*/ 0 h 1432"/>
              <a:gd name="T64" fmla="*/ 2147483647 w 996"/>
              <a:gd name="T65" fmla="*/ 2147483647 h 1432"/>
              <a:gd name="T66" fmla="*/ 2147483647 w 996"/>
              <a:gd name="T67" fmla="*/ 2147483647 h 1432"/>
              <a:gd name="T68" fmla="*/ 2147483647 w 996"/>
              <a:gd name="T69" fmla="*/ 2147483647 h 1432"/>
              <a:gd name="T70" fmla="*/ 2147483647 w 996"/>
              <a:gd name="T71" fmla="*/ 2147483647 h 1432"/>
              <a:gd name="T72" fmla="*/ 2147483647 w 996"/>
              <a:gd name="T73" fmla="*/ 2147483647 h 1432"/>
              <a:gd name="T74" fmla="*/ 2147483647 w 996"/>
              <a:gd name="T75" fmla="*/ 2147483647 h 1432"/>
              <a:gd name="T76" fmla="*/ 2147483647 w 996"/>
              <a:gd name="T77" fmla="*/ 2147483647 h 1432"/>
              <a:gd name="T78" fmla="*/ 2147483647 w 996"/>
              <a:gd name="T79" fmla="*/ 2147483647 h 1432"/>
              <a:gd name="T80" fmla="*/ 2147483647 w 996"/>
              <a:gd name="T81" fmla="*/ 2147483647 h 1432"/>
              <a:gd name="T82" fmla="*/ 2147483647 w 996"/>
              <a:gd name="T83" fmla="*/ 2147483647 h 1432"/>
              <a:gd name="T84" fmla="*/ 2147483647 w 996"/>
              <a:gd name="T85" fmla="*/ 2147483647 h 1432"/>
              <a:gd name="T86" fmla="*/ 2147483647 w 996"/>
              <a:gd name="T87" fmla="*/ 2147483647 h 1432"/>
              <a:gd name="T88" fmla="*/ 2147483647 w 996"/>
              <a:gd name="T89" fmla="*/ 2147483647 h 1432"/>
              <a:gd name="T90" fmla="*/ 2147483647 w 996"/>
              <a:gd name="T91" fmla="*/ 2147483647 h 1432"/>
              <a:gd name="T92" fmla="*/ 2147483647 w 996"/>
              <a:gd name="T93" fmla="*/ 2147483647 h 14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6"/>
              <a:gd name="T142" fmla="*/ 0 h 1432"/>
              <a:gd name="T143" fmla="*/ 996 w 996"/>
              <a:gd name="T144" fmla="*/ 1432 h 14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6" h="1432">
                <a:moveTo>
                  <a:pt x="972" y="1430"/>
                </a:moveTo>
                <a:lnTo>
                  <a:pt x="286" y="1431"/>
                </a:lnTo>
                <a:lnTo>
                  <a:pt x="301" y="1098"/>
                </a:lnTo>
                <a:lnTo>
                  <a:pt x="299" y="1053"/>
                </a:lnTo>
                <a:lnTo>
                  <a:pt x="295" y="1032"/>
                </a:lnTo>
                <a:lnTo>
                  <a:pt x="286" y="1018"/>
                </a:lnTo>
                <a:lnTo>
                  <a:pt x="255" y="1000"/>
                </a:lnTo>
                <a:lnTo>
                  <a:pt x="194" y="976"/>
                </a:lnTo>
                <a:lnTo>
                  <a:pt x="137" y="954"/>
                </a:lnTo>
                <a:lnTo>
                  <a:pt x="77" y="932"/>
                </a:lnTo>
                <a:lnTo>
                  <a:pt x="61" y="920"/>
                </a:lnTo>
                <a:lnTo>
                  <a:pt x="49" y="903"/>
                </a:lnTo>
                <a:lnTo>
                  <a:pt x="42" y="888"/>
                </a:lnTo>
                <a:lnTo>
                  <a:pt x="36" y="869"/>
                </a:lnTo>
                <a:lnTo>
                  <a:pt x="38" y="850"/>
                </a:lnTo>
                <a:lnTo>
                  <a:pt x="45" y="829"/>
                </a:lnTo>
                <a:lnTo>
                  <a:pt x="55" y="809"/>
                </a:lnTo>
                <a:lnTo>
                  <a:pt x="60" y="793"/>
                </a:lnTo>
                <a:lnTo>
                  <a:pt x="60" y="774"/>
                </a:lnTo>
                <a:lnTo>
                  <a:pt x="53" y="762"/>
                </a:lnTo>
                <a:lnTo>
                  <a:pt x="49" y="751"/>
                </a:lnTo>
                <a:lnTo>
                  <a:pt x="50" y="738"/>
                </a:lnTo>
                <a:lnTo>
                  <a:pt x="57" y="729"/>
                </a:lnTo>
                <a:lnTo>
                  <a:pt x="66" y="721"/>
                </a:lnTo>
                <a:lnTo>
                  <a:pt x="73" y="719"/>
                </a:lnTo>
                <a:lnTo>
                  <a:pt x="78" y="717"/>
                </a:lnTo>
                <a:lnTo>
                  <a:pt x="68" y="711"/>
                </a:lnTo>
                <a:lnTo>
                  <a:pt x="62" y="705"/>
                </a:lnTo>
                <a:lnTo>
                  <a:pt x="57" y="700"/>
                </a:lnTo>
                <a:lnTo>
                  <a:pt x="51" y="690"/>
                </a:lnTo>
                <a:lnTo>
                  <a:pt x="49" y="682"/>
                </a:lnTo>
                <a:lnTo>
                  <a:pt x="50" y="671"/>
                </a:lnTo>
                <a:lnTo>
                  <a:pt x="55" y="664"/>
                </a:lnTo>
                <a:lnTo>
                  <a:pt x="63" y="649"/>
                </a:lnTo>
                <a:lnTo>
                  <a:pt x="70" y="632"/>
                </a:lnTo>
                <a:lnTo>
                  <a:pt x="74" y="615"/>
                </a:lnTo>
                <a:lnTo>
                  <a:pt x="73" y="603"/>
                </a:lnTo>
                <a:lnTo>
                  <a:pt x="67" y="597"/>
                </a:lnTo>
                <a:lnTo>
                  <a:pt x="53" y="593"/>
                </a:lnTo>
                <a:lnTo>
                  <a:pt x="33" y="587"/>
                </a:lnTo>
                <a:lnTo>
                  <a:pt x="19" y="579"/>
                </a:lnTo>
                <a:lnTo>
                  <a:pt x="9" y="566"/>
                </a:lnTo>
                <a:lnTo>
                  <a:pt x="0" y="551"/>
                </a:lnTo>
                <a:lnTo>
                  <a:pt x="0" y="533"/>
                </a:lnTo>
                <a:lnTo>
                  <a:pt x="7" y="518"/>
                </a:lnTo>
                <a:lnTo>
                  <a:pt x="15" y="509"/>
                </a:lnTo>
                <a:lnTo>
                  <a:pt x="33" y="492"/>
                </a:lnTo>
                <a:lnTo>
                  <a:pt x="79" y="439"/>
                </a:lnTo>
                <a:lnTo>
                  <a:pt x="121" y="392"/>
                </a:lnTo>
                <a:lnTo>
                  <a:pt x="129" y="377"/>
                </a:lnTo>
                <a:lnTo>
                  <a:pt x="133" y="365"/>
                </a:lnTo>
                <a:lnTo>
                  <a:pt x="133" y="334"/>
                </a:lnTo>
                <a:lnTo>
                  <a:pt x="134" y="308"/>
                </a:lnTo>
                <a:lnTo>
                  <a:pt x="137" y="279"/>
                </a:lnTo>
                <a:lnTo>
                  <a:pt x="149" y="250"/>
                </a:lnTo>
                <a:lnTo>
                  <a:pt x="161" y="216"/>
                </a:lnTo>
                <a:lnTo>
                  <a:pt x="195" y="155"/>
                </a:lnTo>
                <a:lnTo>
                  <a:pt x="229" y="105"/>
                </a:lnTo>
                <a:lnTo>
                  <a:pt x="273" y="70"/>
                </a:lnTo>
                <a:lnTo>
                  <a:pt x="311" y="49"/>
                </a:lnTo>
                <a:lnTo>
                  <a:pt x="355" y="31"/>
                </a:lnTo>
                <a:lnTo>
                  <a:pt x="404" y="19"/>
                </a:lnTo>
                <a:lnTo>
                  <a:pt x="448" y="9"/>
                </a:lnTo>
                <a:lnTo>
                  <a:pt x="502" y="0"/>
                </a:lnTo>
                <a:lnTo>
                  <a:pt x="567" y="0"/>
                </a:lnTo>
                <a:lnTo>
                  <a:pt x="625" y="6"/>
                </a:lnTo>
                <a:lnTo>
                  <a:pt x="686" y="17"/>
                </a:lnTo>
                <a:lnTo>
                  <a:pt x="743" y="36"/>
                </a:lnTo>
                <a:lnTo>
                  <a:pt x="791" y="57"/>
                </a:lnTo>
                <a:lnTo>
                  <a:pt x="836" y="84"/>
                </a:lnTo>
                <a:lnTo>
                  <a:pt x="877" y="117"/>
                </a:lnTo>
                <a:lnTo>
                  <a:pt x="908" y="151"/>
                </a:lnTo>
                <a:lnTo>
                  <a:pt x="936" y="199"/>
                </a:lnTo>
                <a:lnTo>
                  <a:pt x="959" y="248"/>
                </a:lnTo>
                <a:lnTo>
                  <a:pt x="978" y="302"/>
                </a:lnTo>
                <a:lnTo>
                  <a:pt x="989" y="364"/>
                </a:lnTo>
                <a:lnTo>
                  <a:pt x="995" y="419"/>
                </a:lnTo>
                <a:lnTo>
                  <a:pt x="989" y="473"/>
                </a:lnTo>
                <a:lnTo>
                  <a:pt x="980" y="523"/>
                </a:lnTo>
                <a:lnTo>
                  <a:pt x="961" y="571"/>
                </a:lnTo>
                <a:lnTo>
                  <a:pt x="938" y="611"/>
                </a:lnTo>
                <a:lnTo>
                  <a:pt x="903" y="665"/>
                </a:lnTo>
                <a:lnTo>
                  <a:pt x="874" y="710"/>
                </a:lnTo>
                <a:lnTo>
                  <a:pt x="849" y="760"/>
                </a:lnTo>
                <a:lnTo>
                  <a:pt x="839" y="804"/>
                </a:lnTo>
                <a:lnTo>
                  <a:pt x="832" y="855"/>
                </a:lnTo>
                <a:lnTo>
                  <a:pt x="832" y="900"/>
                </a:lnTo>
                <a:lnTo>
                  <a:pt x="837" y="963"/>
                </a:lnTo>
                <a:lnTo>
                  <a:pt x="854" y="1040"/>
                </a:lnTo>
                <a:lnTo>
                  <a:pt x="882" y="1109"/>
                </a:lnTo>
                <a:lnTo>
                  <a:pt x="908" y="1198"/>
                </a:lnTo>
                <a:lnTo>
                  <a:pt x="929" y="1282"/>
                </a:lnTo>
                <a:lnTo>
                  <a:pt x="949" y="1358"/>
                </a:lnTo>
                <a:lnTo>
                  <a:pt x="972" y="1430"/>
                </a:lnTo>
              </a:path>
            </a:pathLst>
          </a:custGeom>
          <a:solidFill>
            <a:srgbClr val="002060"/>
          </a:solidFill>
          <a:ln w="12700" cap="rnd">
            <a:solidFill>
              <a:schemeClr val="bg2"/>
            </a:solidFill>
            <a:round/>
            <a:headEnd/>
            <a:tailEnd/>
          </a:ln>
        </p:spPr>
        <p:txBody>
          <a:bodyPr/>
          <a:lstStyle/>
          <a:p>
            <a:endParaRPr lang="en-US"/>
          </a:p>
        </p:txBody>
      </p:sp>
      <p:grpSp>
        <p:nvGrpSpPr>
          <p:cNvPr id="8" name="Group 82"/>
          <p:cNvGrpSpPr>
            <a:grpSpLocks/>
          </p:cNvGrpSpPr>
          <p:nvPr/>
        </p:nvGrpSpPr>
        <p:grpSpPr bwMode="auto">
          <a:xfrm>
            <a:off x="1266171" y="1673589"/>
            <a:ext cx="1754298" cy="1538242"/>
            <a:chOff x="1968" y="2160"/>
            <a:chExt cx="945" cy="1241"/>
          </a:xfrm>
          <a:solidFill>
            <a:schemeClr val="accent3"/>
          </a:solidFill>
        </p:grpSpPr>
        <p:sp>
          <p:nvSpPr>
            <p:cNvPr id="80" name="Freeform 5"/>
            <p:cNvSpPr>
              <a:spLocks/>
            </p:cNvSpPr>
            <p:nvPr/>
          </p:nvSpPr>
          <p:spPr bwMode="auto">
            <a:xfrm>
              <a:off x="1968" y="2160"/>
              <a:ext cx="945" cy="1241"/>
            </a:xfrm>
            <a:custGeom>
              <a:avLst/>
              <a:gdLst>
                <a:gd name="T0" fmla="*/ 709 w 996"/>
                <a:gd name="T1" fmla="*/ 1431 h 1432"/>
                <a:gd name="T2" fmla="*/ 696 w 996"/>
                <a:gd name="T3" fmla="*/ 1053 h 1432"/>
                <a:gd name="T4" fmla="*/ 709 w 996"/>
                <a:gd name="T5" fmla="*/ 1018 h 1432"/>
                <a:gd name="T6" fmla="*/ 801 w 996"/>
                <a:gd name="T7" fmla="*/ 976 h 1432"/>
                <a:gd name="T8" fmla="*/ 918 w 996"/>
                <a:gd name="T9" fmla="*/ 932 h 1432"/>
                <a:gd name="T10" fmla="*/ 946 w 996"/>
                <a:gd name="T11" fmla="*/ 903 h 1432"/>
                <a:gd name="T12" fmla="*/ 959 w 996"/>
                <a:gd name="T13" fmla="*/ 869 h 1432"/>
                <a:gd name="T14" fmla="*/ 950 w 996"/>
                <a:gd name="T15" fmla="*/ 829 h 1432"/>
                <a:gd name="T16" fmla="*/ 935 w 996"/>
                <a:gd name="T17" fmla="*/ 793 h 1432"/>
                <a:gd name="T18" fmla="*/ 942 w 996"/>
                <a:gd name="T19" fmla="*/ 762 h 1432"/>
                <a:gd name="T20" fmla="*/ 945 w 996"/>
                <a:gd name="T21" fmla="*/ 738 h 1432"/>
                <a:gd name="T22" fmla="*/ 929 w 996"/>
                <a:gd name="T23" fmla="*/ 721 h 1432"/>
                <a:gd name="T24" fmla="*/ 917 w 996"/>
                <a:gd name="T25" fmla="*/ 717 h 1432"/>
                <a:gd name="T26" fmla="*/ 933 w 996"/>
                <a:gd name="T27" fmla="*/ 705 h 1432"/>
                <a:gd name="T28" fmla="*/ 944 w 996"/>
                <a:gd name="T29" fmla="*/ 690 h 1432"/>
                <a:gd name="T30" fmla="*/ 945 w 996"/>
                <a:gd name="T31" fmla="*/ 671 h 1432"/>
                <a:gd name="T32" fmla="*/ 932 w 996"/>
                <a:gd name="T33" fmla="*/ 649 h 1432"/>
                <a:gd name="T34" fmla="*/ 921 w 996"/>
                <a:gd name="T35" fmla="*/ 615 h 1432"/>
                <a:gd name="T36" fmla="*/ 928 w 996"/>
                <a:gd name="T37" fmla="*/ 597 h 1432"/>
                <a:gd name="T38" fmla="*/ 962 w 996"/>
                <a:gd name="T39" fmla="*/ 587 h 1432"/>
                <a:gd name="T40" fmla="*/ 986 w 996"/>
                <a:gd name="T41" fmla="*/ 566 h 1432"/>
                <a:gd name="T42" fmla="*/ 995 w 996"/>
                <a:gd name="T43" fmla="*/ 533 h 1432"/>
                <a:gd name="T44" fmla="*/ 980 w 996"/>
                <a:gd name="T45" fmla="*/ 509 h 1432"/>
                <a:gd name="T46" fmla="*/ 916 w 996"/>
                <a:gd name="T47" fmla="*/ 439 h 1432"/>
                <a:gd name="T48" fmla="*/ 866 w 996"/>
                <a:gd name="T49" fmla="*/ 377 h 1432"/>
                <a:gd name="T50" fmla="*/ 862 w 996"/>
                <a:gd name="T51" fmla="*/ 334 h 1432"/>
                <a:gd name="T52" fmla="*/ 858 w 996"/>
                <a:gd name="T53" fmla="*/ 279 h 1432"/>
                <a:gd name="T54" fmla="*/ 834 w 996"/>
                <a:gd name="T55" fmla="*/ 216 h 1432"/>
                <a:gd name="T56" fmla="*/ 766 w 996"/>
                <a:gd name="T57" fmla="*/ 105 h 1432"/>
                <a:gd name="T58" fmla="*/ 684 w 996"/>
                <a:gd name="T59" fmla="*/ 49 h 1432"/>
                <a:gd name="T60" fmla="*/ 591 w 996"/>
                <a:gd name="T61" fmla="*/ 19 h 1432"/>
                <a:gd name="T62" fmla="*/ 493 w 996"/>
                <a:gd name="T63" fmla="*/ 0 h 1432"/>
                <a:gd name="T64" fmla="*/ 370 w 996"/>
                <a:gd name="T65" fmla="*/ 6 h 1432"/>
                <a:gd name="T66" fmla="*/ 252 w 996"/>
                <a:gd name="T67" fmla="*/ 36 h 1432"/>
                <a:gd name="T68" fmla="*/ 159 w 996"/>
                <a:gd name="T69" fmla="*/ 84 h 1432"/>
                <a:gd name="T70" fmla="*/ 87 w 996"/>
                <a:gd name="T71" fmla="*/ 151 h 1432"/>
                <a:gd name="T72" fmla="*/ 36 w 996"/>
                <a:gd name="T73" fmla="*/ 248 h 1432"/>
                <a:gd name="T74" fmla="*/ 6 w 996"/>
                <a:gd name="T75" fmla="*/ 364 h 1432"/>
                <a:gd name="T76" fmla="*/ 6 w 996"/>
                <a:gd name="T77" fmla="*/ 473 h 1432"/>
                <a:gd name="T78" fmla="*/ 34 w 996"/>
                <a:gd name="T79" fmla="*/ 571 h 1432"/>
                <a:gd name="T80" fmla="*/ 92 w 996"/>
                <a:gd name="T81" fmla="*/ 665 h 1432"/>
                <a:gd name="T82" fmla="*/ 146 w 996"/>
                <a:gd name="T83" fmla="*/ 760 h 1432"/>
                <a:gd name="T84" fmla="*/ 163 w 996"/>
                <a:gd name="T85" fmla="*/ 855 h 1432"/>
                <a:gd name="T86" fmla="*/ 158 w 996"/>
                <a:gd name="T87" fmla="*/ 963 h 1432"/>
                <a:gd name="T88" fmla="*/ 113 w 996"/>
                <a:gd name="T89" fmla="*/ 1109 h 1432"/>
                <a:gd name="T90" fmla="*/ 66 w 996"/>
                <a:gd name="T91" fmla="*/ 1282 h 1432"/>
                <a:gd name="T92" fmla="*/ 23 w 996"/>
                <a:gd name="T93" fmla="*/ 1430 h 14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6"/>
                <a:gd name="T142" fmla="*/ 0 h 1432"/>
                <a:gd name="T143" fmla="*/ 996 w 996"/>
                <a:gd name="T144" fmla="*/ 1432 h 14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6" h="1432">
                  <a:moveTo>
                    <a:pt x="23" y="1430"/>
                  </a:moveTo>
                  <a:lnTo>
                    <a:pt x="709" y="1431"/>
                  </a:lnTo>
                  <a:lnTo>
                    <a:pt x="694" y="1098"/>
                  </a:lnTo>
                  <a:lnTo>
                    <a:pt x="696" y="1053"/>
                  </a:lnTo>
                  <a:lnTo>
                    <a:pt x="700" y="1032"/>
                  </a:lnTo>
                  <a:lnTo>
                    <a:pt x="709" y="1018"/>
                  </a:lnTo>
                  <a:lnTo>
                    <a:pt x="740" y="1000"/>
                  </a:lnTo>
                  <a:lnTo>
                    <a:pt x="801" y="976"/>
                  </a:lnTo>
                  <a:lnTo>
                    <a:pt x="858" y="954"/>
                  </a:lnTo>
                  <a:lnTo>
                    <a:pt x="918" y="932"/>
                  </a:lnTo>
                  <a:lnTo>
                    <a:pt x="934" y="920"/>
                  </a:lnTo>
                  <a:lnTo>
                    <a:pt x="946" y="903"/>
                  </a:lnTo>
                  <a:lnTo>
                    <a:pt x="953" y="888"/>
                  </a:lnTo>
                  <a:lnTo>
                    <a:pt x="959" y="869"/>
                  </a:lnTo>
                  <a:lnTo>
                    <a:pt x="957" y="850"/>
                  </a:lnTo>
                  <a:lnTo>
                    <a:pt x="950" y="829"/>
                  </a:lnTo>
                  <a:lnTo>
                    <a:pt x="940" y="809"/>
                  </a:lnTo>
                  <a:lnTo>
                    <a:pt x="935" y="793"/>
                  </a:lnTo>
                  <a:lnTo>
                    <a:pt x="935" y="774"/>
                  </a:lnTo>
                  <a:lnTo>
                    <a:pt x="942" y="762"/>
                  </a:lnTo>
                  <a:lnTo>
                    <a:pt x="946" y="751"/>
                  </a:lnTo>
                  <a:lnTo>
                    <a:pt x="945" y="738"/>
                  </a:lnTo>
                  <a:lnTo>
                    <a:pt x="938" y="729"/>
                  </a:lnTo>
                  <a:lnTo>
                    <a:pt x="929" y="721"/>
                  </a:lnTo>
                  <a:lnTo>
                    <a:pt x="922" y="719"/>
                  </a:lnTo>
                  <a:lnTo>
                    <a:pt x="917" y="717"/>
                  </a:lnTo>
                  <a:lnTo>
                    <a:pt x="927" y="711"/>
                  </a:lnTo>
                  <a:lnTo>
                    <a:pt x="933" y="705"/>
                  </a:lnTo>
                  <a:lnTo>
                    <a:pt x="938" y="700"/>
                  </a:lnTo>
                  <a:lnTo>
                    <a:pt x="944" y="690"/>
                  </a:lnTo>
                  <a:lnTo>
                    <a:pt x="946" y="682"/>
                  </a:lnTo>
                  <a:lnTo>
                    <a:pt x="945" y="671"/>
                  </a:lnTo>
                  <a:lnTo>
                    <a:pt x="940" y="664"/>
                  </a:lnTo>
                  <a:lnTo>
                    <a:pt x="932" y="649"/>
                  </a:lnTo>
                  <a:lnTo>
                    <a:pt x="925" y="632"/>
                  </a:lnTo>
                  <a:lnTo>
                    <a:pt x="921" y="615"/>
                  </a:lnTo>
                  <a:lnTo>
                    <a:pt x="922" y="603"/>
                  </a:lnTo>
                  <a:lnTo>
                    <a:pt x="928" y="597"/>
                  </a:lnTo>
                  <a:lnTo>
                    <a:pt x="942" y="593"/>
                  </a:lnTo>
                  <a:lnTo>
                    <a:pt x="962" y="587"/>
                  </a:lnTo>
                  <a:lnTo>
                    <a:pt x="976" y="579"/>
                  </a:lnTo>
                  <a:lnTo>
                    <a:pt x="986" y="566"/>
                  </a:lnTo>
                  <a:lnTo>
                    <a:pt x="995" y="551"/>
                  </a:lnTo>
                  <a:lnTo>
                    <a:pt x="995" y="533"/>
                  </a:lnTo>
                  <a:lnTo>
                    <a:pt x="988" y="518"/>
                  </a:lnTo>
                  <a:lnTo>
                    <a:pt x="980" y="509"/>
                  </a:lnTo>
                  <a:lnTo>
                    <a:pt x="962" y="492"/>
                  </a:lnTo>
                  <a:lnTo>
                    <a:pt x="916" y="439"/>
                  </a:lnTo>
                  <a:lnTo>
                    <a:pt x="874" y="392"/>
                  </a:lnTo>
                  <a:lnTo>
                    <a:pt x="866" y="377"/>
                  </a:lnTo>
                  <a:lnTo>
                    <a:pt x="862" y="365"/>
                  </a:lnTo>
                  <a:lnTo>
                    <a:pt x="862" y="334"/>
                  </a:lnTo>
                  <a:lnTo>
                    <a:pt x="861" y="308"/>
                  </a:lnTo>
                  <a:lnTo>
                    <a:pt x="858" y="279"/>
                  </a:lnTo>
                  <a:lnTo>
                    <a:pt x="846" y="250"/>
                  </a:lnTo>
                  <a:lnTo>
                    <a:pt x="834" y="216"/>
                  </a:lnTo>
                  <a:lnTo>
                    <a:pt x="800" y="155"/>
                  </a:lnTo>
                  <a:lnTo>
                    <a:pt x="766" y="105"/>
                  </a:lnTo>
                  <a:lnTo>
                    <a:pt x="722" y="70"/>
                  </a:lnTo>
                  <a:lnTo>
                    <a:pt x="684" y="49"/>
                  </a:lnTo>
                  <a:lnTo>
                    <a:pt x="640" y="31"/>
                  </a:lnTo>
                  <a:lnTo>
                    <a:pt x="591" y="19"/>
                  </a:lnTo>
                  <a:lnTo>
                    <a:pt x="547" y="9"/>
                  </a:lnTo>
                  <a:lnTo>
                    <a:pt x="493" y="0"/>
                  </a:lnTo>
                  <a:lnTo>
                    <a:pt x="428" y="0"/>
                  </a:lnTo>
                  <a:lnTo>
                    <a:pt x="370" y="6"/>
                  </a:lnTo>
                  <a:lnTo>
                    <a:pt x="309" y="17"/>
                  </a:lnTo>
                  <a:lnTo>
                    <a:pt x="252" y="36"/>
                  </a:lnTo>
                  <a:lnTo>
                    <a:pt x="204" y="57"/>
                  </a:lnTo>
                  <a:lnTo>
                    <a:pt x="159" y="84"/>
                  </a:lnTo>
                  <a:lnTo>
                    <a:pt x="118" y="117"/>
                  </a:lnTo>
                  <a:lnTo>
                    <a:pt x="87" y="151"/>
                  </a:lnTo>
                  <a:lnTo>
                    <a:pt x="59" y="199"/>
                  </a:lnTo>
                  <a:lnTo>
                    <a:pt x="36" y="248"/>
                  </a:lnTo>
                  <a:lnTo>
                    <a:pt x="17" y="302"/>
                  </a:lnTo>
                  <a:lnTo>
                    <a:pt x="6" y="364"/>
                  </a:lnTo>
                  <a:lnTo>
                    <a:pt x="0" y="419"/>
                  </a:lnTo>
                  <a:lnTo>
                    <a:pt x="6" y="473"/>
                  </a:lnTo>
                  <a:lnTo>
                    <a:pt x="15" y="523"/>
                  </a:lnTo>
                  <a:lnTo>
                    <a:pt x="34" y="571"/>
                  </a:lnTo>
                  <a:lnTo>
                    <a:pt x="57" y="611"/>
                  </a:lnTo>
                  <a:lnTo>
                    <a:pt x="92" y="665"/>
                  </a:lnTo>
                  <a:lnTo>
                    <a:pt x="121" y="710"/>
                  </a:lnTo>
                  <a:lnTo>
                    <a:pt x="146" y="760"/>
                  </a:lnTo>
                  <a:lnTo>
                    <a:pt x="156" y="804"/>
                  </a:lnTo>
                  <a:lnTo>
                    <a:pt x="163" y="855"/>
                  </a:lnTo>
                  <a:lnTo>
                    <a:pt x="163" y="900"/>
                  </a:lnTo>
                  <a:lnTo>
                    <a:pt x="158" y="963"/>
                  </a:lnTo>
                  <a:lnTo>
                    <a:pt x="141" y="1040"/>
                  </a:lnTo>
                  <a:lnTo>
                    <a:pt x="113" y="1109"/>
                  </a:lnTo>
                  <a:lnTo>
                    <a:pt x="87" y="1198"/>
                  </a:lnTo>
                  <a:lnTo>
                    <a:pt x="66" y="1282"/>
                  </a:lnTo>
                  <a:lnTo>
                    <a:pt x="46" y="1358"/>
                  </a:lnTo>
                  <a:lnTo>
                    <a:pt x="23" y="1430"/>
                  </a:lnTo>
                </a:path>
              </a:pathLst>
            </a:custGeom>
            <a:solidFill>
              <a:srgbClr val="002060"/>
            </a:solidFill>
            <a:ln w="12700" cap="rnd" cmpd="sng">
              <a:solidFill>
                <a:schemeClr val="bg2"/>
              </a:solidFill>
              <a:prstDash val="solid"/>
              <a:round/>
              <a:headEnd type="none" w="med" len="med"/>
              <a:tailEnd type="none" w="med" len="med"/>
            </a:ln>
          </p:spPr>
          <p:txBody>
            <a:bodyPr/>
            <a:lstStyle/>
            <a:p>
              <a:pPr>
                <a:defRPr/>
              </a:pPr>
              <a:endParaRPr lang="en-US">
                <a:solidFill>
                  <a:schemeClr val="accent3"/>
                </a:solidFill>
                <a:cs typeface="+mn-cs"/>
              </a:endParaRPr>
            </a:p>
          </p:txBody>
        </p:sp>
        <p:sp>
          <p:nvSpPr>
            <p:cNvPr id="81" name="Oval 6"/>
            <p:cNvSpPr>
              <a:spLocks noChangeArrowheads="1"/>
            </p:cNvSpPr>
            <p:nvPr/>
          </p:nvSpPr>
          <p:spPr bwMode="auto">
            <a:xfrm>
              <a:off x="2676" y="2452"/>
              <a:ext cx="83" cy="76"/>
            </a:xfrm>
            <a:prstGeom prst="ellipse">
              <a:avLst/>
            </a:prstGeom>
            <a:solidFill>
              <a:schemeClr val="accent3"/>
            </a:solidFill>
            <a:ln w="12700">
              <a:solidFill>
                <a:schemeClr val="bg2"/>
              </a:solidFill>
              <a:round/>
              <a:headEnd/>
              <a:tailEnd/>
            </a:ln>
          </p:spPr>
          <p:txBody>
            <a:bodyPr wrap="none" anchor="ctr"/>
            <a:lstStyle/>
            <a:p>
              <a:pPr>
                <a:defRPr/>
              </a:pPr>
              <a:endParaRPr lang="en-US">
                <a:solidFill>
                  <a:schemeClr val="accent3"/>
                </a:solidFill>
                <a:cs typeface="+mn-cs"/>
              </a:endParaRPr>
            </a:p>
          </p:txBody>
        </p:sp>
      </p:grpSp>
      <p:sp>
        <p:nvSpPr>
          <p:cNvPr id="9" name="Oval 7"/>
          <p:cNvSpPr>
            <a:spLocks noChangeArrowheads="1"/>
          </p:cNvSpPr>
          <p:nvPr/>
        </p:nvSpPr>
        <p:spPr bwMode="auto">
          <a:xfrm>
            <a:off x="6454647" y="2014849"/>
            <a:ext cx="156826" cy="94426"/>
          </a:xfrm>
          <a:prstGeom prst="ellipse">
            <a:avLst/>
          </a:prstGeom>
          <a:solidFill>
            <a:schemeClr val="accent3"/>
          </a:solidFill>
          <a:ln w="12700">
            <a:solidFill>
              <a:schemeClr val="bg2"/>
            </a:solidFill>
            <a:round/>
            <a:headEnd/>
            <a:tailEnd/>
          </a:ln>
        </p:spPr>
        <p:txBody>
          <a:bodyPr wrap="none" anchor="ctr"/>
          <a:lstStyle/>
          <a:p>
            <a:pPr>
              <a:defRPr/>
            </a:pPr>
            <a:endParaRPr lang="en-US">
              <a:solidFill>
                <a:schemeClr val="accent3"/>
              </a:solidFill>
              <a:cs typeface="+mn-cs"/>
            </a:endParaRPr>
          </a:p>
        </p:txBody>
      </p:sp>
      <p:sp>
        <p:nvSpPr>
          <p:cNvPr id="10" name="Text Box 9"/>
          <p:cNvSpPr txBox="1">
            <a:spLocks noChangeArrowheads="1"/>
          </p:cNvSpPr>
          <p:nvPr/>
        </p:nvSpPr>
        <p:spPr bwMode="auto">
          <a:xfrm>
            <a:off x="1478216" y="3417990"/>
            <a:ext cx="1418126" cy="461665"/>
          </a:xfrm>
          <a:prstGeom prst="rect">
            <a:avLst/>
          </a:prstGeom>
          <a:noFill/>
          <a:ln w="9525">
            <a:solidFill>
              <a:srgbClr val="002060"/>
            </a:solidFill>
            <a:miter lim="800000"/>
            <a:headEnd/>
            <a:tailEnd/>
          </a:ln>
        </p:spPr>
        <p:txBody>
          <a:bodyPr wrap="square">
            <a:spAutoFit/>
          </a:bodyPr>
          <a:lstStyle/>
          <a:p>
            <a:pPr>
              <a:defRPr/>
            </a:pPr>
            <a:r>
              <a:rPr lang="en-US" sz="2400" baseline="0" dirty="0">
                <a:solidFill>
                  <a:srgbClr val="002060"/>
                </a:solidFill>
                <a:latin typeface="+mj-lt"/>
                <a:cs typeface="+mn-cs"/>
              </a:rPr>
              <a:t>Examiner</a:t>
            </a:r>
            <a:endParaRPr lang="en-US" baseline="0" dirty="0">
              <a:solidFill>
                <a:srgbClr val="002060"/>
              </a:solidFill>
              <a:latin typeface="+mj-lt"/>
              <a:cs typeface="+mn-cs"/>
            </a:endParaRPr>
          </a:p>
        </p:txBody>
      </p:sp>
      <p:sp>
        <p:nvSpPr>
          <p:cNvPr id="11" name="Text Box 10"/>
          <p:cNvSpPr txBox="1">
            <a:spLocks noChangeArrowheads="1"/>
          </p:cNvSpPr>
          <p:nvPr/>
        </p:nvSpPr>
        <p:spPr bwMode="auto">
          <a:xfrm>
            <a:off x="6582596" y="3417989"/>
            <a:ext cx="1279059" cy="461665"/>
          </a:xfrm>
          <a:prstGeom prst="rect">
            <a:avLst/>
          </a:prstGeom>
          <a:noFill/>
          <a:ln w="9525">
            <a:solidFill>
              <a:srgbClr val="002060"/>
            </a:solidFill>
            <a:miter lim="800000"/>
            <a:headEnd/>
            <a:tailEnd/>
          </a:ln>
        </p:spPr>
        <p:txBody>
          <a:bodyPr wrap="square" anchor="ctr" anchorCtr="1">
            <a:spAutoFit/>
          </a:bodyPr>
          <a:lstStyle/>
          <a:p>
            <a:pPr algn="ctr">
              <a:spcAft>
                <a:spcPts val="0"/>
              </a:spcAft>
              <a:defRPr/>
            </a:pPr>
            <a:r>
              <a:rPr lang="en-US" sz="2400" baseline="0" dirty="0">
                <a:solidFill>
                  <a:srgbClr val="002060"/>
                </a:solidFill>
                <a:latin typeface="+mj-lt"/>
                <a:cs typeface="+mn-cs"/>
              </a:rPr>
              <a:t>Subject</a:t>
            </a:r>
            <a:endParaRPr lang="en-US" baseline="0" dirty="0">
              <a:solidFill>
                <a:srgbClr val="002060"/>
              </a:solidFill>
              <a:latin typeface="+mj-lt"/>
              <a:cs typeface="+mn-cs"/>
            </a:endParaRPr>
          </a:p>
        </p:txBody>
      </p:sp>
      <p:sp>
        <p:nvSpPr>
          <p:cNvPr id="12" name="Line 11"/>
          <p:cNvSpPr>
            <a:spLocks noChangeShapeType="1"/>
          </p:cNvSpPr>
          <p:nvPr/>
        </p:nvSpPr>
        <p:spPr bwMode="auto">
          <a:xfrm flipH="1" flipV="1">
            <a:off x="5323128" y="1810350"/>
            <a:ext cx="1000718" cy="251712"/>
          </a:xfrm>
          <a:prstGeom prst="line">
            <a:avLst/>
          </a:prstGeom>
          <a:noFill/>
          <a:ln w="9525">
            <a:solidFill>
              <a:srgbClr val="002060"/>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grpSp>
        <p:nvGrpSpPr>
          <p:cNvPr id="13" name="Group 13"/>
          <p:cNvGrpSpPr>
            <a:grpSpLocks/>
          </p:cNvGrpSpPr>
          <p:nvPr/>
        </p:nvGrpSpPr>
        <p:grpSpPr bwMode="auto">
          <a:xfrm rot="2409256" flipH="1">
            <a:off x="4358700" y="1723738"/>
            <a:ext cx="625172" cy="1074742"/>
            <a:chOff x="2448" y="1680"/>
            <a:chExt cx="336" cy="868"/>
          </a:xfrm>
          <a:solidFill>
            <a:srgbClr val="002060"/>
          </a:solidFill>
        </p:grpSpPr>
        <p:sp>
          <p:nvSpPr>
            <p:cNvPr id="14" name="Freeform 14"/>
            <p:cNvSpPr>
              <a:spLocks/>
            </p:cNvSpPr>
            <p:nvPr/>
          </p:nvSpPr>
          <p:spPr bwMode="auto">
            <a:xfrm>
              <a:off x="2683" y="1680"/>
              <a:ext cx="88" cy="319"/>
            </a:xfrm>
            <a:custGeom>
              <a:avLst/>
              <a:gdLst>
                <a:gd name="T0" fmla="*/ 0 w 191"/>
                <a:gd name="T1" fmla="*/ 2 h 583"/>
                <a:gd name="T2" fmla="*/ 0 w 191"/>
                <a:gd name="T3" fmla="*/ 2 h 583"/>
                <a:gd name="T4" fmla="*/ 0 w 191"/>
                <a:gd name="T5" fmla="*/ 2 h 583"/>
                <a:gd name="T6" fmla="*/ 0 w 191"/>
                <a:gd name="T7" fmla="*/ 2 h 583"/>
                <a:gd name="T8" fmla="*/ 0 w 191"/>
                <a:gd name="T9" fmla="*/ 2 h 583"/>
                <a:gd name="T10" fmla="*/ 0 w 191"/>
                <a:gd name="T11" fmla="*/ 2 h 583"/>
                <a:gd name="T12" fmla="*/ 0 w 191"/>
                <a:gd name="T13" fmla="*/ 2 h 583"/>
                <a:gd name="T14" fmla="*/ 0 w 191"/>
                <a:gd name="T15" fmla="*/ 2 h 583"/>
                <a:gd name="T16" fmla="*/ 0 w 191"/>
                <a:gd name="T17" fmla="*/ 1 h 583"/>
                <a:gd name="T18" fmla="*/ 0 w 191"/>
                <a:gd name="T19" fmla="*/ 1 h 583"/>
                <a:gd name="T20" fmla="*/ 0 w 191"/>
                <a:gd name="T21" fmla="*/ 1 h 583"/>
                <a:gd name="T22" fmla="*/ 0 w 191"/>
                <a:gd name="T23" fmla="*/ 1 h 583"/>
                <a:gd name="T24" fmla="*/ 0 w 191"/>
                <a:gd name="T25" fmla="*/ 1 h 583"/>
                <a:gd name="T26" fmla="*/ 0 w 191"/>
                <a:gd name="T27" fmla="*/ 1 h 583"/>
                <a:gd name="T28" fmla="*/ 0 w 191"/>
                <a:gd name="T29" fmla="*/ 1 h 583"/>
                <a:gd name="T30" fmla="*/ 0 w 191"/>
                <a:gd name="T31" fmla="*/ 1 h 583"/>
                <a:gd name="T32" fmla="*/ 0 w 191"/>
                <a:gd name="T33" fmla="*/ 1 h 583"/>
                <a:gd name="T34" fmla="*/ 0 w 191"/>
                <a:gd name="T35" fmla="*/ 1 h 583"/>
                <a:gd name="T36" fmla="*/ 0 w 191"/>
                <a:gd name="T37" fmla="*/ 1 h 583"/>
                <a:gd name="T38" fmla="*/ 0 w 191"/>
                <a:gd name="T39" fmla="*/ 1 h 583"/>
                <a:gd name="T40" fmla="*/ 0 w 191"/>
                <a:gd name="T41" fmla="*/ 1 h 583"/>
                <a:gd name="T42" fmla="*/ 0 w 191"/>
                <a:gd name="T43" fmla="*/ 0 h 583"/>
                <a:gd name="T44" fmla="*/ 0 w 191"/>
                <a:gd name="T45" fmla="*/ 0 h 583"/>
                <a:gd name="T46" fmla="*/ 0 w 191"/>
                <a:gd name="T47" fmla="*/ 1 h 583"/>
                <a:gd name="T48" fmla="*/ 0 w 191"/>
                <a:gd name="T49" fmla="*/ 1 h 583"/>
                <a:gd name="T50" fmla="*/ 0 w 191"/>
                <a:gd name="T51" fmla="*/ 1 h 583"/>
                <a:gd name="T52" fmla="*/ 0 w 191"/>
                <a:gd name="T53" fmla="*/ 1 h 583"/>
                <a:gd name="T54" fmla="*/ 0 w 191"/>
                <a:gd name="T55" fmla="*/ 1 h 583"/>
                <a:gd name="T56" fmla="*/ 0 w 191"/>
                <a:gd name="T57" fmla="*/ 1 h 583"/>
                <a:gd name="T58" fmla="*/ 0 w 191"/>
                <a:gd name="T59" fmla="*/ 1 h 583"/>
                <a:gd name="T60" fmla="*/ 0 w 191"/>
                <a:gd name="T61" fmla="*/ 1 h 583"/>
                <a:gd name="T62" fmla="*/ 0 w 191"/>
                <a:gd name="T63" fmla="*/ 1 h 583"/>
                <a:gd name="T64" fmla="*/ 0 w 191"/>
                <a:gd name="T65" fmla="*/ 1 h 583"/>
                <a:gd name="T66" fmla="*/ 0 w 191"/>
                <a:gd name="T67" fmla="*/ 1 h 583"/>
                <a:gd name="T68" fmla="*/ 0 w 191"/>
                <a:gd name="T69" fmla="*/ 1 h 583"/>
                <a:gd name="T70" fmla="*/ 0 w 191"/>
                <a:gd name="T71" fmla="*/ 1 h 583"/>
                <a:gd name="T72" fmla="*/ 0 w 191"/>
                <a:gd name="T73" fmla="*/ 1 h 583"/>
                <a:gd name="T74" fmla="*/ 0 w 191"/>
                <a:gd name="T75" fmla="*/ 1 h 583"/>
                <a:gd name="T76" fmla="*/ 0 w 191"/>
                <a:gd name="T77" fmla="*/ 1 h 583"/>
                <a:gd name="T78" fmla="*/ 0 w 191"/>
                <a:gd name="T79" fmla="*/ 1 h 583"/>
                <a:gd name="T80" fmla="*/ 0 w 191"/>
                <a:gd name="T81" fmla="*/ 2 h 583"/>
                <a:gd name="T82" fmla="*/ 0 w 191"/>
                <a:gd name="T83" fmla="*/ 2 h 583"/>
                <a:gd name="T84" fmla="*/ 0 w 191"/>
                <a:gd name="T85" fmla="*/ 2 h 583"/>
                <a:gd name="T86" fmla="*/ 0 w 191"/>
                <a:gd name="T87" fmla="*/ 2 h 583"/>
                <a:gd name="T88" fmla="*/ 0 w 191"/>
                <a:gd name="T89" fmla="*/ 2 h 583"/>
                <a:gd name="T90" fmla="*/ 0 w 191"/>
                <a:gd name="T91" fmla="*/ 2 h 583"/>
                <a:gd name="T92" fmla="*/ 0 w 191"/>
                <a:gd name="T93" fmla="*/ 2 h 583"/>
                <a:gd name="T94" fmla="*/ 0 w 191"/>
                <a:gd name="T95" fmla="*/ 2 h 583"/>
                <a:gd name="T96" fmla="*/ 0 w 191"/>
                <a:gd name="T97" fmla="*/ 2 h 583"/>
                <a:gd name="T98" fmla="*/ 0 w 191"/>
                <a:gd name="T99" fmla="*/ 2 h 583"/>
                <a:gd name="T100" fmla="*/ 0 w 191"/>
                <a:gd name="T101" fmla="*/ 2 h 5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
                <a:gd name="T154" fmla="*/ 0 h 583"/>
                <a:gd name="T155" fmla="*/ 191 w 191"/>
                <a:gd name="T156" fmla="*/ 583 h 5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 h="583">
                  <a:moveTo>
                    <a:pt x="9" y="472"/>
                  </a:moveTo>
                  <a:lnTo>
                    <a:pt x="12" y="463"/>
                  </a:lnTo>
                  <a:lnTo>
                    <a:pt x="14" y="457"/>
                  </a:lnTo>
                  <a:lnTo>
                    <a:pt x="16" y="450"/>
                  </a:lnTo>
                  <a:lnTo>
                    <a:pt x="17" y="438"/>
                  </a:lnTo>
                  <a:lnTo>
                    <a:pt x="17" y="426"/>
                  </a:lnTo>
                  <a:lnTo>
                    <a:pt x="16" y="414"/>
                  </a:lnTo>
                  <a:lnTo>
                    <a:pt x="16" y="402"/>
                  </a:lnTo>
                  <a:lnTo>
                    <a:pt x="16" y="390"/>
                  </a:lnTo>
                  <a:lnTo>
                    <a:pt x="16" y="374"/>
                  </a:lnTo>
                  <a:lnTo>
                    <a:pt x="16" y="370"/>
                  </a:lnTo>
                  <a:lnTo>
                    <a:pt x="16" y="361"/>
                  </a:lnTo>
                  <a:lnTo>
                    <a:pt x="16" y="345"/>
                  </a:lnTo>
                  <a:lnTo>
                    <a:pt x="15" y="337"/>
                  </a:lnTo>
                  <a:lnTo>
                    <a:pt x="15" y="329"/>
                  </a:lnTo>
                  <a:lnTo>
                    <a:pt x="15" y="321"/>
                  </a:lnTo>
                  <a:lnTo>
                    <a:pt x="15" y="309"/>
                  </a:lnTo>
                  <a:lnTo>
                    <a:pt x="16" y="284"/>
                  </a:lnTo>
                  <a:lnTo>
                    <a:pt x="17" y="264"/>
                  </a:lnTo>
                  <a:lnTo>
                    <a:pt x="17" y="244"/>
                  </a:lnTo>
                  <a:lnTo>
                    <a:pt x="17" y="228"/>
                  </a:lnTo>
                  <a:lnTo>
                    <a:pt x="15" y="208"/>
                  </a:lnTo>
                  <a:lnTo>
                    <a:pt x="13" y="196"/>
                  </a:lnTo>
                  <a:lnTo>
                    <a:pt x="11" y="188"/>
                  </a:lnTo>
                  <a:lnTo>
                    <a:pt x="9" y="176"/>
                  </a:lnTo>
                  <a:lnTo>
                    <a:pt x="7" y="161"/>
                  </a:lnTo>
                  <a:lnTo>
                    <a:pt x="5" y="145"/>
                  </a:lnTo>
                  <a:lnTo>
                    <a:pt x="2" y="126"/>
                  </a:lnTo>
                  <a:lnTo>
                    <a:pt x="1" y="110"/>
                  </a:lnTo>
                  <a:lnTo>
                    <a:pt x="1" y="100"/>
                  </a:lnTo>
                  <a:lnTo>
                    <a:pt x="0" y="85"/>
                  </a:lnTo>
                  <a:lnTo>
                    <a:pt x="2" y="69"/>
                  </a:lnTo>
                  <a:lnTo>
                    <a:pt x="3" y="53"/>
                  </a:lnTo>
                  <a:lnTo>
                    <a:pt x="4" y="40"/>
                  </a:lnTo>
                  <a:lnTo>
                    <a:pt x="8" y="24"/>
                  </a:lnTo>
                  <a:lnTo>
                    <a:pt x="10" y="19"/>
                  </a:lnTo>
                  <a:lnTo>
                    <a:pt x="13" y="14"/>
                  </a:lnTo>
                  <a:lnTo>
                    <a:pt x="18" y="11"/>
                  </a:lnTo>
                  <a:lnTo>
                    <a:pt x="26" y="6"/>
                  </a:lnTo>
                  <a:lnTo>
                    <a:pt x="30" y="4"/>
                  </a:lnTo>
                  <a:lnTo>
                    <a:pt x="34" y="3"/>
                  </a:lnTo>
                  <a:lnTo>
                    <a:pt x="39" y="2"/>
                  </a:lnTo>
                  <a:lnTo>
                    <a:pt x="47" y="0"/>
                  </a:lnTo>
                  <a:lnTo>
                    <a:pt x="51" y="0"/>
                  </a:lnTo>
                  <a:lnTo>
                    <a:pt x="55" y="0"/>
                  </a:lnTo>
                  <a:lnTo>
                    <a:pt x="65" y="0"/>
                  </a:lnTo>
                  <a:lnTo>
                    <a:pt x="69" y="2"/>
                  </a:lnTo>
                  <a:lnTo>
                    <a:pt x="75" y="4"/>
                  </a:lnTo>
                  <a:lnTo>
                    <a:pt x="80" y="6"/>
                  </a:lnTo>
                  <a:lnTo>
                    <a:pt x="83" y="8"/>
                  </a:lnTo>
                  <a:lnTo>
                    <a:pt x="87" y="11"/>
                  </a:lnTo>
                  <a:lnTo>
                    <a:pt x="90" y="14"/>
                  </a:lnTo>
                  <a:lnTo>
                    <a:pt x="94" y="21"/>
                  </a:lnTo>
                  <a:lnTo>
                    <a:pt x="98" y="28"/>
                  </a:lnTo>
                  <a:lnTo>
                    <a:pt x="103" y="40"/>
                  </a:lnTo>
                  <a:lnTo>
                    <a:pt x="108" y="52"/>
                  </a:lnTo>
                  <a:lnTo>
                    <a:pt x="113" y="63"/>
                  </a:lnTo>
                  <a:lnTo>
                    <a:pt x="117" y="75"/>
                  </a:lnTo>
                  <a:lnTo>
                    <a:pt x="119" y="87"/>
                  </a:lnTo>
                  <a:lnTo>
                    <a:pt x="123" y="98"/>
                  </a:lnTo>
                  <a:lnTo>
                    <a:pt x="125" y="110"/>
                  </a:lnTo>
                  <a:lnTo>
                    <a:pt x="128" y="122"/>
                  </a:lnTo>
                  <a:lnTo>
                    <a:pt x="131" y="137"/>
                  </a:lnTo>
                  <a:lnTo>
                    <a:pt x="133" y="148"/>
                  </a:lnTo>
                  <a:lnTo>
                    <a:pt x="137" y="164"/>
                  </a:lnTo>
                  <a:lnTo>
                    <a:pt x="139" y="180"/>
                  </a:lnTo>
                  <a:lnTo>
                    <a:pt x="142" y="192"/>
                  </a:lnTo>
                  <a:lnTo>
                    <a:pt x="145" y="207"/>
                  </a:lnTo>
                  <a:lnTo>
                    <a:pt x="147" y="219"/>
                  </a:lnTo>
                  <a:lnTo>
                    <a:pt x="149" y="231"/>
                  </a:lnTo>
                  <a:lnTo>
                    <a:pt x="152" y="243"/>
                  </a:lnTo>
                  <a:lnTo>
                    <a:pt x="155" y="254"/>
                  </a:lnTo>
                  <a:lnTo>
                    <a:pt x="157" y="262"/>
                  </a:lnTo>
                  <a:lnTo>
                    <a:pt x="159" y="270"/>
                  </a:lnTo>
                  <a:lnTo>
                    <a:pt x="161" y="278"/>
                  </a:lnTo>
                  <a:lnTo>
                    <a:pt x="161" y="286"/>
                  </a:lnTo>
                  <a:lnTo>
                    <a:pt x="162" y="289"/>
                  </a:lnTo>
                  <a:lnTo>
                    <a:pt x="163" y="297"/>
                  </a:lnTo>
                  <a:lnTo>
                    <a:pt x="163" y="302"/>
                  </a:lnTo>
                  <a:lnTo>
                    <a:pt x="163" y="305"/>
                  </a:lnTo>
                  <a:lnTo>
                    <a:pt x="163" y="310"/>
                  </a:lnTo>
                  <a:lnTo>
                    <a:pt x="164" y="338"/>
                  </a:lnTo>
                  <a:lnTo>
                    <a:pt x="165" y="366"/>
                  </a:lnTo>
                  <a:lnTo>
                    <a:pt x="166" y="382"/>
                  </a:lnTo>
                  <a:lnTo>
                    <a:pt x="167" y="390"/>
                  </a:lnTo>
                  <a:lnTo>
                    <a:pt x="167" y="402"/>
                  </a:lnTo>
                  <a:lnTo>
                    <a:pt x="168" y="414"/>
                  </a:lnTo>
                  <a:lnTo>
                    <a:pt x="169" y="426"/>
                  </a:lnTo>
                  <a:lnTo>
                    <a:pt x="170" y="442"/>
                  </a:lnTo>
                  <a:lnTo>
                    <a:pt x="172" y="462"/>
                  </a:lnTo>
                  <a:lnTo>
                    <a:pt x="173" y="473"/>
                  </a:lnTo>
                  <a:lnTo>
                    <a:pt x="174" y="481"/>
                  </a:lnTo>
                  <a:lnTo>
                    <a:pt x="176" y="493"/>
                  </a:lnTo>
                  <a:lnTo>
                    <a:pt x="177" y="505"/>
                  </a:lnTo>
                  <a:lnTo>
                    <a:pt x="178" y="513"/>
                  </a:lnTo>
                  <a:lnTo>
                    <a:pt x="179" y="520"/>
                  </a:lnTo>
                  <a:lnTo>
                    <a:pt x="180" y="528"/>
                  </a:lnTo>
                  <a:lnTo>
                    <a:pt x="182" y="540"/>
                  </a:lnTo>
                  <a:lnTo>
                    <a:pt x="185" y="552"/>
                  </a:lnTo>
                  <a:lnTo>
                    <a:pt x="185" y="556"/>
                  </a:lnTo>
                  <a:lnTo>
                    <a:pt x="190" y="582"/>
                  </a:lnTo>
                  <a:lnTo>
                    <a:pt x="9" y="472"/>
                  </a:lnTo>
                </a:path>
              </a:pathLst>
            </a:custGeom>
            <a:grpFill/>
            <a:ln w="12700" cap="rnd" cmpd="sng">
              <a:noFill/>
              <a:prstDash val="solid"/>
              <a:round/>
              <a:headEnd type="none" w="med" len="med"/>
              <a:tailEnd type="none" w="med" len="med"/>
            </a:ln>
          </p:spPr>
          <p:txBody>
            <a:bodyPr/>
            <a:lstStyle/>
            <a:p>
              <a:pPr>
                <a:defRPr/>
              </a:pPr>
              <a:endParaRPr lang="en-US"/>
            </a:p>
          </p:txBody>
        </p:sp>
        <p:sp>
          <p:nvSpPr>
            <p:cNvPr id="15" name="Freeform 15"/>
            <p:cNvSpPr>
              <a:spLocks/>
            </p:cNvSpPr>
            <p:nvPr/>
          </p:nvSpPr>
          <p:spPr bwMode="auto">
            <a:xfrm>
              <a:off x="2710" y="2320"/>
              <a:ext cx="11" cy="18"/>
            </a:xfrm>
            <a:custGeom>
              <a:avLst/>
              <a:gdLst>
                <a:gd name="T0" fmla="*/ 0 w 23"/>
                <a:gd name="T1" fmla="*/ 1 h 34"/>
                <a:gd name="T2" fmla="*/ 0 w 23"/>
                <a:gd name="T3" fmla="*/ 0 h 34"/>
                <a:gd name="T4" fmla="*/ 0 w 23"/>
                <a:gd name="T5" fmla="*/ 1 h 34"/>
                <a:gd name="T6" fmla="*/ 0 w 23"/>
                <a:gd name="T7" fmla="*/ 1 h 34"/>
                <a:gd name="T8" fmla="*/ 0 w 23"/>
                <a:gd name="T9" fmla="*/ 1 h 34"/>
                <a:gd name="T10" fmla="*/ 0 w 23"/>
                <a:gd name="T11" fmla="*/ 1 h 34"/>
                <a:gd name="T12" fmla="*/ 0 w 23"/>
                <a:gd name="T13" fmla="*/ 1 h 34"/>
                <a:gd name="T14" fmla="*/ 0 60000 65536"/>
                <a:gd name="T15" fmla="*/ 0 60000 65536"/>
                <a:gd name="T16" fmla="*/ 0 60000 65536"/>
                <a:gd name="T17" fmla="*/ 0 60000 65536"/>
                <a:gd name="T18" fmla="*/ 0 60000 65536"/>
                <a:gd name="T19" fmla="*/ 0 60000 65536"/>
                <a:gd name="T20" fmla="*/ 0 60000 65536"/>
                <a:gd name="T21" fmla="*/ 0 w 23"/>
                <a:gd name="T22" fmla="*/ 0 h 34"/>
                <a:gd name="T23" fmla="*/ 23 w 2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4">
                  <a:moveTo>
                    <a:pt x="8" y="2"/>
                  </a:moveTo>
                  <a:lnTo>
                    <a:pt x="18" y="0"/>
                  </a:lnTo>
                  <a:lnTo>
                    <a:pt x="22" y="20"/>
                  </a:lnTo>
                  <a:lnTo>
                    <a:pt x="13" y="31"/>
                  </a:lnTo>
                  <a:lnTo>
                    <a:pt x="2" y="33"/>
                  </a:lnTo>
                  <a:lnTo>
                    <a:pt x="0" y="13"/>
                  </a:lnTo>
                  <a:lnTo>
                    <a:pt x="8" y="2"/>
                  </a:lnTo>
                </a:path>
              </a:pathLst>
            </a:custGeom>
            <a:grpFill/>
            <a:ln w="12700" cap="rnd" cmpd="sng">
              <a:noFill/>
              <a:prstDash val="solid"/>
              <a:round/>
              <a:headEnd type="none" w="med" len="med"/>
              <a:tailEnd type="none" w="med" len="med"/>
            </a:ln>
          </p:spPr>
          <p:txBody>
            <a:bodyPr/>
            <a:lstStyle/>
            <a:p>
              <a:pPr>
                <a:defRPr/>
              </a:pPr>
              <a:endParaRPr lang="en-US"/>
            </a:p>
          </p:txBody>
        </p:sp>
        <p:sp>
          <p:nvSpPr>
            <p:cNvPr id="16" name="Freeform 16"/>
            <p:cNvSpPr>
              <a:spLocks/>
            </p:cNvSpPr>
            <p:nvPr/>
          </p:nvSpPr>
          <p:spPr bwMode="auto">
            <a:xfrm>
              <a:off x="2470" y="1942"/>
              <a:ext cx="314" cy="561"/>
            </a:xfrm>
            <a:custGeom>
              <a:avLst/>
              <a:gdLst>
                <a:gd name="T0" fmla="*/ 0 w 684"/>
                <a:gd name="T1" fmla="*/ 3 h 1025"/>
                <a:gd name="T2" fmla="*/ 0 w 684"/>
                <a:gd name="T3" fmla="*/ 3 h 1025"/>
                <a:gd name="T4" fmla="*/ 0 w 684"/>
                <a:gd name="T5" fmla="*/ 3 h 1025"/>
                <a:gd name="T6" fmla="*/ 0 w 684"/>
                <a:gd name="T7" fmla="*/ 3 h 1025"/>
                <a:gd name="T8" fmla="*/ 0 w 684"/>
                <a:gd name="T9" fmla="*/ 3 h 1025"/>
                <a:gd name="T10" fmla="*/ 0 w 684"/>
                <a:gd name="T11" fmla="*/ 3 h 1025"/>
                <a:gd name="T12" fmla="*/ 0 w 684"/>
                <a:gd name="T13" fmla="*/ 3 h 1025"/>
                <a:gd name="T14" fmla="*/ 0 w 684"/>
                <a:gd name="T15" fmla="*/ 3 h 1025"/>
                <a:gd name="T16" fmla="*/ 0 w 684"/>
                <a:gd name="T17" fmla="*/ 3 h 1025"/>
                <a:gd name="T18" fmla="*/ 0 w 684"/>
                <a:gd name="T19" fmla="*/ 3 h 1025"/>
                <a:gd name="T20" fmla="*/ 0 w 684"/>
                <a:gd name="T21" fmla="*/ 2 h 1025"/>
                <a:gd name="T22" fmla="*/ 0 w 684"/>
                <a:gd name="T23" fmla="*/ 2 h 1025"/>
                <a:gd name="T24" fmla="*/ 0 w 684"/>
                <a:gd name="T25" fmla="*/ 2 h 1025"/>
                <a:gd name="T26" fmla="*/ 0 w 684"/>
                <a:gd name="T27" fmla="*/ 2 h 1025"/>
                <a:gd name="T28" fmla="*/ 0 w 684"/>
                <a:gd name="T29" fmla="*/ 2 h 1025"/>
                <a:gd name="T30" fmla="*/ 0 w 684"/>
                <a:gd name="T31" fmla="*/ 2 h 1025"/>
                <a:gd name="T32" fmla="*/ 0 w 684"/>
                <a:gd name="T33" fmla="*/ 2 h 1025"/>
                <a:gd name="T34" fmla="*/ 0 w 684"/>
                <a:gd name="T35" fmla="*/ 2 h 1025"/>
                <a:gd name="T36" fmla="*/ 0 w 684"/>
                <a:gd name="T37" fmla="*/ 2 h 1025"/>
                <a:gd name="T38" fmla="*/ 0 w 684"/>
                <a:gd name="T39" fmla="*/ 1 h 1025"/>
                <a:gd name="T40" fmla="*/ 0 w 684"/>
                <a:gd name="T41" fmla="*/ 1 h 1025"/>
                <a:gd name="T42" fmla="*/ 0 w 684"/>
                <a:gd name="T43" fmla="*/ 1 h 1025"/>
                <a:gd name="T44" fmla="*/ 0 w 684"/>
                <a:gd name="T45" fmla="*/ 1 h 1025"/>
                <a:gd name="T46" fmla="*/ 0 w 684"/>
                <a:gd name="T47" fmla="*/ 1 h 1025"/>
                <a:gd name="T48" fmla="*/ 0 w 684"/>
                <a:gd name="T49" fmla="*/ 1 h 1025"/>
                <a:gd name="T50" fmla="*/ 0 w 684"/>
                <a:gd name="T51" fmla="*/ 1 h 1025"/>
                <a:gd name="T52" fmla="*/ 0 w 684"/>
                <a:gd name="T53" fmla="*/ 1 h 1025"/>
                <a:gd name="T54" fmla="*/ 0 w 684"/>
                <a:gd name="T55" fmla="*/ 1 h 1025"/>
                <a:gd name="T56" fmla="*/ 0 w 684"/>
                <a:gd name="T57" fmla="*/ 1 h 1025"/>
                <a:gd name="T58" fmla="*/ 0 w 684"/>
                <a:gd name="T59" fmla="*/ 1 h 1025"/>
                <a:gd name="T60" fmla="*/ 0 w 684"/>
                <a:gd name="T61" fmla="*/ 1 h 1025"/>
                <a:gd name="T62" fmla="*/ 0 w 684"/>
                <a:gd name="T63" fmla="*/ 1 h 1025"/>
                <a:gd name="T64" fmla="*/ 0 w 684"/>
                <a:gd name="T65" fmla="*/ 1 h 1025"/>
                <a:gd name="T66" fmla="*/ 0 w 684"/>
                <a:gd name="T67" fmla="*/ 1 h 1025"/>
                <a:gd name="T68" fmla="*/ 0 w 684"/>
                <a:gd name="T69" fmla="*/ 1 h 1025"/>
                <a:gd name="T70" fmla="*/ 0 w 684"/>
                <a:gd name="T71" fmla="*/ 1 h 1025"/>
                <a:gd name="T72" fmla="*/ 0 w 684"/>
                <a:gd name="T73" fmla="*/ 1 h 1025"/>
                <a:gd name="T74" fmla="*/ 0 w 684"/>
                <a:gd name="T75" fmla="*/ 1 h 1025"/>
                <a:gd name="T76" fmla="*/ 0 w 684"/>
                <a:gd name="T77" fmla="*/ 1 h 1025"/>
                <a:gd name="T78" fmla="*/ 0 w 684"/>
                <a:gd name="T79" fmla="*/ 1 h 1025"/>
                <a:gd name="T80" fmla="*/ 0 w 684"/>
                <a:gd name="T81" fmla="*/ 1 h 1025"/>
                <a:gd name="T82" fmla="*/ 0 w 684"/>
                <a:gd name="T83" fmla="*/ 1 h 1025"/>
                <a:gd name="T84" fmla="*/ 0 w 684"/>
                <a:gd name="T85" fmla="*/ 1 h 1025"/>
                <a:gd name="T86" fmla="*/ 0 w 684"/>
                <a:gd name="T87" fmla="*/ 1 h 1025"/>
                <a:gd name="T88" fmla="*/ 0 w 684"/>
                <a:gd name="T89" fmla="*/ 1 h 1025"/>
                <a:gd name="T90" fmla="*/ 0 w 684"/>
                <a:gd name="T91" fmla="*/ 1 h 1025"/>
                <a:gd name="T92" fmla="*/ 0 w 684"/>
                <a:gd name="T93" fmla="*/ 1 h 1025"/>
                <a:gd name="T94" fmla="*/ 0 w 684"/>
                <a:gd name="T95" fmla="*/ 1 h 1025"/>
                <a:gd name="T96" fmla="*/ 0 w 684"/>
                <a:gd name="T97" fmla="*/ 1 h 1025"/>
                <a:gd name="T98" fmla="*/ 0 w 684"/>
                <a:gd name="T99" fmla="*/ 1 h 1025"/>
                <a:gd name="T100" fmla="*/ 0 w 684"/>
                <a:gd name="T101" fmla="*/ 1 h 1025"/>
                <a:gd name="T102" fmla="*/ 0 w 684"/>
                <a:gd name="T103" fmla="*/ 2 h 1025"/>
                <a:gd name="T104" fmla="*/ 0 w 684"/>
                <a:gd name="T105" fmla="*/ 2 h 1025"/>
                <a:gd name="T106" fmla="*/ 0 w 684"/>
                <a:gd name="T107" fmla="*/ 2 h 1025"/>
                <a:gd name="T108" fmla="*/ 0 w 684"/>
                <a:gd name="T109" fmla="*/ 2 h 1025"/>
                <a:gd name="T110" fmla="*/ 0 w 684"/>
                <a:gd name="T111" fmla="*/ 2 h 1025"/>
                <a:gd name="T112" fmla="*/ 0 w 684"/>
                <a:gd name="T113" fmla="*/ 3 h 1025"/>
                <a:gd name="T114" fmla="*/ 0 w 684"/>
                <a:gd name="T115" fmla="*/ 3 h 1025"/>
                <a:gd name="T116" fmla="*/ 0 w 684"/>
                <a:gd name="T117" fmla="*/ 3 h 1025"/>
                <a:gd name="T118" fmla="*/ 0 w 684"/>
                <a:gd name="T119" fmla="*/ 3 h 1025"/>
                <a:gd name="T120" fmla="*/ 0 w 684"/>
                <a:gd name="T121" fmla="*/ 3 h 1025"/>
                <a:gd name="T122" fmla="*/ 0 w 684"/>
                <a:gd name="T123" fmla="*/ 3 h 10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4"/>
                <a:gd name="T187" fmla="*/ 0 h 1025"/>
                <a:gd name="T188" fmla="*/ 684 w 684"/>
                <a:gd name="T189" fmla="*/ 1025 h 10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4" h="1025">
                  <a:moveTo>
                    <a:pt x="135" y="796"/>
                  </a:moveTo>
                  <a:lnTo>
                    <a:pt x="131" y="794"/>
                  </a:lnTo>
                  <a:lnTo>
                    <a:pt x="128" y="792"/>
                  </a:lnTo>
                  <a:lnTo>
                    <a:pt x="121" y="786"/>
                  </a:lnTo>
                  <a:lnTo>
                    <a:pt x="122" y="779"/>
                  </a:lnTo>
                  <a:lnTo>
                    <a:pt x="123" y="774"/>
                  </a:lnTo>
                  <a:lnTo>
                    <a:pt x="123" y="766"/>
                  </a:lnTo>
                  <a:lnTo>
                    <a:pt x="123" y="759"/>
                  </a:lnTo>
                  <a:lnTo>
                    <a:pt x="123" y="750"/>
                  </a:lnTo>
                  <a:lnTo>
                    <a:pt x="123" y="738"/>
                  </a:lnTo>
                  <a:lnTo>
                    <a:pt x="123" y="730"/>
                  </a:lnTo>
                  <a:lnTo>
                    <a:pt x="122" y="723"/>
                  </a:lnTo>
                  <a:lnTo>
                    <a:pt x="122" y="718"/>
                  </a:lnTo>
                  <a:lnTo>
                    <a:pt x="122" y="715"/>
                  </a:lnTo>
                  <a:lnTo>
                    <a:pt x="121" y="706"/>
                  </a:lnTo>
                  <a:lnTo>
                    <a:pt x="120" y="698"/>
                  </a:lnTo>
                  <a:lnTo>
                    <a:pt x="119" y="690"/>
                  </a:lnTo>
                  <a:lnTo>
                    <a:pt x="117" y="683"/>
                  </a:lnTo>
                  <a:lnTo>
                    <a:pt x="117" y="680"/>
                  </a:lnTo>
                  <a:lnTo>
                    <a:pt x="116" y="678"/>
                  </a:lnTo>
                  <a:lnTo>
                    <a:pt x="115" y="676"/>
                  </a:lnTo>
                  <a:lnTo>
                    <a:pt x="112" y="674"/>
                  </a:lnTo>
                  <a:lnTo>
                    <a:pt x="102" y="666"/>
                  </a:lnTo>
                  <a:lnTo>
                    <a:pt x="95" y="660"/>
                  </a:lnTo>
                  <a:lnTo>
                    <a:pt x="91" y="655"/>
                  </a:lnTo>
                  <a:lnTo>
                    <a:pt x="89" y="651"/>
                  </a:lnTo>
                  <a:lnTo>
                    <a:pt x="86" y="643"/>
                  </a:lnTo>
                  <a:lnTo>
                    <a:pt x="81" y="632"/>
                  </a:lnTo>
                  <a:lnTo>
                    <a:pt x="79" y="624"/>
                  </a:lnTo>
                  <a:lnTo>
                    <a:pt x="74" y="609"/>
                  </a:lnTo>
                  <a:lnTo>
                    <a:pt x="71" y="597"/>
                  </a:lnTo>
                  <a:lnTo>
                    <a:pt x="69" y="585"/>
                  </a:lnTo>
                  <a:lnTo>
                    <a:pt x="66" y="574"/>
                  </a:lnTo>
                  <a:lnTo>
                    <a:pt x="63" y="562"/>
                  </a:lnTo>
                  <a:lnTo>
                    <a:pt x="61" y="550"/>
                  </a:lnTo>
                  <a:lnTo>
                    <a:pt x="58" y="538"/>
                  </a:lnTo>
                  <a:lnTo>
                    <a:pt x="56" y="527"/>
                  </a:lnTo>
                  <a:lnTo>
                    <a:pt x="54" y="519"/>
                  </a:lnTo>
                  <a:lnTo>
                    <a:pt x="51" y="508"/>
                  </a:lnTo>
                  <a:lnTo>
                    <a:pt x="46" y="496"/>
                  </a:lnTo>
                  <a:lnTo>
                    <a:pt x="37" y="473"/>
                  </a:lnTo>
                  <a:lnTo>
                    <a:pt x="32" y="462"/>
                  </a:lnTo>
                  <a:lnTo>
                    <a:pt x="27" y="451"/>
                  </a:lnTo>
                  <a:lnTo>
                    <a:pt x="25" y="443"/>
                  </a:lnTo>
                  <a:lnTo>
                    <a:pt x="22" y="432"/>
                  </a:lnTo>
                  <a:lnTo>
                    <a:pt x="22" y="428"/>
                  </a:lnTo>
                  <a:lnTo>
                    <a:pt x="21" y="420"/>
                  </a:lnTo>
                  <a:lnTo>
                    <a:pt x="21" y="412"/>
                  </a:lnTo>
                  <a:lnTo>
                    <a:pt x="21" y="399"/>
                  </a:lnTo>
                  <a:lnTo>
                    <a:pt x="21" y="387"/>
                  </a:lnTo>
                  <a:lnTo>
                    <a:pt x="20" y="376"/>
                  </a:lnTo>
                  <a:lnTo>
                    <a:pt x="19" y="368"/>
                  </a:lnTo>
                  <a:lnTo>
                    <a:pt x="18" y="360"/>
                  </a:lnTo>
                  <a:lnTo>
                    <a:pt x="16" y="352"/>
                  </a:lnTo>
                  <a:lnTo>
                    <a:pt x="15" y="348"/>
                  </a:lnTo>
                  <a:lnTo>
                    <a:pt x="12" y="341"/>
                  </a:lnTo>
                  <a:lnTo>
                    <a:pt x="11" y="337"/>
                  </a:lnTo>
                  <a:lnTo>
                    <a:pt x="9" y="331"/>
                  </a:lnTo>
                  <a:lnTo>
                    <a:pt x="6" y="325"/>
                  </a:lnTo>
                  <a:lnTo>
                    <a:pt x="4" y="318"/>
                  </a:lnTo>
                  <a:lnTo>
                    <a:pt x="2" y="310"/>
                  </a:lnTo>
                  <a:lnTo>
                    <a:pt x="1" y="302"/>
                  </a:lnTo>
                  <a:lnTo>
                    <a:pt x="0" y="294"/>
                  </a:lnTo>
                  <a:lnTo>
                    <a:pt x="0" y="290"/>
                  </a:lnTo>
                  <a:lnTo>
                    <a:pt x="0" y="282"/>
                  </a:lnTo>
                  <a:lnTo>
                    <a:pt x="0" y="274"/>
                  </a:lnTo>
                  <a:lnTo>
                    <a:pt x="1" y="265"/>
                  </a:lnTo>
                  <a:lnTo>
                    <a:pt x="1" y="253"/>
                  </a:lnTo>
                  <a:lnTo>
                    <a:pt x="0" y="249"/>
                  </a:lnTo>
                  <a:lnTo>
                    <a:pt x="0" y="241"/>
                  </a:lnTo>
                  <a:lnTo>
                    <a:pt x="0" y="229"/>
                  </a:lnTo>
                  <a:lnTo>
                    <a:pt x="0" y="221"/>
                  </a:lnTo>
                  <a:lnTo>
                    <a:pt x="1" y="213"/>
                  </a:lnTo>
                  <a:lnTo>
                    <a:pt x="2" y="205"/>
                  </a:lnTo>
                  <a:lnTo>
                    <a:pt x="3" y="201"/>
                  </a:lnTo>
                  <a:lnTo>
                    <a:pt x="5" y="192"/>
                  </a:lnTo>
                  <a:lnTo>
                    <a:pt x="7" y="183"/>
                  </a:lnTo>
                  <a:lnTo>
                    <a:pt x="9" y="178"/>
                  </a:lnTo>
                  <a:lnTo>
                    <a:pt x="13" y="166"/>
                  </a:lnTo>
                  <a:lnTo>
                    <a:pt x="17" y="161"/>
                  </a:lnTo>
                  <a:lnTo>
                    <a:pt x="24" y="152"/>
                  </a:lnTo>
                  <a:lnTo>
                    <a:pt x="31" y="146"/>
                  </a:lnTo>
                  <a:lnTo>
                    <a:pt x="43" y="137"/>
                  </a:lnTo>
                  <a:lnTo>
                    <a:pt x="51" y="132"/>
                  </a:lnTo>
                  <a:lnTo>
                    <a:pt x="60" y="128"/>
                  </a:lnTo>
                  <a:lnTo>
                    <a:pt x="72" y="125"/>
                  </a:lnTo>
                  <a:lnTo>
                    <a:pt x="77" y="124"/>
                  </a:lnTo>
                  <a:lnTo>
                    <a:pt x="86" y="124"/>
                  </a:lnTo>
                  <a:lnTo>
                    <a:pt x="90" y="124"/>
                  </a:lnTo>
                  <a:lnTo>
                    <a:pt x="96" y="124"/>
                  </a:lnTo>
                  <a:lnTo>
                    <a:pt x="101" y="125"/>
                  </a:lnTo>
                  <a:lnTo>
                    <a:pt x="106" y="125"/>
                  </a:lnTo>
                  <a:lnTo>
                    <a:pt x="110" y="126"/>
                  </a:lnTo>
                  <a:lnTo>
                    <a:pt x="119" y="129"/>
                  </a:lnTo>
                  <a:lnTo>
                    <a:pt x="127" y="132"/>
                  </a:lnTo>
                  <a:lnTo>
                    <a:pt x="132" y="135"/>
                  </a:lnTo>
                  <a:lnTo>
                    <a:pt x="136" y="140"/>
                  </a:lnTo>
                  <a:lnTo>
                    <a:pt x="140" y="150"/>
                  </a:lnTo>
                  <a:lnTo>
                    <a:pt x="145" y="166"/>
                  </a:lnTo>
                  <a:lnTo>
                    <a:pt x="147" y="174"/>
                  </a:lnTo>
                  <a:lnTo>
                    <a:pt x="150" y="180"/>
                  </a:lnTo>
                  <a:lnTo>
                    <a:pt x="151" y="188"/>
                  </a:lnTo>
                  <a:lnTo>
                    <a:pt x="157" y="196"/>
                  </a:lnTo>
                  <a:lnTo>
                    <a:pt x="167" y="206"/>
                  </a:lnTo>
                  <a:lnTo>
                    <a:pt x="171" y="222"/>
                  </a:lnTo>
                  <a:lnTo>
                    <a:pt x="178" y="233"/>
                  </a:lnTo>
                  <a:lnTo>
                    <a:pt x="184" y="240"/>
                  </a:lnTo>
                  <a:lnTo>
                    <a:pt x="190" y="251"/>
                  </a:lnTo>
                  <a:lnTo>
                    <a:pt x="197" y="252"/>
                  </a:lnTo>
                  <a:lnTo>
                    <a:pt x="197" y="262"/>
                  </a:lnTo>
                  <a:lnTo>
                    <a:pt x="205" y="269"/>
                  </a:lnTo>
                  <a:lnTo>
                    <a:pt x="213" y="276"/>
                  </a:lnTo>
                  <a:lnTo>
                    <a:pt x="213" y="284"/>
                  </a:lnTo>
                  <a:lnTo>
                    <a:pt x="211" y="288"/>
                  </a:lnTo>
                  <a:lnTo>
                    <a:pt x="217" y="295"/>
                  </a:lnTo>
                  <a:lnTo>
                    <a:pt x="458" y="18"/>
                  </a:lnTo>
                  <a:lnTo>
                    <a:pt x="466" y="11"/>
                  </a:lnTo>
                  <a:lnTo>
                    <a:pt x="473" y="6"/>
                  </a:lnTo>
                  <a:lnTo>
                    <a:pt x="477" y="3"/>
                  </a:lnTo>
                  <a:lnTo>
                    <a:pt x="487" y="1"/>
                  </a:lnTo>
                  <a:lnTo>
                    <a:pt x="491" y="0"/>
                  </a:lnTo>
                  <a:lnTo>
                    <a:pt x="493" y="0"/>
                  </a:lnTo>
                  <a:lnTo>
                    <a:pt x="497" y="2"/>
                  </a:lnTo>
                  <a:lnTo>
                    <a:pt x="500" y="6"/>
                  </a:lnTo>
                  <a:lnTo>
                    <a:pt x="575" y="65"/>
                  </a:lnTo>
                  <a:lnTo>
                    <a:pt x="580" y="65"/>
                  </a:lnTo>
                  <a:lnTo>
                    <a:pt x="585" y="66"/>
                  </a:lnTo>
                  <a:lnTo>
                    <a:pt x="592" y="68"/>
                  </a:lnTo>
                  <a:lnTo>
                    <a:pt x="599" y="72"/>
                  </a:lnTo>
                  <a:lnTo>
                    <a:pt x="603" y="74"/>
                  </a:lnTo>
                  <a:lnTo>
                    <a:pt x="613" y="78"/>
                  </a:lnTo>
                  <a:lnTo>
                    <a:pt x="623" y="84"/>
                  </a:lnTo>
                  <a:lnTo>
                    <a:pt x="628" y="86"/>
                  </a:lnTo>
                  <a:lnTo>
                    <a:pt x="633" y="89"/>
                  </a:lnTo>
                  <a:lnTo>
                    <a:pt x="638" y="91"/>
                  </a:lnTo>
                  <a:lnTo>
                    <a:pt x="648" y="96"/>
                  </a:lnTo>
                  <a:lnTo>
                    <a:pt x="653" y="100"/>
                  </a:lnTo>
                  <a:lnTo>
                    <a:pt x="659" y="104"/>
                  </a:lnTo>
                  <a:lnTo>
                    <a:pt x="662" y="109"/>
                  </a:lnTo>
                  <a:lnTo>
                    <a:pt x="665" y="114"/>
                  </a:lnTo>
                  <a:lnTo>
                    <a:pt x="667" y="126"/>
                  </a:lnTo>
                  <a:lnTo>
                    <a:pt x="669" y="134"/>
                  </a:lnTo>
                  <a:lnTo>
                    <a:pt x="672" y="166"/>
                  </a:lnTo>
                  <a:lnTo>
                    <a:pt x="674" y="181"/>
                  </a:lnTo>
                  <a:lnTo>
                    <a:pt x="676" y="193"/>
                  </a:lnTo>
                  <a:lnTo>
                    <a:pt x="678" y="205"/>
                  </a:lnTo>
                  <a:lnTo>
                    <a:pt x="679" y="221"/>
                  </a:lnTo>
                  <a:lnTo>
                    <a:pt x="680" y="233"/>
                  </a:lnTo>
                  <a:lnTo>
                    <a:pt x="679" y="245"/>
                  </a:lnTo>
                  <a:lnTo>
                    <a:pt x="679" y="265"/>
                  </a:lnTo>
                  <a:lnTo>
                    <a:pt x="680" y="285"/>
                  </a:lnTo>
                  <a:lnTo>
                    <a:pt x="680" y="297"/>
                  </a:lnTo>
                  <a:lnTo>
                    <a:pt x="681" y="309"/>
                  </a:lnTo>
                  <a:lnTo>
                    <a:pt x="681" y="317"/>
                  </a:lnTo>
                  <a:lnTo>
                    <a:pt x="683" y="337"/>
                  </a:lnTo>
                  <a:lnTo>
                    <a:pt x="683" y="353"/>
                  </a:lnTo>
                  <a:lnTo>
                    <a:pt x="683" y="362"/>
                  </a:lnTo>
                  <a:lnTo>
                    <a:pt x="681" y="370"/>
                  </a:lnTo>
                  <a:lnTo>
                    <a:pt x="679" y="382"/>
                  </a:lnTo>
                  <a:lnTo>
                    <a:pt x="675" y="395"/>
                  </a:lnTo>
                  <a:lnTo>
                    <a:pt x="667" y="421"/>
                  </a:lnTo>
                  <a:lnTo>
                    <a:pt x="663" y="433"/>
                  </a:lnTo>
                  <a:lnTo>
                    <a:pt x="658" y="450"/>
                  </a:lnTo>
                  <a:lnTo>
                    <a:pt x="652" y="465"/>
                  </a:lnTo>
                  <a:lnTo>
                    <a:pt x="646" y="480"/>
                  </a:lnTo>
                  <a:lnTo>
                    <a:pt x="638" y="498"/>
                  </a:lnTo>
                  <a:lnTo>
                    <a:pt x="633" y="506"/>
                  </a:lnTo>
                  <a:lnTo>
                    <a:pt x="623" y="524"/>
                  </a:lnTo>
                  <a:lnTo>
                    <a:pt x="612" y="546"/>
                  </a:lnTo>
                  <a:lnTo>
                    <a:pt x="604" y="564"/>
                  </a:lnTo>
                  <a:lnTo>
                    <a:pt x="594" y="582"/>
                  </a:lnTo>
                  <a:lnTo>
                    <a:pt x="584" y="599"/>
                  </a:lnTo>
                  <a:lnTo>
                    <a:pt x="575" y="613"/>
                  </a:lnTo>
                  <a:lnTo>
                    <a:pt x="571" y="618"/>
                  </a:lnTo>
                  <a:lnTo>
                    <a:pt x="568" y="624"/>
                  </a:lnTo>
                  <a:lnTo>
                    <a:pt x="561" y="636"/>
                  </a:lnTo>
                  <a:lnTo>
                    <a:pt x="547" y="662"/>
                  </a:lnTo>
                  <a:lnTo>
                    <a:pt x="541" y="675"/>
                  </a:lnTo>
                  <a:lnTo>
                    <a:pt x="538" y="687"/>
                  </a:lnTo>
                  <a:lnTo>
                    <a:pt x="537" y="696"/>
                  </a:lnTo>
                  <a:lnTo>
                    <a:pt x="536" y="704"/>
                  </a:lnTo>
                  <a:lnTo>
                    <a:pt x="535" y="716"/>
                  </a:lnTo>
                  <a:lnTo>
                    <a:pt x="533" y="728"/>
                  </a:lnTo>
                  <a:lnTo>
                    <a:pt x="349" y="1024"/>
                  </a:lnTo>
                  <a:lnTo>
                    <a:pt x="141" y="841"/>
                  </a:lnTo>
                  <a:lnTo>
                    <a:pt x="135" y="796"/>
                  </a:lnTo>
                </a:path>
              </a:pathLst>
            </a:custGeom>
            <a:grpFill/>
            <a:ln w="12700" cap="rnd" cmpd="sng">
              <a:noFill/>
              <a:prstDash val="solid"/>
              <a:round/>
              <a:headEnd type="none" w="med" len="med"/>
              <a:tailEnd type="none" w="med" len="med"/>
            </a:ln>
          </p:spPr>
          <p:txBody>
            <a:bodyPr/>
            <a:lstStyle/>
            <a:p>
              <a:pPr>
                <a:defRPr/>
              </a:pPr>
              <a:endParaRPr lang="en-US"/>
            </a:p>
          </p:txBody>
        </p:sp>
        <p:sp>
          <p:nvSpPr>
            <p:cNvPr id="17" name="Freeform 17"/>
            <p:cNvSpPr>
              <a:spLocks/>
            </p:cNvSpPr>
            <p:nvPr/>
          </p:nvSpPr>
          <p:spPr bwMode="auto">
            <a:xfrm>
              <a:off x="2525" y="1942"/>
              <a:ext cx="106" cy="165"/>
            </a:xfrm>
            <a:custGeom>
              <a:avLst/>
              <a:gdLst>
                <a:gd name="T0" fmla="*/ 0 w 230"/>
                <a:gd name="T1" fmla="*/ 1 h 301"/>
                <a:gd name="T2" fmla="*/ 0 w 230"/>
                <a:gd name="T3" fmla="*/ 1 h 301"/>
                <a:gd name="T4" fmla="*/ 0 w 230"/>
                <a:gd name="T5" fmla="*/ 1 h 301"/>
                <a:gd name="T6" fmla="*/ 0 w 230"/>
                <a:gd name="T7" fmla="*/ 1 h 301"/>
                <a:gd name="T8" fmla="*/ 0 w 230"/>
                <a:gd name="T9" fmla="*/ 1 h 301"/>
                <a:gd name="T10" fmla="*/ 0 w 230"/>
                <a:gd name="T11" fmla="*/ 1 h 301"/>
                <a:gd name="T12" fmla="*/ 0 w 230"/>
                <a:gd name="T13" fmla="*/ 1 h 301"/>
                <a:gd name="T14" fmla="*/ 0 w 230"/>
                <a:gd name="T15" fmla="*/ 1 h 301"/>
                <a:gd name="T16" fmla="*/ 0 w 230"/>
                <a:gd name="T17" fmla="*/ 0 h 301"/>
                <a:gd name="T18" fmla="*/ 0 w 230"/>
                <a:gd name="T19" fmla="*/ 0 h 301"/>
                <a:gd name="T20" fmla="*/ 0 w 230"/>
                <a:gd name="T21" fmla="*/ 1 h 301"/>
                <a:gd name="T22" fmla="*/ 0 w 230"/>
                <a:gd name="T23" fmla="*/ 1 h 301"/>
                <a:gd name="T24" fmla="*/ 0 w 230"/>
                <a:gd name="T25" fmla="*/ 1 h 301"/>
                <a:gd name="T26" fmla="*/ 0 w 230"/>
                <a:gd name="T27" fmla="*/ 1 h 301"/>
                <a:gd name="T28" fmla="*/ 0 w 230"/>
                <a:gd name="T29" fmla="*/ 1 h 301"/>
                <a:gd name="T30" fmla="*/ 0 w 230"/>
                <a:gd name="T31" fmla="*/ 1 h 301"/>
                <a:gd name="T32" fmla="*/ 0 w 230"/>
                <a:gd name="T33" fmla="*/ 1 h 301"/>
                <a:gd name="T34" fmla="*/ 0 w 230"/>
                <a:gd name="T35" fmla="*/ 1 h 301"/>
                <a:gd name="T36" fmla="*/ 0 w 230"/>
                <a:gd name="T37" fmla="*/ 1 h 301"/>
                <a:gd name="T38" fmla="*/ 0 w 230"/>
                <a:gd name="T39" fmla="*/ 1 h 301"/>
                <a:gd name="T40" fmla="*/ 0 w 230"/>
                <a:gd name="T41" fmla="*/ 1 h 301"/>
                <a:gd name="T42" fmla="*/ 0 w 230"/>
                <a:gd name="T43" fmla="*/ 1 h 301"/>
                <a:gd name="T44" fmla="*/ 0 w 230"/>
                <a:gd name="T45" fmla="*/ 1 h 301"/>
                <a:gd name="T46" fmla="*/ 0 w 230"/>
                <a:gd name="T47" fmla="*/ 1 h 301"/>
                <a:gd name="T48" fmla="*/ 0 w 230"/>
                <a:gd name="T49" fmla="*/ 1 h 301"/>
                <a:gd name="T50" fmla="*/ 0 w 230"/>
                <a:gd name="T51" fmla="*/ 1 h 301"/>
                <a:gd name="T52" fmla="*/ 0 w 230"/>
                <a:gd name="T53" fmla="*/ 1 h 301"/>
                <a:gd name="T54" fmla="*/ 0 w 230"/>
                <a:gd name="T55" fmla="*/ 1 h 301"/>
                <a:gd name="T56" fmla="*/ 0 w 230"/>
                <a:gd name="T57" fmla="*/ 1 h 301"/>
                <a:gd name="T58" fmla="*/ 0 w 230"/>
                <a:gd name="T59" fmla="*/ 1 h 301"/>
                <a:gd name="T60" fmla="*/ 0 w 230"/>
                <a:gd name="T61" fmla="*/ 1 h 301"/>
                <a:gd name="T62" fmla="*/ 0 w 230"/>
                <a:gd name="T63" fmla="*/ 1 h 301"/>
                <a:gd name="T64" fmla="*/ 0 w 230"/>
                <a:gd name="T65" fmla="*/ 1 h 301"/>
                <a:gd name="T66" fmla="*/ 0 w 230"/>
                <a:gd name="T67" fmla="*/ 1 h 301"/>
                <a:gd name="T68" fmla="*/ 0 w 230"/>
                <a:gd name="T69" fmla="*/ 1 h 301"/>
                <a:gd name="T70" fmla="*/ 0 w 230"/>
                <a:gd name="T71" fmla="*/ 1 h 301"/>
                <a:gd name="T72" fmla="*/ 0 w 230"/>
                <a:gd name="T73" fmla="*/ 1 h 301"/>
                <a:gd name="T74" fmla="*/ 0 w 230"/>
                <a:gd name="T75" fmla="*/ 1 h 301"/>
                <a:gd name="T76" fmla="*/ 0 w 230"/>
                <a:gd name="T77" fmla="*/ 1 h 301"/>
                <a:gd name="T78" fmla="*/ 0 w 230"/>
                <a:gd name="T79" fmla="*/ 1 h 3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0"/>
                <a:gd name="T121" fmla="*/ 0 h 301"/>
                <a:gd name="T122" fmla="*/ 230 w 230"/>
                <a:gd name="T123" fmla="*/ 301 h 3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0" h="301">
                  <a:moveTo>
                    <a:pt x="0" y="64"/>
                  </a:moveTo>
                  <a:lnTo>
                    <a:pt x="0" y="60"/>
                  </a:lnTo>
                  <a:lnTo>
                    <a:pt x="1" y="52"/>
                  </a:lnTo>
                  <a:lnTo>
                    <a:pt x="3" y="46"/>
                  </a:lnTo>
                  <a:lnTo>
                    <a:pt x="6" y="42"/>
                  </a:lnTo>
                  <a:lnTo>
                    <a:pt x="9" y="38"/>
                  </a:lnTo>
                  <a:lnTo>
                    <a:pt x="16" y="32"/>
                  </a:lnTo>
                  <a:lnTo>
                    <a:pt x="20" y="28"/>
                  </a:lnTo>
                  <a:lnTo>
                    <a:pt x="27" y="22"/>
                  </a:lnTo>
                  <a:lnTo>
                    <a:pt x="31" y="18"/>
                  </a:lnTo>
                  <a:lnTo>
                    <a:pt x="39" y="12"/>
                  </a:lnTo>
                  <a:lnTo>
                    <a:pt x="45" y="8"/>
                  </a:lnTo>
                  <a:lnTo>
                    <a:pt x="51" y="6"/>
                  </a:lnTo>
                  <a:lnTo>
                    <a:pt x="60" y="3"/>
                  </a:lnTo>
                  <a:lnTo>
                    <a:pt x="64" y="2"/>
                  </a:lnTo>
                  <a:lnTo>
                    <a:pt x="68" y="1"/>
                  </a:lnTo>
                  <a:lnTo>
                    <a:pt x="73" y="1"/>
                  </a:lnTo>
                  <a:lnTo>
                    <a:pt x="77" y="0"/>
                  </a:lnTo>
                  <a:lnTo>
                    <a:pt x="81" y="0"/>
                  </a:lnTo>
                  <a:lnTo>
                    <a:pt x="90" y="0"/>
                  </a:lnTo>
                  <a:lnTo>
                    <a:pt x="95" y="1"/>
                  </a:lnTo>
                  <a:lnTo>
                    <a:pt x="100" y="2"/>
                  </a:lnTo>
                  <a:lnTo>
                    <a:pt x="104" y="3"/>
                  </a:lnTo>
                  <a:lnTo>
                    <a:pt x="109" y="5"/>
                  </a:lnTo>
                  <a:lnTo>
                    <a:pt x="114" y="6"/>
                  </a:lnTo>
                  <a:lnTo>
                    <a:pt x="119" y="8"/>
                  </a:lnTo>
                  <a:lnTo>
                    <a:pt x="123" y="11"/>
                  </a:lnTo>
                  <a:lnTo>
                    <a:pt x="129" y="14"/>
                  </a:lnTo>
                  <a:lnTo>
                    <a:pt x="132" y="16"/>
                  </a:lnTo>
                  <a:lnTo>
                    <a:pt x="137" y="19"/>
                  </a:lnTo>
                  <a:lnTo>
                    <a:pt x="141" y="23"/>
                  </a:lnTo>
                  <a:lnTo>
                    <a:pt x="143" y="26"/>
                  </a:lnTo>
                  <a:lnTo>
                    <a:pt x="147" y="31"/>
                  </a:lnTo>
                  <a:lnTo>
                    <a:pt x="151" y="36"/>
                  </a:lnTo>
                  <a:lnTo>
                    <a:pt x="157" y="47"/>
                  </a:lnTo>
                  <a:lnTo>
                    <a:pt x="225" y="238"/>
                  </a:lnTo>
                  <a:lnTo>
                    <a:pt x="227" y="246"/>
                  </a:lnTo>
                  <a:lnTo>
                    <a:pt x="229" y="254"/>
                  </a:lnTo>
                  <a:lnTo>
                    <a:pt x="229" y="258"/>
                  </a:lnTo>
                  <a:lnTo>
                    <a:pt x="229" y="262"/>
                  </a:lnTo>
                  <a:lnTo>
                    <a:pt x="227" y="267"/>
                  </a:lnTo>
                  <a:lnTo>
                    <a:pt x="225" y="269"/>
                  </a:lnTo>
                  <a:lnTo>
                    <a:pt x="224" y="271"/>
                  </a:lnTo>
                  <a:lnTo>
                    <a:pt x="218" y="276"/>
                  </a:lnTo>
                  <a:lnTo>
                    <a:pt x="211" y="280"/>
                  </a:lnTo>
                  <a:lnTo>
                    <a:pt x="201" y="284"/>
                  </a:lnTo>
                  <a:lnTo>
                    <a:pt x="195" y="287"/>
                  </a:lnTo>
                  <a:lnTo>
                    <a:pt x="187" y="291"/>
                  </a:lnTo>
                  <a:lnTo>
                    <a:pt x="178" y="294"/>
                  </a:lnTo>
                  <a:lnTo>
                    <a:pt x="165" y="296"/>
                  </a:lnTo>
                  <a:lnTo>
                    <a:pt x="152" y="298"/>
                  </a:lnTo>
                  <a:lnTo>
                    <a:pt x="148" y="298"/>
                  </a:lnTo>
                  <a:lnTo>
                    <a:pt x="139" y="300"/>
                  </a:lnTo>
                  <a:lnTo>
                    <a:pt x="135" y="299"/>
                  </a:lnTo>
                  <a:lnTo>
                    <a:pt x="126" y="299"/>
                  </a:lnTo>
                  <a:lnTo>
                    <a:pt x="117" y="298"/>
                  </a:lnTo>
                  <a:lnTo>
                    <a:pt x="112" y="296"/>
                  </a:lnTo>
                  <a:lnTo>
                    <a:pt x="107" y="294"/>
                  </a:lnTo>
                  <a:lnTo>
                    <a:pt x="104" y="291"/>
                  </a:lnTo>
                  <a:lnTo>
                    <a:pt x="101" y="288"/>
                  </a:lnTo>
                  <a:lnTo>
                    <a:pt x="98" y="284"/>
                  </a:lnTo>
                  <a:lnTo>
                    <a:pt x="94" y="280"/>
                  </a:lnTo>
                  <a:lnTo>
                    <a:pt x="90" y="276"/>
                  </a:lnTo>
                  <a:lnTo>
                    <a:pt x="85" y="269"/>
                  </a:lnTo>
                  <a:lnTo>
                    <a:pt x="81" y="262"/>
                  </a:lnTo>
                  <a:lnTo>
                    <a:pt x="79" y="258"/>
                  </a:lnTo>
                  <a:lnTo>
                    <a:pt x="75" y="250"/>
                  </a:lnTo>
                  <a:lnTo>
                    <a:pt x="71" y="243"/>
                  </a:lnTo>
                  <a:lnTo>
                    <a:pt x="67" y="235"/>
                  </a:lnTo>
                  <a:lnTo>
                    <a:pt x="55" y="217"/>
                  </a:lnTo>
                  <a:lnTo>
                    <a:pt x="46" y="202"/>
                  </a:lnTo>
                  <a:lnTo>
                    <a:pt x="42" y="195"/>
                  </a:lnTo>
                  <a:lnTo>
                    <a:pt x="36" y="184"/>
                  </a:lnTo>
                  <a:lnTo>
                    <a:pt x="30" y="173"/>
                  </a:lnTo>
                  <a:lnTo>
                    <a:pt x="27" y="166"/>
                  </a:lnTo>
                  <a:lnTo>
                    <a:pt x="23" y="157"/>
                  </a:lnTo>
                  <a:lnTo>
                    <a:pt x="19" y="143"/>
                  </a:lnTo>
                  <a:lnTo>
                    <a:pt x="14" y="131"/>
                  </a:lnTo>
                  <a:lnTo>
                    <a:pt x="12" y="123"/>
                  </a:lnTo>
                  <a:lnTo>
                    <a:pt x="0" y="64"/>
                  </a:lnTo>
                </a:path>
              </a:pathLst>
            </a:custGeom>
            <a:grpFill/>
            <a:ln w="12700" cap="rnd" cmpd="sng">
              <a:noFill/>
              <a:prstDash val="solid"/>
              <a:round/>
              <a:headEnd type="none" w="med" len="med"/>
              <a:tailEnd type="none" w="med" len="med"/>
            </a:ln>
          </p:spPr>
          <p:txBody>
            <a:bodyPr/>
            <a:lstStyle/>
            <a:p>
              <a:pPr>
                <a:defRPr/>
              </a:pPr>
              <a:endParaRPr lang="en-US"/>
            </a:p>
          </p:txBody>
        </p:sp>
        <p:sp>
          <p:nvSpPr>
            <p:cNvPr id="18" name="Freeform 18"/>
            <p:cNvSpPr>
              <a:spLocks/>
            </p:cNvSpPr>
            <p:nvPr/>
          </p:nvSpPr>
          <p:spPr bwMode="auto">
            <a:xfrm>
              <a:off x="2698" y="1940"/>
              <a:ext cx="27" cy="32"/>
            </a:xfrm>
            <a:custGeom>
              <a:avLst/>
              <a:gdLst>
                <a:gd name="T0" fmla="*/ 0 w 58"/>
                <a:gd name="T1" fmla="*/ 0 h 59"/>
                <a:gd name="T2" fmla="*/ 0 w 58"/>
                <a:gd name="T3" fmla="*/ 1 h 59"/>
                <a:gd name="T4" fmla="*/ 0 w 58"/>
                <a:gd name="T5" fmla="*/ 1 h 59"/>
                <a:gd name="T6" fmla="*/ 0 w 58"/>
                <a:gd name="T7" fmla="*/ 1 h 59"/>
                <a:gd name="T8" fmla="*/ 0 w 58"/>
                <a:gd name="T9" fmla="*/ 1 h 59"/>
                <a:gd name="T10" fmla="*/ 0 w 58"/>
                <a:gd name="T11" fmla="*/ 1 h 59"/>
                <a:gd name="T12" fmla="*/ 0 w 58"/>
                <a:gd name="T13" fmla="*/ 1 h 59"/>
                <a:gd name="T14" fmla="*/ 0 w 58"/>
                <a:gd name="T15" fmla="*/ 1 h 59"/>
                <a:gd name="T16" fmla="*/ 0 w 58"/>
                <a:gd name="T17" fmla="*/ 1 h 59"/>
                <a:gd name="T18" fmla="*/ 0 w 58"/>
                <a:gd name="T19" fmla="*/ 1 h 59"/>
                <a:gd name="T20" fmla="*/ 0 w 58"/>
                <a:gd name="T21" fmla="*/ 1 h 59"/>
                <a:gd name="T22" fmla="*/ 0 w 58"/>
                <a:gd name="T23" fmla="*/ 1 h 59"/>
                <a:gd name="T24" fmla="*/ 0 w 58"/>
                <a:gd name="T25" fmla="*/ 1 h 59"/>
                <a:gd name="T26" fmla="*/ 0 w 58"/>
                <a:gd name="T27" fmla="*/ 1 h 59"/>
                <a:gd name="T28" fmla="*/ 0 w 58"/>
                <a:gd name="T29" fmla="*/ 1 h 59"/>
                <a:gd name="T30" fmla="*/ 0 w 58"/>
                <a:gd name="T31" fmla="*/ 0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59"/>
                <a:gd name="T50" fmla="*/ 58 w 58"/>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59">
                  <a:moveTo>
                    <a:pt x="11" y="0"/>
                  </a:moveTo>
                  <a:lnTo>
                    <a:pt x="54" y="35"/>
                  </a:lnTo>
                  <a:lnTo>
                    <a:pt x="57" y="51"/>
                  </a:lnTo>
                  <a:lnTo>
                    <a:pt x="49" y="58"/>
                  </a:lnTo>
                  <a:lnTo>
                    <a:pt x="45" y="57"/>
                  </a:lnTo>
                  <a:lnTo>
                    <a:pt x="38" y="54"/>
                  </a:lnTo>
                  <a:lnTo>
                    <a:pt x="32" y="51"/>
                  </a:lnTo>
                  <a:lnTo>
                    <a:pt x="28" y="48"/>
                  </a:lnTo>
                  <a:lnTo>
                    <a:pt x="23" y="45"/>
                  </a:lnTo>
                  <a:lnTo>
                    <a:pt x="19" y="42"/>
                  </a:lnTo>
                  <a:lnTo>
                    <a:pt x="15" y="38"/>
                  </a:lnTo>
                  <a:lnTo>
                    <a:pt x="9" y="35"/>
                  </a:lnTo>
                  <a:lnTo>
                    <a:pt x="4" y="30"/>
                  </a:lnTo>
                  <a:lnTo>
                    <a:pt x="3" y="27"/>
                  </a:lnTo>
                  <a:lnTo>
                    <a:pt x="0" y="8"/>
                  </a:lnTo>
                  <a:lnTo>
                    <a:pt x="11" y="0"/>
                  </a:lnTo>
                </a:path>
              </a:pathLst>
            </a:custGeom>
            <a:grpFill/>
            <a:ln w="12700" cap="rnd" cmpd="sng">
              <a:noFill/>
              <a:prstDash val="solid"/>
              <a:round/>
              <a:headEnd type="none" w="med" len="med"/>
              <a:tailEnd type="none" w="med" len="med"/>
            </a:ln>
          </p:spPr>
          <p:txBody>
            <a:bodyPr/>
            <a:lstStyle/>
            <a:p>
              <a:pPr>
                <a:defRPr/>
              </a:pPr>
              <a:endParaRPr lang="en-US"/>
            </a:p>
          </p:txBody>
        </p:sp>
        <p:sp>
          <p:nvSpPr>
            <p:cNvPr id="19" name="Freeform 19"/>
            <p:cNvSpPr>
              <a:spLocks/>
            </p:cNvSpPr>
            <p:nvPr/>
          </p:nvSpPr>
          <p:spPr bwMode="auto">
            <a:xfrm>
              <a:off x="2696" y="1936"/>
              <a:ext cx="8" cy="22"/>
            </a:xfrm>
            <a:custGeom>
              <a:avLst/>
              <a:gdLst>
                <a:gd name="T0" fmla="*/ 0 w 17"/>
                <a:gd name="T1" fmla="*/ 0 h 40"/>
                <a:gd name="T2" fmla="*/ 0 w 17"/>
                <a:gd name="T3" fmla="*/ 1 h 40"/>
                <a:gd name="T4" fmla="*/ 0 w 17"/>
                <a:gd name="T5" fmla="*/ 1 h 40"/>
                <a:gd name="T6" fmla="*/ 0 w 17"/>
                <a:gd name="T7" fmla="*/ 1 h 40"/>
                <a:gd name="T8" fmla="*/ 0 w 17"/>
                <a:gd name="T9" fmla="*/ 1 h 40"/>
                <a:gd name="T10" fmla="*/ 0 w 17"/>
                <a:gd name="T11" fmla="*/ 1 h 40"/>
                <a:gd name="T12" fmla="*/ 0 w 17"/>
                <a:gd name="T13" fmla="*/ 1 h 40"/>
                <a:gd name="T14" fmla="*/ 0 w 17"/>
                <a:gd name="T15" fmla="*/ 1 h 40"/>
                <a:gd name="T16" fmla="*/ 0 w 17"/>
                <a:gd name="T17" fmla="*/ 1 h 40"/>
                <a:gd name="T18" fmla="*/ 0 w 17"/>
                <a:gd name="T19" fmla="*/ 1 h 40"/>
                <a:gd name="T20" fmla="*/ 0 w 17"/>
                <a:gd name="T21" fmla="*/ 1 h 40"/>
                <a:gd name="T22" fmla="*/ 0 w 17"/>
                <a:gd name="T23" fmla="*/ 1 h 40"/>
                <a:gd name="T24" fmla="*/ 0 w 17"/>
                <a:gd name="T25" fmla="*/ 1 h 40"/>
                <a:gd name="T26" fmla="*/ 0 w 17"/>
                <a:gd name="T27" fmla="*/ 1 h 40"/>
                <a:gd name="T28" fmla="*/ 0 w 17"/>
                <a:gd name="T29" fmla="*/ 1 h 40"/>
                <a:gd name="T30" fmla="*/ 0 w 17"/>
                <a:gd name="T31" fmla="*/ 1 h 40"/>
                <a:gd name="T32" fmla="*/ 0 w 17"/>
                <a:gd name="T33" fmla="*/ 1 h 40"/>
                <a:gd name="T34" fmla="*/ 0 w 17"/>
                <a:gd name="T35" fmla="*/ 1 h 40"/>
                <a:gd name="T36" fmla="*/ 0 w 17"/>
                <a:gd name="T37" fmla="*/ 1 h 40"/>
                <a:gd name="T38" fmla="*/ 0 w 17"/>
                <a:gd name="T39" fmla="*/ 1 h 40"/>
                <a:gd name="T40" fmla="*/ 0 w 17"/>
                <a:gd name="T41" fmla="*/ 0 h 40"/>
                <a:gd name="T42" fmla="*/ 0 w 17"/>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40"/>
                <a:gd name="T68" fmla="*/ 17 w 1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40">
                  <a:moveTo>
                    <a:pt x="7" y="0"/>
                  </a:moveTo>
                  <a:lnTo>
                    <a:pt x="9" y="1"/>
                  </a:lnTo>
                  <a:lnTo>
                    <a:pt x="12" y="4"/>
                  </a:lnTo>
                  <a:lnTo>
                    <a:pt x="16" y="7"/>
                  </a:lnTo>
                  <a:lnTo>
                    <a:pt x="14" y="9"/>
                  </a:lnTo>
                  <a:lnTo>
                    <a:pt x="12" y="14"/>
                  </a:lnTo>
                  <a:lnTo>
                    <a:pt x="11" y="19"/>
                  </a:lnTo>
                  <a:lnTo>
                    <a:pt x="11" y="23"/>
                  </a:lnTo>
                  <a:lnTo>
                    <a:pt x="11" y="32"/>
                  </a:lnTo>
                  <a:lnTo>
                    <a:pt x="12" y="39"/>
                  </a:lnTo>
                  <a:lnTo>
                    <a:pt x="6" y="34"/>
                  </a:lnTo>
                  <a:lnTo>
                    <a:pt x="5" y="32"/>
                  </a:lnTo>
                  <a:lnTo>
                    <a:pt x="3" y="30"/>
                  </a:lnTo>
                  <a:lnTo>
                    <a:pt x="2" y="27"/>
                  </a:lnTo>
                  <a:lnTo>
                    <a:pt x="1" y="23"/>
                  </a:lnTo>
                  <a:lnTo>
                    <a:pt x="0" y="20"/>
                  </a:lnTo>
                  <a:lnTo>
                    <a:pt x="0" y="16"/>
                  </a:lnTo>
                  <a:lnTo>
                    <a:pt x="2" y="8"/>
                  </a:lnTo>
                  <a:lnTo>
                    <a:pt x="3" y="4"/>
                  </a:lnTo>
                  <a:lnTo>
                    <a:pt x="4" y="2"/>
                  </a:lnTo>
                  <a:lnTo>
                    <a:pt x="6" y="0"/>
                  </a:lnTo>
                  <a:lnTo>
                    <a:pt x="7" y="0"/>
                  </a:lnTo>
                </a:path>
              </a:pathLst>
            </a:custGeom>
            <a:grpFill/>
            <a:ln w="12700" cap="rnd" cmpd="sng">
              <a:noFill/>
              <a:prstDash val="solid"/>
              <a:round/>
              <a:headEnd type="none" w="med" len="med"/>
              <a:tailEnd type="none" w="med" len="med"/>
            </a:ln>
          </p:spPr>
          <p:txBody>
            <a:bodyPr/>
            <a:lstStyle/>
            <a:p>
              <a:pPr>
                <a:defRPr/>
              </a:pPr>
              <a:endParaRPr lang="en-US"/>
            </a:p>
          </p:txBody>
        </p:sp>
        <p:sp>
          <p:nvSpPr>
            <p:cNvPr id="20" name="Freeform 20"/>
            <p:cNvSpPr>
              <a:spLocks/>
            </p:cNvSpPr>
            <p:nvPr/>
          </p:nvSpPr>
          <p:spPr bwMode="auto">
            <a:xfrm>
              <a:off x="2691" y="1777"/>
              <a:ext cx="38" cy="5"/>
            </a:xfrm>
            <a:custGeom>
              <a:avLst/>
              <a:gdLst>
                <a:gd name="T0" fmla="*/ 0 w 82"/>
                <a:gd name="T1" fmla="*/ 0 h 10"/>
                <a:gd name="T2" fmla="*/ 0 w 82"/>
                <a:gd name="T3" fmla="*/ 1 h 10"/>
                <a:gd name="T4" fmla="*/ 0 w 82"/>
                <a:gd name="T5" fmla="*/ 1 h 10"/>
                <a:gd name="T6" fmla="*/ 0 w 82"/>
                <a:gd name="T7" fmla="*/ 1 h 10"/>
                <a:gd name="T8" fmla="*/ 0 w 82"/>
                <a:gd name="T9" fmla="*/ 1 h 10"/>
                <a:gd name="T10" fmla="*/ 0 w 82"/>
                <a:gd name="T11" fmla="*/ 1 h 10"/>
                <a:gd name="T12" fmla="*/ 0 w 82"/>
                <a:gd name="T13" fmla="*/ 1 h 10"/>
                <a:gd name="T14" fmla="*/ 0 w 82"/>
                <a:gd name="T15" fmla="*/ 1 h 10"/>
                <a:gd name="T16" fmla="*/ 0 w 82"/>
                <a:gd name="T17" fmla="*/ 1 h 10"/>
                <a:gd name="T18" fmla="*/ 0 w 82"/>
                <a:gd name="T19" fmla="*/ 1 h 10"/>
                <a:gd name="T20" fmla="*/ 0 w 82"/>
                <a:gd name="T21" fmla="*/ 1 h 10"/>
                <a:gd name="T22" fmla="*/ 0 w 82"/>
                <a:gd name="T23" fmla="*/ 1 h 10"/>
                <a:gd name="T24" fmla="*/ 0 w 82"/>
                <a:gd name="T25" fmla="*/ 1 h 10"/>
                <a:gd name="T26" fmla="*/ 0 w 82"/>
                <a:gd name="T27" fmla="*/ 1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10"/>
                <a:gd name="T44" fmla="*/ 82 w 8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10">
                  <a:moveTo>
                    <a:pt x="81" y="0"/>
                  </a:moveTo>
                  <a:lnTo>
                    <a:pt x="77" y="1"/>
                  </a:lnTo>
                  <a:lnTo>
                    <a:pt x="68" y="3"/>
                  </a:lnTo>
                  <a:lnTo>
                    <a:pt x="63" y="4"/>
                  </a:lnTo>
                  <a:lnTo>
                    <a:pt x="55" y="5"/>
                  </a:lnTo>
                  <a:lnTo>
                    <a:pt x="46" y="7"/>
                  </a:lnTo>
                  <a:lnTo>
                    <a:pt x="37" y="8"/>
                  </a:lnTo>
                  <a:lnTo>
                    <a:pt x="29" y="9"/>
                  </a:lnTo>
                  <a:lnTo>
                    <a:pt x="25" y="9"/>
                  </a:lnTo>
                  <a:lnTo>
                    <a:pt x="18" y="9"/>
                  </a:lnTo>
                  <a:lnTo>
                    <a:pt x="11" y="8"/>
                  </a:lnTo>
                  <a:lnTo>
                    <a:pt x="6" y="6"/>
                  </a:lnTo>
                  <a:lnTo>
                    <a:pt x="4" y="5"/>
                  </a:lnTo>
                  <a:lnTo>
                    <a:pt x="0" y="2"/>
                  </a:lnTo>
                </a:path>
              </a:pathLst>
            </a:custGeom>
            <a:grpFill/>
            <a:ln w="12700" cap="rnd" cmpd="sng">
              <a:noFill/>
              <a:prstDash val="solid"/>
              <a:round/>
              <a:headEnd type="none" w="med" len="med"/>
              <a:tailEnd type="none" w="med" len="med"/>
            </a:ln>
          </p:spPr>
          <p:txBody>
            <a:bodyPr/>
            <a:lstStyle/>
            <a:p>
              <a:pPr>
                <a:defRPr/>
              </a:pPr>
              <a:endParaRPr lang="en-US"/>
            </a:p>
          </p:txBody>
        </p:sp>
        <p:sp>
          <p:nvSpPr>
            <p:cNvPr id="21" name="Freeform 21"/>
            <p:cNvSpPr>
              <a:spLocks/>
            </p:cNvSpPr>
            <p:nvPr/>
          </p:nvSpPr>
          <p:spPr bwMode="auto">
            <a:xfrm>
              <a:off x="2705" y="1782"/>
              <a:ext cx="23" cy="3"/>
            </a:xfrm>
            <a:custGeom>
              <a:avLst/>
              <a:gdLst>
                <a:gd name="T0" fmla="*/ 0 w 50"/>
                <a:gd name="T1" fmla="*/ 0 h 5"/>
                <a:gd name="T2" fmla="*/ 0 w 50"/>
                <a:gd name="T3" fmla="*/ 1 h 5"/>
                <a:gd name="T4" fmla="*/ 0 w 50"/>
                <a:gd name="T5" fmla="*/ 1 h 5"/>
                <a:gd name="T6" fmla="*/ 0 w 50"/>
                <a:gd name="T7" fmla="*/ 1 h 5"/>
                <a:gd name="T8" fmla="*/ 0 w 50"/>
                <a:gd name="T9" fmla="*/ 1 h 5"/>
                <a:gd name="T10" fmla="*/ 0 w 50"/>
                <a:gd name="T11" fmla="*/ 1 h 5"/>
                <a:gd name="T12" fmla="*/ 0 w 50"/>
                <a:gd name="T13" fmla="*/ 1 h 5"/>
                <a:gd name="T14" fmla="*/ 0 60000 65536"/>
                <a:gd name="T15" fmla="*/ 0 60000 65536"/>
                <a:gd name="T16" fmla="*/ 0 60000 65536"/>
                <a:gd name="T17" fmla="*/ 0 60000 65536"/>
                <a:gd name="T18" fmla="*/ 0 60000 65536"/>
                <a:gd name="T19" fmla="*/ 0 60000 65536"/>
                <a:gd name="T20" fmla="*/ 0 60000 65536"/>
                <a:gd name="T21" fmla="*/ 0 w 50"/>
                <a:gd name="T22" fmla="*/ 0 h 5"/>
                <a:gd name="T23" fmla="*/ 50 w 5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
                  <a:moveTo>
                    <a:pt x="49" y="0"/>
                  </a:moveTo>
                  <a:lnTo>
                    <a:pt x="40" y="1"/>
                  </a:lnTo>
                  <a:lnTo>
                    <a:pt x="32" y="3"/>
                  </a:lnTo>
                  <a:lnTo>
                    <a:pt x="24" y="3"/>
                  </a:lnTo>
                  <a:lnTo>
                    <a:pt x="18" y="3"/>
                  </a:lnTo>
                  <a:lnTo>
                    <a:pt x="10" y="3"/>
                  </a:lnTo>
                  <a:lnTo>
                    <a:pt x="0" y="4"/>
                  </a:lnTo>
                </a:path>
              </a:pathLst>
            </a:custGeom>
            <a:grpFill/>
            <a:ln w="12700" cap="rnd" cmpd="sng">
              <a:noFill/>
              <a:prstDash val="solid"/>
              <a:round/>
              <a:headEnd type="none" w="med" len="med"/>
              <a:tailEnd type="none" w="med" len="med"/>
            </a:ln>
          </p:spPr>
          <p:txBody>
            <a:bodyPr/>
            <a:lstStyle/>
            <a:p>
              <a:pPr>
                <a:defRPr/>
              </a:pPr>
              <a:endParaRPr lang="en-US"/>
            </a:p>
          </p:txBody>
        </p:sp>
        <p:sp>
          <p:nvSpPr>
            <p:cNvPr id="22" name="Freeform 22"/>
            <p:cNvSpPr>
              <a:spLocks/>
            </p:cNvSpPr>
            <p:nvPr/>
          </p:nvSpPr>
          <p:spPr bwMode="auto">
            <a:xfrm>
              <a:off x="2702" y="1853"/>
              <a:ext cx="25" cy="3"/>
            </a:xfrm>
            <a:custGeom>
              <a:avLst/>
              <a:gdLst>
                <a:gd name="T0" fmla="*/ 0 w 55"/>
                <a:gd name="T1" fmla="*/ 0 h 6"/>
                <a:gd name="T2" fmla="*/ 0 w 55"/>
                <a:gd name="T3" fmla="*/ 0 h 6"/>
                <a:gd name="T4" fmla="*/ 0 w 55"/>
                <a:gd name="T5" fmla="*/ 1 h 6"/>
                <a:gd name="T6" fmla="*/ 0 w 55"/>
                <a:gd name="T7" fmla="*/ 1 h 6"/>
                <a:gd name="T8" fmla="*/ 0 w 55"/>
                <a:gd name="T9" fmla="*/ 1 h 6"/>
                <a:gd name="T10" fmla="*/ 0 w 55"/>
                <a:gd name="T11" fmla="*/ 1 h 6"/>
                <a:gd name="T12" fmla="*/ 0 60000 65536"/>
                <a:gd name="T13" fmla="*/ 0 60000 65536"/>
                <a:gd name="T14" fmla="*/ 0 60000 65536"/>
                <a:gd name="T15" fmla="*/ 0 60000 65536"/>
                <a:gd name="T16" fmla="*/ 0 60000 65536"/>
                <a:gd name="T17" fmla="*/ 0 60000 65536"/>
                <a:gd name="T18" fmla="*/ 0 w 55"/>
                <a:gd name="T19" fmla="*/ 0 h 6"/>
                <a:gd name="T20" fmla="*/ 55 w 5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5" h="6">
                  <a:moveTo>
                    <a:pt x="54" y="0"/>
                  </a:moveTo>
                  <a:lnTo>
                    <a:pt x="44" y="0"/>
                  </a:lnTo>
                  <a:lnTo>
                    <a:pt x="27" y="2"/>
                  </a:lnTo>
                  <a:lnTo>
                    <a:pt x="23" y="2"/>
                  </a:lnTo>
                  <a:lnTo>
                    <a:pt x="14" y="3"/>
                  </a:lnTo>
                  <a:lnTo>
                    <a:pt x="0" y="5"/>
                  </a:lnTo>
                </a:path>
              </a:pathLst>
            </a:custGeom>
            <a:grpFill/>
            <a:ln w="12700" cap="rnd" cmpd="sng">
              <a:noFill/>
              <a:prstDash val="solid"/>
              <a:round/>
              <a:headEnd type="none" w="med" len="med"/>
              <a:tailEnd type="none" w="med" len="med"/>
            </a:ln>
          </p:spPr>
          <p:txBody>
            <a:bodyPr/>
            <a:lstStyle/>
            <a:p>
              <a:pPr>
                <a:defRPr/>
              </a:pPr>
              <a:endParaRPr lang="en-US"/>
            </a:p>
          </p:txBody>
        </p:sp>
        <p:sp>
          <p:nvSpPr>
            <p:cNvPr id="23" name="Line 23"/>
            <p:cNvSpPr>
              <a:spLocks noChangeShapeType="1"/>
            </p:cNvSpPr>
            <p:nvPr/>
          </p:nvSpPr>
          <p:spPr bwMode="auto">
            <a:xfrm flipH="1">
              <a:off x="2697" y="1859"/>
              <a:ext cx="12" cy="1"/>
            </a:xfrm>
            <a:prstGeom prst="line">
              <a:avLst/>
            </a:prstGeom>
            <a:grpFill/>
            <a:ln w="12700">
              <a:noFill/>
              <a:round/>
              <a:headEnd/>
              <a:tailEnd/>
            </a:ln>
          </p:spPr>
          <p:txBody>
            <a:bodyPr wrap="none" anchor="ctr"/>
            <a:lstStyle/>
            <a:p>
              <a:pPr>
                <a:defRPr/>
              </a:pPr>
              <a:endParaRPr lang="en-US"/>
            </a:p>
          </p:txBody>
        </p:sp>
        <p:sp>
          <p:nvSpPr>
            <p:cNvPr id="24" name="Freeform 24"/>
            <p:cNvSpPr>
              <a:spLocks/>
            </p:cNvSpPr>
            <p:nvPr/>
          </p:nvSpPr>
          <p:spPr bwMode="auto">
            <a:xfrm>
              <a:off x="2698" y="1869"/>
              <a:ext cx="32" cy="5"/>
            </a:xfrm>
            <a:custGeom>
              <a:avLst/>
              <a:gdLst>
                <a:gd name="T0" fmla="*/ 0 w 70"/>
                <a:gd name="T1" fmla="*/ 1 h 9"/>
                <a:gd name="T2" fmla="*/ 0 w 70"/>
                <a:gd name="T3" fmla="*/ 1 h 9"/>
                <a:gd name="T4" fmla="*/ 0 w 70"/>
                <a:gd name="T5" fmla="*/ 1 h 9"/>
                <a:gd name="T6" fmla="*/ 0 w 70"/>
                <a:gd name="T7" fmla="*/ 1 h 9"/>
                <a:gd name="T8" fmla="*/ 0 w 70"/>
                <a:gd name="T9" fmla="*/ 1 h 9"/>
                <a:gd name="T10" fmla="*/ 0 w 70"/>
                <a:gd name="T11" fmla="*/ 0 h 9"/>
                <a:gd name="T12" fmla="*/ 0 60000 65536"/>
                <a:gd name="T13" fmla="*/ 0 60000 65536"/>
                <a:gd name="T14" fmla="*/ 0 60000 65536"/>
                <a:gd name="T15" fmla="*/ 0 60000 65536"/>
                <a:gd name="T16" fmla="*/ 0 60000 65536"/>
                <a:gd name="T17" fmla="*/ 0 60000 65536"/>
                <a:gd name="T18" fmla="*/ 0 w 70"/>
                <a:gd name="T19" fmla="*/ 0 h 9"/>
                <a:gd name="T20" fmla="*/ 70 w 70"/>
                <a:gd name="T21" fmla="*/ 9 h 9"/>
              </a:gdLst>
              <a:ahLst/>
              <a:cxnLst>
                <a:cxn ang="T12">
                  <a:pos x="T0" y="T1"/>
                </a:cxn>
                <a:cxn ang="T13">
                  <a:pos x="T2" y="T3"/>
                </a:cxn>
                <a:cxn ang="T14">
                  <a:pos x="T4" y="T5"/>
                </a:cxn>
                <a:cxn ang="T15">
                  <a:pos x="T6" y="T7"/>
                </a:cxn>
                <a:cxn ang="T16">
                  <a:pos x="T8" y="T9"/>
                </a:cxn>
                <a:cxn ang="T17">
                  <a:pos x="T10" y="T11"/>
                </a:cxn>
              </a:cxnLst>
              <a:rect l="T18" t="T19" r="T20" b="T21"/>
              <a:pathLst>
                <a:path w="70" h="9">
                  <a:moveTo>
                    <a:pt x="69" y="7"/>
                  </a:moveTo>
                  <a:lnTo>
                    <a:pt x="51" y="8"/>
                  </a:lnTo>
                  <a:lnTo>
                    <a:pt x="38" y="8"/>
                  </a:lnTo>
                  <a:lnTo>
                    <a:pt x="31" y="7"/>
                  </a:lnTo>
                  <a:lnTo>
                    <a:pt x="19" y="6"/>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25" name="Line 25"/>
            <p:cNvSpPr>
              <a:spLocks noChangeShapeType="1"/>
            </p:cNvSpPr>
            <p:nvPr/>
          </p:nvSpPr>
          <p:spPr bwMode="auto">
            <a:xfrm flipH="1" flipV="1">
              <a:off x="2690" y="1864"/>
              <a:ext cx="5" cy="6"/>
            </a:xfrm>
            <a:prstGeom prst="line">
              <a:avLst/>
            </a:prstGeom>
            <a:grpFill/>
            <a:ln w="12700">
              <a:noFill/>
              <a:round/>
              <a:headEnd/>
              <a:tailEnd/>
            </a:ln>
          </p:spPr>
          <p:txBody>
            <a:bodyPr wrap="none" anchor="ctr"/>
            <a:lstStyle/>
            <a:p>
              <a:pPr>
                <a:defRPr/>
              </a:pPr>
              <a:endParaRPr lang="en-US"/>
            </a:p>
          </p:txBody>
        </p:sp>
        <p:sp>
          <p:nvSpPr>
            <p:cNvPr id="26" name="Freeform 26"/>
            <p:cNvSpPr>
              <a:spLocks/>
            </p:cNvSpPr>
            <p:nvPr/>
          </p:nvSpPr>
          <p:spPr bwMode="auto">
            <a:xfrm>
              <a:off x="2710" y="1941"/>
              <a:ext cx="28" cy="3"/>
            </a:xfrm>
            <a:custGeom>
              <a:avLst/>
              <a:gdLst>
                <a:gd name="T0" fmla="*/ 0 w 61"/>
                <a:gd name="T1" fmla="*/ 1 h 6"/>
                <a:gd name="T2" fmla="*/ 0 w 61"/>
                <a:gd name="T3" fmla="*/ 1 h 6"/>
                <a:gd name="T4" fmla="*/ 0 w 61"/>
                <a:gd name="T5" fmla="*/ 1 h 6"/>
                <a:gd name="T6" fmla="*/ 0 w 61"/>
                <a:gd name="T7" fmla="*/ 1 h 6"/>
                <a:gd name="T8" fmla="*/ 0 w 61"/>
                <a:gd name="T9" fmla="*/ 0 h 6"/>
                <a:gd name="T10" fmla="*/ 0 w 61"/>
                <a:gd name="T11" fmla="*/ 0 h 6"/>
                <a:gd name="T12" fmla="*/ 0 w 61"/>
                <a:gd name="T13" fmla="*/ 1 h 6"/>
                <a:gd name="T14" fmla="*/ 0 w 61"/>
                <a:gd name="T15" fmla="*/ 1 h 6"/>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6"/>
                <a:gd name="T26" fmla="*/ 61 w 6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6">
                  <a:moveTo>
                    <a:pt x="60" y="5"/>
                  </a:moveTo>
                  <a:lnTo>
                    <a:pt x="49" y="3"/>
                  </a:lnTo>
                  <a:lnTo>
                    <a:pt x="43" y="1"/>
                  </a:lnTo>
                  <a:lnTo>
                    <a:pt x="32" y="1"/>
                  </a:lnTo>
                  <a:lnTo>
                    <a:pt x="25" y="0"/>
                  </a:lnTo>
                  <a:lnTo>
                    <a:pt x="13" y="0"/>
                  </a:lnTo>
                  <a:lnTo>
                    <a:pt x="9" y="1"/>
                  </a:lnTo>
                  <a:lnTo>
                    <a:pt x="0" y="3"/>
                  </a:lnTo>
                </a:path>
              </a:pathLst>
            </a:custGeom>
            <a:grpFill/>
            <a:ln w="12700" cap="rnd" cmpd="sng">
              <a:noFill/>
              <a:prstDash val="solid"/>
              <a:round/>
              <a:headEnd type="none" w="med" len="med"/>
              <a:tailEnd type="none" w="med" len="med"/>
            </a:ln>
          </p:spPr>
          <p:txBody>
            <a:bodyPr/>
            <a:lstStyle/>
            <a:p>
              <a:pPr>
                <a:defRPr/>
              </a:pPr>
              <a:endParaRPr lang="en-US"/>
            </a:p>
          </p:txBody>
        </p:sp>
        <p:sp>
          <p:nvSpPr>
            <p:cNvPr id="27" name="Freeform 27"/>
            <p:cNvSpPr>
              <a:spLocks/>
            </p:cNvSpPr>
            <p:nvPr/>
          </p:nvSpPr>
          <p:spPr bwMode="auto">
            <a:xfrm>
              <a:off x="2711" y="1946"/>
              <a:ext cx="17" cy="2"/>
            </a:xfrm>
            <a:custGeom>
              <a:avLst/>
              <a:gdLst>
                <a:gd name="T0" fmla="*/ 0 w 38"/>
                <a:gd name="T1" fmla="*/ 1 h 4"/>
                <a:gd name="T2" fmla="*/ 0 w 38"/>
                <a:gd name="T3" fmla="*/ 1 h 4"/>
                <a:gd name="T4" fmla="*/ 0 w 38"/>
                <a:gd name="T5" fmla="*/ 0 h 4"/>
                <a:gd name="T6" fmla="*/ 0 w 38"/>
                <a:gd name="T7" fmla="*/ 0 h 4"/>
                <a:gd name="T8" fmla="*/ 0 60000 65536"/>
                <a:gd name="T9" fmla="*/ 0 60000 65536"/>
                <a:gd name="T10" fmla="*/ 0 60000 65536"/>
                <a:gd name="T11" fmla="*/ 0 60000 65536"/>
                <a:gd name="T12" fmla="*/ 0 w 38"/>
                <a:gd name="T13" fmla="*/ 0 h 4"/>
                <a:gd name="T14" fmla="*/ 38 w 38"/>
                <a:gd name="T15" fmla="*/ 4 h 4"/>
              </a:gdLst>
              <a:ahLst/>
              <a:cxnLst>
                <a:cxn ang="T8">
                  <a:pos x="T0" y="T1"/>
                </a:cxn>
                <a:cxn ang="T9">
                  <a:pos x="T2" y="T3"/>
                </a:cxn>
                <a:cxn ang="T10">
                  <a:pos x="T4" y="T5"/>
                </a:cxn>
                <a:cxn ang="T11">
                  <a:pos x="T6" y="T7"/>
                </a:cxn>
              </a:cxnLst>
              <a:rect l="T12" t="T13" r="T14" b="T15"/>
              <a:pathLst>
                <a:path w="38" h="4">
                  <a:moveTo>
                    <a:pt x="37" y="3"/>
                  </a:moveTo>
                  <a:lnTo>
                    <a:pt x="20" y="1"/>
                  </a:lnTo>
                  <a:lnTo>
                    <a:pt x="14" y="0"/>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28" name="Freeform 28"/>
            <p:cNvSpPr>
              <a:spLocks/>
            </p:cNvSpPr>
            <p:nvPr/>
          </p:nvSpPr>
          <p:spPr bwMode="auto">
            <a:xfrm>
              <a:off x="2682" y="2007"/>
              <a:ext cx="53" cy="40"/>
            </a:xfrm>
            <a:custGeom>
              <a:avLst/>
              <a:gdLst>
                <a:gd name="T0" fmla="*/ 0 w 117"/>
                <a:gd name="T1" fmla="*/ 0 h 74"/>
                <a:gd name="T2" fmla="*/ 0 w 117"/>
                <a:gd name="T3" fmla="*/ 1 h 74"/>
                <a:gd name="T4" fmla="*/ 0 w 117"/>
                <a:gd name="T5" fmla="*/ 1 h 74"/>
                <a:gd name="T6" fmla="*/ 0 w 117"/>
                <a:gd name="T7" fmla="*/ 1 h 74"/>
                <a:gd name="T8" fmla="*/ 0 w 117"/>
                <a:gd name="T9" fmla="*/ 1 h 74"/>
                <a:gd name="T10" fmla="*/ 0 w 117"/>
                <a:gd name="T11" fmla="*/ 1 h 74"/>
                <a:gd name="T12" fmla="*/ 0 w 117"/>
                <a:gd name="T13" fmla="*/ 1 h 74"/>
                <a:gd name="T14" fmla="*/ 0 w 117"/>
                <a:gd name="T15" fmla="*/ 1 h 74"/>
                <a:gd name="T16" fmla="*/ 0 w 117"/>
                <a:gd name="T17" fmla="*/ 1 h 74"/>
                <a:gd name="T18" fmla="*/ 0 w 117"/>
                <a:gd name="T19" fmla="*/ 1 h 74"/>
                <a:gd name="T20" fmla="*/ 0 w 117"/>
                <a:gd name="T21" fmla="*/ 1 h 74"/>
                <a:gd name="T22" fmla="*/ 0 w 117"/>
                <a:gd name="T23" fmla="*/ 1 h 74"/>
                <a:gd name="T24" fmla="*/ 0 w 117"/>
                <a:gd name="T25" fmla="*/ 1 h 74"/>
                <a:gd name="T26" fmla="*/ 0 w 117"/>
                <a:gd name="T27" fmla="*/ 1 h 74"/>
                <a:gd name="T28" fmla="*/ 0 w 117"/>
                <a:gd name="T29" fmla="*/ 1 h 74"/>
                <a:gd name="T30" fmla="*/ 0 w 117"/>
                <a:gd name="T31" fmla="*/ 1 h 74"/>
                <a:gd name="T32" fmla="*/ 0 w 117"/>
                <a:gd name="T33" fmla="*/ 1 h 74"/>
                <a:gd name="T34" fmla="*/ 0 w 117"/>
                <a:gd name="T35" fmla="*/ 1 h 74"/>
                <a:gd name="T36" fmla="*/ 0 w 117"/>
                <a:gd name="T37" fmla="*/ 1 h 74"/>
                <a:gd name="T38" fmla="*/ 0 w 117"/>
                <a:gd name="T39" fmla="*/ 1 h 74"/>
                <a:gd name="T40" fmla="*/ 0 w 117"/>
                <a:gd name="T41" fmla="*/ 1 h 74"/>
                <a:gd name="T42" fmla="*/ 0 w 117"/>
                <a:gd name="T43" fmla="*/ 1 h 74"/>
                <a:gd name="T44" fmla="*/ 0 w 117"/>
                <a:gd name="T45" fmla="*/ 1 h 74"/>
                <a:gd name="T46" fmla="*/ 0 w 117"/>
                <a:gd name="T47" fmla="*/ 1 h 74"/>
                <a:gd name="T48" fmla="*/ 0 w 117"/>
                <a:gd name="T49" fmla="*/ 1 h 74"/>
                <a:gd name="T50" fmla="*/ 0 w 117"/>
                <a:gd name="T51" fmla="*/ 1 h 74"/>
                <a:gd name="T52" fmla="*/ 0 w 117"/>
                <a:gd name="T53" fmla="*/ 1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7"/>
                <a:gd name="T82" fmla="*/ 0 h 74"/>
                <a:gd name="T83" fmla="*/ 117 w 117"/>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7" h="74">
                  <a:moveTo>
                    <a:pt x="0" y="0"/>
                  </a:moveTo>
                  <a:lnTo>
                    <a:pt x="4" y="7"/>
                  </a:lnTo>
                  <a:lnTo>
                    <a:pt x="7" y="11"/>
                  </a:lnTo>
                  <a:lnTo>
                    <a:pt x="10" y="15"/>
                  </a:lnTo>
                  <a:lnTo>
                    <a:pt x="12" y="19"/>
                  </a:lnTo>
                  <a:lnTo>
                    <a:pt x="19" y="26"/>
                  </a:lnTo>
                  <a:lnTo>
                    <a:pt x="24" y="30"/>
                  </a:lnTo>
                  <a:lnTo>
                    <a:pt x="28" y="34"/>
                  </a:lnTo>
                  <a:lnTo>
                    <a:pt x="32" y="37"/>
                  </a:lnTo>
                  <a:lnTo>
                    <a:pt x="39" y="42"/>
                  </a:lnTo>
                  <a:lnTo>
                    <a:pt x="40" y="43"/>
                  </a:lnTo>
                  <a:lnTo>
                    <a:pt x="45" y="46"/>
                  </a:lnTo>
                  <a:lnTo>
                    <a:pt x="47" y="48"/>
                  </a:lnTo>
                  <a:lnTo>
                    <a:pt x="49" y="49"/>
                  </a:lnTo>
                  <a:lnTo>
                    <a:pt x="54" y="53"/>
                  </a:lnTo>
                  <a:lnTo>
                    <a:pt x="60" y="56"/>
                  </a:lnTo>
                  <a:lnTo>
                    <a:pt x="65" y="59"/>
                  </a:lnTo>
                  <a:lnTo>
                    <a:pt x="70" y="62"/>
                  </a:lnTo>
                  <a:lnTo>
                    <a:pt x="75" y="64"/>
                  </a:lnTo>
                  <a:lnTo>
                    <a:pt x="80" y="66"/>
                  </a:lnTo>
                  <a:lnTo>
                    <a:pt x="85" y="68"/>
                  </a:lnTo>
                  <a:lnTo>
                    <a:pt x="89" y="70"/>
                  </a:lnTo>
                  <a:lnTo>
                    <a:pt x="94" y="71"/>
                  </a:lnTo>
                  <a:lnTo>
                    <a:pt x="98" y="72"/>
                  </a:lnTo>
                  <a:lnTo>
                    <a:pt x="103" y="73"/>
                  </a:lnTo>
                  <a:lnTo>
                    <a:pt x="108" y="73"/>
                  </a:lnTo>
                  <a:lnTo>
                    <a:pt x="116" y="71"/>
                  </a:lnTo>
                </a:path>
              </a:pathLst>
            </a:custGeom>
            <a:grpFill/>
            <a:ln w="12700" cap="rnd" cmpd="sng">
              <a:noFill/>
              <a:prstDash val="solid"/>
              <a:round/>
              <a:headEnd type="none" w="med" len="med"/>
              <a:tailEnd type="none" w="med" len="med"/>
            </a:ln>
          </p:spPr>
          <p:txBody>
            <a:bodyPr/>
            <a:lstStyle/>
            <a:p>
              <a:pPr>
                <a:defRPr/>
              </a:pPr>
              <a:endParaRPr lang="en-US"/>
            </a:p>
          </p:txBody>
        </p:sp>
        <p:sp>
          <p:nvSpPr>
            <p:cNvPr id="29" name="Freeform 29"/>
            <p:cNvSpPr>
              <a:spLocks/>
            </p:cNvSpPr>
            <p:nvPr/>
          </p:nvSpPr>
          <p:spPr bwMode="auto">
            <a:xfrm>
              <a:off x="2714" y="2039"/>
              <a:ext cx="20" cy="2"/>
            </a:xfrm>
            <a:custGeom>
              <a:avLst/>
              <a:gdLst>
                <a:gd name="T0" fmla="*/ 0 w 45"/>
                <a:gd name="T1" fmla="*/ 0 h 5"/>
                <a:gd name="T2" fmla="*/ 0 w 45"/>
                <a:gd name="T3" fmla="*/ 0 h 5"/>
                <a:gd name="T4" fmla="*/ 0 w 45"/>
                <a:gd name="T5" fmla="*/ 0 h 5"/>
                <a:gd name="T6" fmla="*/ 0 w 45"/>
                <a:gd name="T7" fmla="*/ 0 h 5"/>
                <a:gd name="T8" fmla="*/ 0 w 45"/>
                <a:gd name="T9" fmla="*/ 0 h 5"/>
                <a:gd name="T10" fmla="*/ 0 w 45"/>
                <a:gd name="T11" fmla="*/ 0 h 5"/>
                <a:gd name="T12" fmla="*/ 0 w 45"/>
                <a:gd name="T13" fmla="*/ 0 h 5"/>
                <a:gd name="T14" fmla="*/ 0 60000 65536"/>
                <a:gd name="T15" fmla="*/ 0 60000 65536"/>
                <a:gd name="T16" fmla="*/ 0 60000 65536"/>
                <a:gd name="T17" fmla="*/ 0 60000 65536"/>
                <a:gd name="T18" fmla="*/ 0 60000 65536"/>
                <a:gd name="T19" fmla="*/ 0 60000 65536"/>
                <a:gd name="T20" fmla="*/ 0 60000 65536"/>
                <a:gd name="T21" fmla="*/ 0 w 45"/>
                <a:gd name="T22" fmla="*/ 0 h 5"/>
                <a:gd name="T23" fmla="*/ 45 w 4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
                  <a:moveTo>
                    <a:pt x="44" y="0"/>
                  </a:moveTo>
                  <a:lnTo>
                    <a:pt x="35" y="2"/>
                  </a:lnTo>
                  <a:lnTo>
                    <a:pt x="31" y="3"/>
                  </a:lnTo>
                  <a:lnTo>
                    <a:pt x="22" y="4"/>
                  </a:lnTo>
                  <a:lnTo>
                    <a:pt x="18" y="4"/>
                  </a:lnTo>
                  <a:lnTo>
                    <a:pt x="14" y="4"/>
                  </a:lnTo>
                  <a:lnTo>
                    <a:pt x="0" y="4"/>
                  </a:lnTo>
                </a:path>
              </a:pathLst>
            </a:custGeom>
            <a:grpFill/>
            <a:ln w="12700" cap="rnd" cmpd="sng">
              <a:noFill/>
              <a:prstDash val="solid"/>
              <a:round/>
              <a:headEnd type="none" w="med" len="med"/>
              <a:tailEnd type="none" w="med" len="med"/>
            </a:ln>
          </p:spPr>
          <p:txBody>
            <a:bodyPr/>
            <a:lstStyle/>
            <a:p>
              <a:pPr>
                <a:defRPr/>
              </a:pPr>
              <a:endParaRPr lang="en-US"/>
            </a:p>
          </p:txBody>
        </p:sp>
        <p:sp>
          <p:nvSpPr>
            <p:cNvPr id="30" name="Freeform 30"/>
            <p:cNvSpPr>
              <a:spLocks/>
            </p:cNvSpPr>
            <p:nvPr/>
          </p:nvSpPr>
          <p:spPr bwMode="auto">
            <a:xfrm>
              <a:off x="2704" y="2035"/>
              <a:ext cx="11" cy="39"/>
            </a:xfrm>
            <a:custGeom>
              <a:avLst/>
              <a:gdLst>
                <a:gd name="T0" fmla="*/ 0 w 25"/>
                <a:gd name="T1" fmla="*/ 0 h 72"/>
                <a:gd name="T2" fmla="*/ 0 w 25"/>
                <a:gd name="T3" fmla="*/ 1 h 72"/>
                <a:gd name="T4" fmla="*/ 0 w 25"/>
                <a:gd name="T5" fmla="*/ 1 h 72"/>
                <a:gd name="T6" fmla="*/ 0 w 25"/>
                <a:gd name="T7" fmla="*/ 1 h 72"/>
                <a:gd name="T8" fmla="*/ 0 w 25"/>
                <a:gd name="T9" fmla="*/ 1 h 72"/>
                <a:gd name="T10" fmla="*/ 0 w 25"/>
                <a:gd name="T11" fmla="*/ 1 h 72"/>
                <a:gd name="T12" fmla="*/ 0 w 25"/>
                <a:gd name="T13" fmla="*/ 1 h 72"/>
                <a:gd name="T14" fmla="*/ 0 w 25"/>
                <a:gd name="T15" fmla="*/ 1 h 72"/>
                <a:gd name="T16" fmla="*/ 0 w 25"/>
                <a:gd name="T17" fmla="*/ 1 h 72"/>
                <a:gd name="T18" fmla="*/ 0 w 25"/>
                <a:gd name="T19" fmla="*/ 1 h 72"/>
                <a:gd name="T20" fmla="*/ 0 w 25"/>
                <a:gd name="T21" fmla="*/ 1 h 72"/>
                <a:gd name="T22" fmla="*/ 0 w 25"/>
                <a:gd name="T23" fmla="*/ 1 h 72"/>
                <a:gd name="T24" fmla="*/ 0 w 25"/>
                <a:gd name="T25" fmla="*/ 1 h 72"/>
                <a:gd name="T26" fmla="*/ 0 w 25"/>
                <a:gd name="T27" fmla="*/ 1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72"/>
                <a:gd name="T44" fmla="*/ 25 w 25"/>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72">
                  <a:moveTo>
                    <a:pt x="4" y="0"/>
                  </a:moveTo>
                  <a:lnTo>
                    <a:pt x="2" y="7"/>
                  </a:lnTo>
                  <a:lnTo>
                    <a:pt x="1" y="10"/>
                  </a:lnTo>
                  <a:lnTo>
                    <a:pt x="0" y="22"/>
                  </a:lnTo>
                  <a:lnTo>
                    <a:pt x="0" y="26"/>
                  </a:lnTo>
                  <a:lnTo>
                    <a:pt x="0" y="31"/>
                  </a:lnTo>
                  <a:lnTo>
                    <a:pt x="2" y="38"/>
                  </a:lnTo>
                  <a:lnTo>
                    <a:pt x="3" y="42"/>
                  </a:lnTo>
                  <a:lnTo>
                    <a:pt x="5" y="47"/>
                  </a:lnTo>
                  <a:lnTo>
                    <a:pt x="8" y="53"/>
                  </a:lnTo>
                  <a:lnTo>
                    <a:pt x="12" y="57"/>
                  </a:lnTo>
                  <a:lnTo>
                    <a:pt x="17" y="60"/>
                  </a:lnTo>
                  <a:lnTo>
                    <a:pt x="20" y="63"/>
                  </a:lnTo>
                  <a:lnTo>
                    <a:pt x="24" y="71"/>
                  </a:lnTo>
                </a:path>
              </a:pathLst>
            </a:custGeom>
            <a:grpFill/>
            <a:ln w="12700" cap="rnd" cmpd="sng">
              <a:noFill/>
              <a:prstDash val="solid"/>
              <a:round/>
              <a:headEnd type="none" w="med" len="med"/>
              <a:tailEnd type="none" w="med" len="med"/>
            </a:ln>
          </p:spPr>
          <p:txBody>
            <a:bodyPr/>
            <a:lstStyle/>
            <a:p>
              <a:pPr>
                <a:defRPr/>
              </a:pPr>
              <a:endParaRPr lang="en-US"/>
            </a:p>
          </p:txBody>
        </p:sp>
        <p:sp>
          <p:nvSpPr>
            <p:cNvPr id="31" name="Freeform 31"/>
            <p:cNvSpPr>
              <a:spLocks/>
            </p:cNvSpPr>
            <p:nvPr/>
          </p:nvSpPr>
          <p:spPr bwMode="auto">
            <a:xfrm>
              <a:off x="2721" y="2070"/>
              <a:ext cx="12" cy="1"/>
            </a:xfrm>
            <a:custGeom>
              <a:avLst/>
              <a:gdLst>
                <a:gd name="T0" fmla="*/ 0 w 27"/>
                <a:gd name="T1" fmla="*/ 0 h 2"/>
                <a:gd name="T2" fmla="*/ 0 w 27"/>
                <a:gd name="T3" fmla="*/ 0 h 2"/>
                <a:gd name="T4" fmla="*/ 0 w 27"/>
                <a:gd name="T5" fmla="*/ 1 h 2"/>
                <a:gd name="T6" fmla="*/ 0 w 27"/>
                <a:gd name="T7" fmla="*/ 1 h 2"/>
                <a:gd name="T8" fmla="*/ 0 w 27"/>
                <a:gd name="T9" fmla="*/ 0 h 2"/>
                <a:gd name="T10" fmla="*/ 0 60000 65536"/>
                <a:gd name="T11" fmla="*/ 0 60000 65536"/>
                <a:gd name="T12" fmla="*/ 0 60000 65536"/>
                <a:gd name="T13" fmla="*/ 0 60000 65536"/>
                <a:gd name="T14" fmla="*/ 0 60000 65536"/>
                <a:gd name="T15" fmla="*/ 0 w 27"/>
                <a:gd name="T16" fmla="*/ 0 h 2"/>
                <a:gd name="T17" fmla="*/ 27 w 27"/>
                <a:gd name="T18" fmla="*/ 2 h 2"/>
              </a:gdLst>
              <a:ahLst/>
              <a:cxnLst>
                <a:cxn ang="T10">
                  <a:pos x="T0" y="T1"/>
                </a:cxn>
                <a:cxn ang="T11">
                  <a:pos x="T2" y="T3"/>
                </a:cxn>
                <a:cxn ang="T12">
                  <a:pos x="T4" y="T5"/>
                </a:cxn>
                <a:cxn ang="T13">
                  <a:pos x="T6" y="T7"/>
                </a:cxn>
                <a:cxn ang="T14">
                  <a:pos x="T8" y="T9"/>
                </a:cxn>
              </a:cxnLst>
              <a:rect l="T15" t="T16" r="T17" b="T18"/>
              <a:pathLst>
                <a:path w="27" h="2">
                  <a:moveTo>
                    <a:pt x="26" y="0"/>
                  </a:moveTo>
                  <a:lnTo>
                    <a:pt x="18" y="0"/>
                  </a:lnTo>
                  <a:lnTo>
                    <a:pt x="13" y="1"/>
                  </a:lnTo>
                  <a:lnTo>
                    <a:pt x="9" y="1"/>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32" name="Freeform 32"/>
            <p:cNvSpPr>
              <a:spLocks/>
            </p:cNvSpPr>
            <p:nvPr/>
          </p:nvSpPr>
          <p:spPr bwMode="auto">
            <a:xfrm>
              <a:off x="2632" y="2064"/>
              <a:ext cx="76" cy="162"/>
            </a:xfrm>
            <a:custGeom>
              <a:avLst/>
              <a:gdLst>
                <a:gd name="T0" fmla="*/ 0 w 165"/>
                <a:gd name="T1" fmla="*/ 0 h 296"/>
                <a:gd name="T2" fmla="*/ 0 w 165"/>
                <a:gd name="T3" fmla="*/ 1 h 296"/>
                <a:gd name="T4" fmla="*/ 0 w 165"/>
                <a:gd name="T5" fmla="*/ 1 h 296"/>
                <a:gd name="T6" fmla="*/ 0 w 165"/>
                <a:gd name="T7" fmla="*/ 1 h 296"/>
                <a:gd name="T8" fmla="*/ 0 w 165"/>
                <a:gd name="T9" fmla="*/ 1 h 296"/>
                <a:gd name="T10" fmla="*/ 0 w 165"/>
                <a:gd name="T11" fmla="*/ 1 h 296"/>
                <a:gd name="T12" fmla="*/ 0 w 165"/>
                <a:gd name="T13" fmla="*/ 1 h 296"/>
                <a:gd name="T14" fmla="*/ 0 w 165"/>
                <a:gd name="T15" fmla="*/ 1 h 296"/>
                <a:gd name="T16" fmla="*/ 0 w 165"/>
                <a:gd name="T17" fmla="*/ 1 h 296"/>
                <a:gd name="T18" fmla="*/ 0 w 165"/>
                <a:gd name="T19" fmla="*/ 1 h 296"/>
                <a:gd name="T20" fmla="*/ 0 w 165"/>
                <a:gd name="T21" fmla="*/ 1 h 296"/>
                <a:gd name="T22" fmla="*/ 0 w 165"/>
                <a:gd name="T23" fmla="*/ 1 h 296"/>
                <a:gd name="T24" fmla="*/ 0 w 165"/>
                <a:gd name="T25" fmla="*/ 1 h 296"/>
                <a:gd name="T26" fmla="*/ 0 w 165"/>
                <a:gd name="T27" fmla="*/ 1 h 296"/>
                <a:gd name="T28" fmla="*/ 0 w 165"/>
                <a:gd name="T29" fmla="*/ 1 h 296"/>
                <a:gd name="T30" fmla="*/ 0 w 165"/>
                <a:gd name="T31" fmla="*/ 1 h 296"/>
                <a:gd name="T32" fmla="*/ 0 w 165"/>
                <a:gd name="T33" fmla="*/ 1 h 296"/>
                <a:gd name="T34" fmla="*/ 0 w 165"/>
                <a:gd name="T35" fmla="*/ 1 h 296"/>
                <a:gd name="T36" fmla="*/ 0 w 165"/>
                <a:gd name="T37" fmla="*/ 1 h 296"/>
                <a:gd name="T38" fmla="*/ 0 w 165"/>
                <a:gd name="T39" fmla="*/ 1 h 296"/>
                <a:gd name="T40" fmla="*/ 0 w 165"/>
                <a:gd name="T41" fmla="*/ 1 h 296"/>
                <a:gd name="T42" fmla="*/ 0 w 165"/>
                <a:gd name="T43" fmla="*/ 1 h 296"/>
                <a:gd name="T44" fmla="*/ 0 w 165"/>
                <a:gd name="T45" fmla="*/ 1 h 296"/>
                <a:gd name="T46" fmla="*/ 0 w 165"/>
                <a:gd name="T47" fmla="*/ 1 h 296"/>
                <a:gd name="T48" fmla="*/ 0 w 165"/>
                <a:gd name="T49" fmla="*/ 1 h 296"/>
                <a:gd name="T50" fmla="*/ 0 w 165"/>
                <a:gd name="T51" fmla="*/ 1 h 296"/>
                <a:gd name="T52" fmla="*/ 0 w 165"/>
                <a:gd name="T53" fmla="*/ 1 h 296"/>
                <a:gd name="T54" fmla="*/ 0 w 165"/>
                <a:gd name="T55" fmla="*/ 1 h 296"/>
                <a:gd name="T56" fmla="*/ 0 w 165"/>
                <a:gd name="T57" fmla="*/ 1 h 296"/>
                <a:gd name="T58" fmla="*/ 0 w 165"/>
                <a:gd name="T59" fmla="*/ 1 h 296"/>
                <a:gd name="T60" fmla="*/ 0 w 165"/>
                <a:gd name="T61" fmla="*/ 1 h 296"/>
                <a:gd name="T62" fmla="*/ 0 w 165"/>
                <a:gd name="T63" fmla="*/ 1 h 296"/>
                <a:gd name="T64" fmla="*/ 0 w 165"/>
                <a:gd name="T65" fmla="*/ 1 h 296"/>
                <a:gd name="T66" fmla="*/ 0 w 165"/>
                <a:gd name="T67" fmla="*/ 1 h 296"/>
                <a:gd name="T68" fmla="*/ 0 w 165"/>
                <a:gd name="T69" fmla="*/ 1 h 296"/>
                <a:gd name="T70" fmla="*/ 0 w 165"/>
                <a:gd name="T71" fmla="*/ 1 h 296"/>
                <a:gd name="T72" fmla="*/ 0 w 165"/>
                <a:gd name="T73" fmla="*/ 1 h 296"/>
                <a:gd name="T74" fmla="*/ 0 w 165"/>
                <a:gd name="T75" fmla="*/ 1 h 296"/>
                <a:gd name="T76" fmla="*/ 0 w 165"/>
                <a:gd name="T77" fmla="*/ 1 h 296"/>
                <a:gd name="T78" fmla="*/ 0 w 165"/>
                <a:gd name="T79" fmla="*/ 1 h 296"/>
                <a:gd name="T80" fmla="*/ 0 w 165"/>
                <a:gd name="T81" fmla="*/ 1 h 2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296"/>
                <a:gd name="T125" fmla="*/ 165 w 165"/>
                <a:gd name="T126" fmla="*/ 296 h 2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296">
                  <a:moveTo>
                    <a:pt x="164" y="0"/>
                  </a:moveTo>
                  <a:lnTo>
                    <a:pt x="160" y="2"/>
                  </a:lnTo>
                  <a:lnTo>
                    <a:pt x="152" y="7"/>
                  </a:lnTo>
                  <a:lnTo>
                    <a:pt x="148" y="10"/>
                  </a:lnTo>
                  <a:lnTo>
                    <a:pt x="144" y="14"/>
                  </a:lnTo>
                  <a:lnTo>
                    <a:pt x="137" y="20"/>
                  </a:lnTo>
                  <a:lnTo>
                    <a:pt x="125" y="30"/>
                  </a:lnTo>
                  <a:lnTo>
                    <a:pt x="121" y="33"/>
                  </a:lnTo>
                  <a:lnTo>
                    <a:pt x="110" y="46"/>
                  </a:lnTo>
                  <a:lnTo>
                    <a:pt x="103" y="54"/>
                  </a:lnTo>
                  <a:lnTo>
                    <a:pt x="88" y="74"/>
                  </a:lnTo>
                  <a:lnTo>
                    <a:pt x="79" y="85"/>
                  </a:lnTo>
                  <a:lnTo>
                    <a:pt x="71" y="94"/>
                  </a:lnTo>
                  <a:lnTo>
                    <a:pt x="59" y="107"/>
                  </a:lnTo>
                  <a:lnTo>
                    <a:pt x="52" y="115"/>
                  </a:lnTo>
                  <a:lnTo>
                    <a:pt x="42" y="128"/>
                  </a:lnTo>
                  <a:lnTo>
                    <a:pt x="35" y="136"/>
                  </a:lnTo>
                  <a:lnTo>
                    <a:pt x="30" y="143"/>
                  </a:lnTo>
                  <a:lnTo>
                    <a:pt x="24" y="152"/>
                  </a:lnTo>
                  <a:lnTo>
                    <a:pt x="21" y="156"/>
                  </a:lnTo>
                  <a:lnTo>
                    <a:pt x="15" y="165"/>
                  </a:lnTo>
                  <a:lnTo>
                    <a:pt x="12" y="170"/>
                  </a:lnTo>
                  <a:lnTo>
                    <a:pt x="10" y="175"/>
                  </a:lnTo>
                  <a:lnTo>
                    <a:pt x="7" y="180"/>
                  </a:lnTo>
                  <a:lnTo>
                    <a:pt x="4" y="186"/>
                  </a:lnTo>
                  <a:lnTo>
                    <a:pt x="2" y="191"/>
                  </a:lnTo>
                  <a:lnTo>
                    <a:pt x="1" y="197"/>
                  </a:lnTo>
                  <a:lnTo>
                    <a:pt x="0" y="202"/>
                  </a:lnTo>
                  <a:lnTo>
                    <a:pt x="0" y="208"/>
                  </a:lnTo>
                  <a:lnTo>
                    <a:pt x="1" y="220"/>
                  </a:lnTo>
                  <a:lnTo>
                    <a:pt x="2" y="228"/>
                  </a:lnTo>
                  <a:lnTo>
                    <a:pt x="4" y="236"/>
                  </a:lnTo>
                  <a:lnTo>
                    <a:pt x="5" y="244"/>
                  </a:lnTo>
                  <a:lnTo>
                    <a:pt x="7" y="252"/>
                  </a:lnTo>
                  <a:lnTo>
                    <a:pt x="8" y="260"/>
                  </a:lnTo>
                  <a:lnTo>
                    <a:pt x="9" y="263"/>
                  </a:lnTo>
                  <a:lnTo>
                    <a:pt x="10" y="267"/>
                  </a:lnTo>
                  <a:lnTo>
                    <a:pt x="10" y="271"/>
                  </a:lnTo>
                  <a:lnTo>
                    <a:pt x="11" y="275"/>
                  </a:lnTo>
                  <a:lnTo>
                    <a:pt x="12" y="279"/>
                  </a:lnTo>
                  <a:lnTo>
                    <a:pt x="15" y="295"/>
                  </a:lnTo>
                </a:path>
              </a:pathLst>
            </a:custGeom>
            <a:grpFill/>
            <a:ln w="12700" cap="rnd" cmpd="sng">
              <a:noFill/>
              <a:prstDash val="solid"/>
              <a:round/>
              <a:headEnd type="none" w="med" len="med"/>
              <a:tailEnd type="none" w="med" len="med"/>
            </a:ln>
          </p:spPr>
          <p:txBody>
            <a:bodyPr/>
            <a:lstStyle/>
            <a:p>
              <a:pPr>
                <a:defRPr/>
              </a:pPr>
              <a:endParaRPr lang="en-US"/>
            </a:p>
          </p:txBody>
        </p:sp>
        <p:sp>
          <p:nvSpPr>
            <p:cNvPr id="33" name="Freeform 33"/>
            <p:cNvSpPr>
              <a:spLocks/>
            </p:cNvSpPr>
            <p:nvPr/>
          </p:nvSpPr>
          <p:spPr bwMode="auto">
            <a:xfrm>
              <a:off x="2631" y="2211"/>
              <a:ext cx="20" cy="48"/>
            </a:xfrm>
            <a:custGeom>
              <a:avLst/>
              <a:gdLst>
                <a:gd name="T0" fmla="*/ 0 w 44"/>
                <a:gd name="T1" fmla="*/ 0 h 87"/>
                <a:gd name="T2" fmla="*/ 0 w 44"/>
                <a:gd name="T3" fmla="*/ 1 h 87"/>
                <a:gd name="T4" fmla="*/ 0 w 44"/>
                <a:gd name="T5" fmla="*/ 1 h 87"/>
                <a:gd name="T6" fmla="*/ 0 w 44"/>
                <a:gd name="T7" fmla="*/ 1 h 87"/>
                <a:gd name="T8" fmla="*/ 0 w 44"/>
                <a:gd name="T9" fmla="*/ 1 h 87"/>
                <a:gd name="T10" fmla="*/ 0 w 44"/>
                <a:gd name="T11" fmla="*/ 1 h 87"/>
                <a:gd name="T12" fmla="*/ 0 w 44"/>
                <a:gd name="T13" fmla="*/ 1 h 87"/>
                <a:gd name="T14" fmla="*/ 0 w 44"/>
                <a:gd name="T15" fmla="*/ 1 h 87"/>
                <a:gd name="T16" fmla="*/ 0 w 44"/>
                <a:gd name="T17" fmla="*/ 1 h 87"/>
                <a:gd name="T18" fmla="*/ 0 w 44"/>
                <a:gd name="T19" fmla="*/ 1 h 87"/>
                <a:gd name="T20" fmla="*/ 0 w 44"/>
                <a:gd name="T21" fmla="*/ 1 h 87"/>
                <a:gd name="T22" fmla="*/ 0 w 44"/>
                <a:gd name="T23" fmla="*/ 1 h 87"/>
                <a:gd name="T24" fmla="*/ 0 w 44"/>
                <a:gd name="T25" fmla="*/ 1 h 87"/>
                <a:gd name="T26" fmla="*/ 0 w 44"/>
                <a:gd name="T27" fmla="*/ 1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87"/>
                <a:gd name="T44" fmla="*/ 44 w 44"/>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87">
                  <a:moveTo>
                    <a:pt x="0" y="0"/>
                  </a:moveTo>
                  <a:lnTo>
                    <a:pt x="2" y="11"/>
                  </a:lnTo>
                  <a:lnTo>
                    <a:pt x="3" y="19"/>
                  </a:lnTo>
                  <a:lnTo>
                    <a:pt x="5" y="27"/>
                  </a:lnTo>
                  <a:lnTo>
                    <a:pt x="7" y="35"/>
                  </a:lnTo>
                  <a:lnTo>
                    <a:pt x="7" y="39"/>
                  </a:lnTo>
                  <a:lnTo>
                    <a:pt x="11" y="48"/>
                  </a:lnTo>
                  <a:lnTo>
                    <a:pt x="15" y="54"/>
                  </a:lnTo>
                  <a:lnTo>
                    <a:pt x="18" y="58"/>
                  </a:lnTo>
                  <a:lnTo>
                    <a:pt x="25" y="65"/>
                  </a:lnTo>
                  <a:lnTo>
                    <a:pt x="29" y="69"/>
                  </a:lnTo>
                  <a:lnTo>
                    <a:pt x="32" y="73"/>
                  </a:lnTo>
                  <a:lnTo>
                    <a:pt x="38" y="78"/>
                  </a:lnTo>
                  <a:lnTo>
                    <a:pt x="43" y="86"/>
                  </a:lnTo>
                </a:path>
              </a:pathLst>
            </a:custGeom>
            <a:grpFill/>
            <a:ln w="12700" cap="rnd" cmpd="sng">
              <a:noFill/>
              <a:prstDash val="solid"/>
              <a:round/>
              <a:headEnd type="none" w="med" len="med"/>
              <a:tailEnd type="none" w="med" len="med"/>
            </a:ln>
          </p:spPr>
          <p:txBody>
            <a:bodyPr/>
            <a:lstStyle/>
            <a:p>
              <a:pPr>
                <a:defRPr/>
              </a:pPr>
              <a:endParaRPr lang="en-US"/>
            </a:p>
          </p:txBody>
        </p:sp>
        <p:sp>
          <p:nvSpPr>
            <p:cNvPr id="34" name="Line 34"/>
            <p:cNvSpPr>
              <a:spLocks noChangeShapeType="1"/>
            </p:cNvSpPr>
            <p:nvPr/>
          </p:nvSpPr>
          <p:spPr bwMode="auto">
            <a:xfrm>
              <a:off x="2639" y="2253"/>
              <a:ext cx="2" cy="7"/>
            </a:xfrm>
            <a:prstGeom prst="line">
              <a:avLst/>
            </a:prstGeom>
            <a:grpFill/>
            <a:ln w="12700">
              <a:noFill/>
              <a:round/>
              <a:headEnd/>
              <a:tailEnd/>
            </a:ln>
          </p:spPr>
          <p:txBody>
            <a:bodyPr wrap="none" anchor="ctr"/>
            <a:lstStyle/>
            <a:p>
              <a:pPr>
                <a:defRPr/>
              </a:pPr>
              <a:endParaRPr lang="en-US"/>
            </a:p>
          </p:txBody>
        </p:sp>
        <p:sp>
          <p:nvSpPr>
            <p:cNvPr id="35" name="Freeform 35"/>
            <p:cNvSpPr>
              <a:spLocks/>
            </p:cNvSpPr>
            <p:nvPr/>
          </p:nvSpPr>
          <p:spPr bwMode="auto">
            <a:xfrm>
              <a:off x="2630" y="2235"/>
              <a:ext cx="3" cy="32"/>
            </a:xfrm>
            <a:custGeom>
              <a:avLst/>
              <a:gdLst>
                <a:gd name="T0" fmla="*/ 0 w 7"/>
                <a:gd name="T1" fmla="*/ 1 h 57"/>
                <a:gd name="T2" fmla="*/ 0 w 7"/>
                <a:gd name="T3" fmla="*/ 1 h 57"/>
                <a:gd name="T4" fmla="*/ 0 w 7"/>
                <a:gd name="T5" fmla="*/ 1 h 57"/>
                <a:gd name="T6" fmla="*/ 0 w 7"/>
                <a:gd name="T7" fmla="*/ 1 h 57"/>
                <a:gd name="T8" fmla="*/ 0 w 7"/>
                <a:gd name="T9" fmla="*/ 1 h 57"/>
                <a:gd name="T10" fmla="*/ 0 w 7"/>
                <a:gd name="T11" fmla="*/ 1 h 57"/>
                <a:gd name="T12" fmla="*/ 0 w 7"/>
                <a:gd name="T13" fmla="*/ 1 h 57"/>
                <a:gd name="T14" fmla="*/ 0 w 7"/>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7"/>
                <a:gd name="T26" fmla="*/ 7 w 7"/>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7">
                  <a:moveTo>
                    <a:pt x="6" y="56"/>
                  </a:moveTo>
                  <a:lnTo>
                    <a:pt x="5" y="48"/>
                  </a:lnTo>
                  <a:lnTo>
                    <a:pt x="4" y="40"/>
                  </a:lnTo>
                  <a:lnTo>
                    <a:pt x="4" y="36"/>
                  </a:lnTo>
                  <a:lnTo>
                    <a:pt x="3" y="28"/>
                  </a:lnTo>
                  <a:lnTo>
                    <a:pt x="3" y="20"/>
                  </a:lnTo>
                  <a:lnTo>
                    <a:pt x="2" y="12"/>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36" name="Line 36"/>
            <p:cNvSpPr>
              <a:spLocks noChangeShapeType="1"/>
            </p:cNvSpPr>
            <p:nvPr/>
          </p:nvSpPr>
          <p:spPr bwMode="auto">
            <a:xfrm flipH="1">
              <a:off x="2690" y="2043"/>
              <a:ext cx="9" cy="2"/>
            </a:xfrm>
            <a:prstGeom prst="line">
              <a:avLst/>
            </a:prstGeom>
            <a:grpFill/>
            <a:ln w="12700">
              <a:noFill/>
              <a:round/>
              <a:headEnd/>
              <a:tailEnd/>
            </a:ln>
          </p:spPr>
          <p:txBody>
            <a:bodyPr wrap="none" anchor="ctr"/>
            <a:lstStyle/>
            <a:p>
              <a:pPr>
                <a:defRPr/>
              </a:pPr>
              <a:endParaRPr lang="en-US"/>
            </a:p>
          </p:txBody>
        </p:sp>
        <p:sp>
          <p:nvSpPr>
            <p:cNvPr id="37" name="Line 37"/>
            <p:cNvSpPr>
              <a:spLocks noChangeShapeType="1"/>
            </p:cNvSpPr>
            <p:nvPr/>
          </p:nvSpPr>
          <p:spPr bwMode="auto">
            <a:xfrm flipH="1">
              <a:off x="2693" y="2046"/>
              <a:ext cx="7" cy="2"/>
            </a:xfrm>
            <a:prstGeom prst="line">
              <a:avLst/>
            </a:prstGeom>
            <a:grpFill/>
            <a:ln w="12700">
              <a:noFill/>
              <a:round/>
              <a:headEnd/>
              <a:tailEnd/>
            </a:ln>
          </p:spPr>
          <p:txBody>
            <a:bodyPr wrap="none" anchor="ctr"/>
            <a:lstStyle/>
            <a:p>
              <a:pPr>
                <a:defRPr/>
              </a:pPr>
              <a:endParaRPr lang="en-US"/>
            </a:p>
          </p:txBody>
        </p:sp>
        <p:sp>
          <p:nvSpPr>
            <p:cNvPr id="38" name="Freeform 38"/>
            <p:cNvSpPr>
              <a:spLocks/>
            </p:cNvSpPr>
            <p:nvPr/>
          </p:nvSpPr>
          <p:spPr bwMode="auto">
            <a:xfrm>
              <a:off x="2560" y="1977"/>
              <a:ext cx="17" cy="3"/>
            </a:xfrm>
            <a:custGeom>
              <a:avLst/>
              <a:gdLst>
                <a:gd name="T0" fmla="*/ 0 w 36"/>
                <a:gd name="T1" fmla="*/ 0 h 6"/>
                <a:gd name="T2" fmla="*/ 0 w 36"/>
                <a:gd name="T3" fmla="*/ 1 h 6"/>
                <a:gd name="T4" fmla="*/ 0 w 36"/>
                <a:gd name="T5" fmla="*/ 1 h 6"/>
                <a:gd name="T6" fmla="*/ 0 w 36"/>
                <a:gd name="T7" fmla="*/ 1 h 6"/>
                <a:gd name="T8" fmla="*/ 0 w 36"/>
                <a:gd name="T9" fmla="*/ 1 h 6"/>
                <a:gd name="T10" fmla="*/ 0 60000 65536"/>
                <a:gd name="T11" fmla="*/ 0 60000 65536"/>
                <a:gd name="T12" fmla="*/ 0 60000 65536"/>
                <a:gd name="T13" fmla="*/ 0 60000 65536"/>
                <a:gd name="T14" fmla="*/ 0 60000 65536"/>
                <a:gd name="T15" fmla="*/ 0 w 36"/>
                <a:gd name="T16" fmla="*/ 0 h 6"/>
                <a:gd name="T17" fmla="*/ 36 w 36"/>
                <a:gd name="T18" fmla="*/ 6 h 6"/>
              </a:gdLst>
              <a:ahLst/>
              <a:cxnLst>
                <a:cxn ang="T10">
                  <a:pos x="T0" y="T1"/>
                </a:cxn>
                <a:cxn ang="T11">
                  <a:pos x="T2" y="T3"/>
                </a:cxn>
                <a:cxn ang="T12">
                  <a:pos x="T4" y="T5"/>
                </a:cxn>
                <a:cxn ang="T13">
                  <a:pos x="T6" y="T7"/>
                </a:cxn>
                <a:cxn ang="T14">
                  <a:pos x="T8" y="T9"/>
                </a:cxn>
              </a:cxnLst>
              <a:rect l="T15" t="T16" r="T17" b="T18"/>
              <a:pathLst>
                <a:path w="36" h="6">
                  <a:moveTo>
                    <a:pt x="35" y="0"/>
                  </a:moveTo>
                  <a:lnTo>
                    <a:pt x="27" y="1"/>
                  </a:lnTo>
                  <a:lnTo>
                    <a:pt x="22" y="1"/>
                  </a:lnTo>
                  <a:lnTo>
                    <a:pt x="13" y="2"/>
                  </a:lnTo>
                  <a:lnTo>
                    <a:pt x="0" y="5"/>
                  </a:lnTo>
                </a:path>
              </a:pathLst>
            </a:custGeom>
            <a:grpFill/>
            <a:ln w="12700" cap="rnd" cmpd="sng">
              <a:noFill/>
              <a:prstDash val="solid"/>
              <a:round/>
              <a:headEnd type="none" w="med" len="med"/>
              <a:tailEnd type="none" w="med" len="med"/>
            </a:ln>
          </p:spPr>
          <p:txBody>
            <a:bodyPr/>
            <a:lstStyle/>
            <a:p>
              <a:pPr>
                <a:defRPr/>
              </a:pPr>
              <a:endParaRPr lang="en-US"/>
            </a:p>
          </p:txBody>
        </p:sp>
        <p:sp>
          <p:nvSpPr>
            <p:cNvPr id="39" name="Freeform 39"/>
            <p:cNvSpPr>
              <a:spLocks/>
            </p:cNvSpPr>
            <p:nvPr/>
          </p:nvSpPr>
          <p:spPr bwMode="auto">
            <a:xfrm>
              <a:off x="2555" y="1969"/>
              <a:ext cx="12" cy="3"/>
            </a:xfrm>
            <a:custGeom>
              <a:avLst/>
              <a:gdLst>
                <a:gd name="T0" fmla="*/ 0 w 27"/>
                <a:gd name="T1" fmla="*/ 0 h 7"/>
                <a:gd name="T2" fmla="*/ 0 w 27"/>
                <a:gd name="T3" fmla="*/ 0 h 7"/>
                <a:gd name="T4" fmla="*/ 0 w 27"/>
                <a:gd name="T5" fmla="*/ 0 h 7"/>
                <a:gd name="T6" fmla="*/ 0 w 27"/>
                <a:gd name="T7" fmla="*/ 0 h 7"/>
                <a:gd name="T8" fmla="*/ 0 60000 65536"/>
                <a:gd name="T9" fmla="*/ 0 60000 65536"/>
                <a:gd name="T10" fmla="*/ 0 60000 65536"/>
                <a:gd name="T11" fmla="*/ 0 60000 65536"/>
                <a:gd name="T12" fmla="*/ 0 w 27"/>
                <a:gd name="T13" fmla="*/ 0 h 7"/>
                <a:gd name="T14" fmla="*/ 27 w 27"/>
                <a:gd name="T15" fmla="*/ 7 h 7"/>
              </a:gdLst>
              <a:ahLst/>
              <a:cxnLst>
                <a:cxn ang="T8">
                  <a:pos x="T0" y="T1"/>
                </a:cxn>
                <a:cxn ang="T9">
                  <a:pos x="T2" y="T3"/>
                </a:cxn>
                <a:cxn ang="T10">
                  <a:pos x="T4" y="T5"/>
                </a:cxn>
                <a:cxn ang="T11">
                  <a:pos x="T6" y="T7"/>
                </a:cxn>
              </a:cxnLst>
              <a:rect l="T12" t="T13" r="T14" b="T15"/>
              <a:pathLst>
                <a:path w="27" h="7">
                  <a:moveTo>
                    <a:pt x="26" y="0"/>
                  </a:moveTo>
                  <a:lnTo>
                    <a:pt x="17" y="2"/>
                  </a:lnTo>
                  <a:lnTo>
                    <a:pt x="8" y="4"/>
                  </a:lnTo>
                  <a:lnTo>
                    <a:pt x="0" y="6"/>
                  </a:lnTo>
                </a:path>
              </a:pathLst>
            </a:custGeom>
            <a:grpFill/>
            <a:ln w="12700" cap="rnd" cmpd="sng">
              <a:noFill/>
              <a:prstDash val="solid"/>
              <a:round/>
              <a:headEnd type="none" w="med" len="med"/>
              <a:tailEnd type="none" w="med" len="med"/>
            </a:ln>
          </p:spPr>
          <p:txBody>
            <a:bodyPr/>
            <a:lstStyle/>
            <a:p>
              <a:pPr>
                <a:defRPr/>
              </a:pPr>
              <a:endParaRPr lang="en-US"/>
            </a:p>
          </p:txBody>
        </p:sp>
        <p:sp>
          <p:nvSpPr>
            <p:cNvPr id="40" name="Freeform 40"/>
            <p:cNvSpPr>
              <a:spLocks/>
            </p:cNvSpPr>
            <p:nvPr/>
          </p:nvSpPr>
          <p:spPr bwMode="auto">
            <a:xfrm>
              <a:off x="2525" y="1957"/>
              <a:ext cx="32" cy="19"/>
            </a:xfrm>
            <a:custGeom>
              <a:avLst/>
              <a:gdLst>
                <a:gd name="T0" fmla="*/ 0 w 70"/>
                <a:gd name="T1" fmla="*/ 0 h 34"/>
                <a:gd name="T2" fmla="*/ 0 w 70"/>
                <a:gd name="T3" fmla="*/ 1 h 34"/>
                <a:gd name="T4" fmla="*/ 0 w 70"/>
                <a:gd name="T5" fmla="*/ 1 h 34"/>
                <a:gd name="T6" fmla="*/ 0 w 70"/>
                <a:gd name="T7" fmla="*/ 1 h 34"/>
                <a:gd name="T8" fmla="*/ 0 w 70"/>
                <a:gd name="T9" fmla="*/ 1 h 34"/>
                <a:gd name="T10" fmla="*/ 0 w 70"/>
                <a:gd name="T11" fmla="*/ 1 h 34"/>
                <a:gd name="T12" fmla="*/ 0 w 70"/>
                <a:gd name="T13" fmla="*/ 1 h 34"/>
                <a:gd name="T14" fmla="*/ 0 w 70"/>
                <a:gd name="T15" fmla="*/ 1 h 34"/>
                <a:gd name="T16" fmla="*/ 0 w 70"/>
                <a:gd name="T17" fmla="*/ 1 h 34"/>
                <a:gd name="T18" fmla="*/ 0 w 70"/>
                <a:gd name="T19" fmla="*/ 1 h 34"/>
                <a:gd name="T20" fmla="*/ 0 w 70"/>
                <a:gd name="T21" fmla="*/ 1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34"/>
                <a:gd name="T35" fmla="*/ 70 w 70"/>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34">
                  <a:moveTo>
                    <a:pt x="69" y="0"/>
                  </a:moveTo>
                  <a:lnTo>
                    <a:pt x="56" y="3"/>
                  </a:lnTo>
                  <a:lnTo>
                    <a:pt x="47" y="5"/>
                  </a:lnTo>
                  <a:lnTo>
                    <a:pt x="39" y="8"/>
                  </a:lnTo>
                  <a:lnTo>
                    <a:pt x="35" y="10"/>
                  </a:lnTo>
                  <a:lnTo>
                    <a:pt x="29" y="13"/>
                  </a:lnTo>
                  <a:lnTo>
                    <a:pt x="23" y="16"/>
                  </a:lnTo>
                  <a:lnTo>
                    <a:pt x="15" y="20"/>
                  </a:lnTo>
                  <a:lnTo>
                    <a:pt x="8" y="25"/>
                  </a:lnTo>
                  <a:lnTo>
                    <a:pt x="5" y="27"/>
                  </a:lnTo>
                  <a:lnTo>
                    <a:pt x="0" y="33"/>
                  </a:lnTo>
                </a:path>
              </a:pathLst>
            </a:custGeom>
            <a:grpFill/>
            <a:ln w="12700" cap="rnd" cmpd="sng">
              <a:noFill/>
              <a:prstDash val="solid"/>
              <a:round/>
              <a:headEnd type="none" w="med" len="med"/>
              <a:tailEnd type="none" w="med" len="med"/>
            </a:ln>
          </p:spPr>
          <p:txBody>
            <a:bodyPr/>
            <a:lstStyle/>
            <a:p>
              <a:pPr>
                <a:defRPr/>
              </a:pPr>
              <a:endParaRPr lang="en-US"/>
            </a:p>
          </p:txBody>
        </p:sp>
        <p:sp>
          <p:nvSpPr>
            <p:cNvPr id="41" name="Freeform 41"/>
            <p:cNvSpPr>
              <a:spLocks/>
            </p:cNvSpPr>
            <p:nvPr/>
          </p:nvSpPr>
          <p:spPr bwMode="auto">
            <a:xfrm>
              <a:off x="2569" y="2079"/>
              <a:ext cx="20" cy="5"/>
            </a:xfrm>
            <a:custGeom>
              <a:avLst/>
              <a:gdLst>
                <a:gd name="T0" fmla="*/ 0 w 45"/>
                <a:gd name="T1" fmla="*/ 0 h 10"/>
                <a:gd name="T2" fmla="*/ 0 w 45"/>
                <a:gd name="T3" fmla="*/ 1 h 10"/>
                <a:gd name="T4" fmla="*/ 0 w 45"/>
                <a:gd name="T5" fmla="*/ 1 h 10"/>
                <a:gd name="T6" fmla="*/ 0 w 45"/>
                <a:gd name="T7" fmla="*/ 1 h 10"/>
                <a:gd name="T8" fmla="*/ 0 w 45"/>
                <a:gd name="T9" fmla="*/ 1 h 10"/>
                <a:gd name="T10" fmla="*/ 0 w 45"/>
                <a:gd name="T11" fmla="*/ 1 h 10"/>
                <a:gd name="T12" fmla="*/ 0 60000 65536"/>
                <a:gd name="T13" fmla="*/ 0 60000 65536"/>
                <a:gd name="T14" fmla="*/ 0 60000 65536"/>
                <a:gd name="T15" fmla="*/ 0 60000 65536"/>
                <a:gd name="T16" fmla="*/ 0 60000 65536"/>
                <a:gd name="T17" fmla="*/ 0 60000 65536"/>
                <a:gd name="T18" fmla="*/ 0 w 45"/>
                <a:gd name="T19" fmla="*/ 0 h 10"/>
                <a:gd name="T20" fmla="*/ 45 w 4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5" h="10">
                  <a:moveTo>
                    <a:pt x="44" y="0"/>
                  </a:moveTo>
                  <a:lnTo>
                    <a:pt x="35" y="2"/>
                  </a:lnTo>
                  <a:lnTo>
                    <a:pt x="26" y="4"/>
                  </a:lnTo>
                  <a:lnTo>
                    <a:pt x="14" y="6"/>
                  </a:lnTo>
                  <a:lnTo>
                    <a:pt x="9" y="8"/>
                  </a:lnTo>
                  <a:lnTo>
                    <a:pt x="0" y="9"/>
                  </a:lnTo>
                </a:path>
              </a:pathLst>
            </a:custGeom>
            <a:grpFill/>
            <a:ln w="12700" cap="rnd" cmpd="sng">
              <a:noFill/>
              <a:prstDash val="solid"/>
              <a:round/>
              <a:headEnd type="none" w="med" len="med"/>
              <a:tailEnd type="none" w="med" len="med"/>
            </a:ln>
          </p:spPr>
          <p:txBody>
            <a:bodyPr/>
            <a:lstStyle/>
            <a:p>
              <a:pPr>
                <a:defRPr/>
              </a:pPr>
              <a:endParaRPr lang="en-US"/>
            </a:p>
          </p:txBody>
        </p:sp>
        <p:sp>
          <p:nvSpPr>
            <p:cNvPr id="42" name="Freeform 42"/>
            <p:cNvSpPr>
              <a:spLocks/>
            </p:cNvSpPr>
            <p:nvPr/>
          </p:nvSpPr>
          <p:spPr bwMode="auto">
            <a:xfrm>
              <a:off x="2594" y="2079"/>
              <a:ext cx="11" cy="7"/>
            </a:xfrm>
            <a:custGeom>
              <a:avLst/>
              <a:gdLst>
                <a:gd name="T0" fmla="*/ 0 w 25"/>
                <a:gd name="T1" fmla="*/ 0 h 13"/>
                <a:gd name="T2" fmla="*/ 0 w 25"/>
                <a:gd name="T3" fmla="*/ 1 h 13"/>
                <a:gd name="T4" fmla="*/ 0 w 25"/>
                <a:gd name="T5" fmla="*/ 1 h 13"/>
                <a:gd name="T6" fmla="*/ 0 w 25"/>
                <a:gd name="T7" fmla="*/ 1 h 13"/>
                <a:gd name="T8" fmla="*/ 0 60000 65536"/>
                <a:gd name="T9" fmla="*/ 0 60000 65536"/>
                <a:gd name="T10" fmla="*/ 0 60000 65536"/>
                <a:gd name="T11" fmla="*/ 0 60000 65536"/>
                <a:gd name="T12" fmla="*/ 0 w 25"/>
                <a:gd name="T13" fmla="*/ 0 h 13"/>
                <a:gd name="T14" fmla="*/ 25 w 25"/>
                <a:gd name="T15" fmla="*/ 13 h 13"/>
              </a:gdLst>
              <a:ahLst/>
              <a:cxnLst>
                <a:cxn ang="T8">
                  <a:pos x="T0" y="T1"/>
                </a:cxn>
                <a:cxn ang="T9">
                  <a:pos x="T2" y="T3"/>
                </a:cxn>
                <a:cxn ang="T10">
                  <a:pos x="T4" y="T5"/>
                </a:cxn>
                <a:cxn ang="T11">
                  <a:pos x="T6" y="T7"/>
                </a:cxn>
              </a:cxnLst>
              <a:rect l="T12" t="T13" r="T14" b="T15"/>
              <a:pathLst>
                <a:path w="25" h="13">
                  <a:moveTo>
                    <a:pt x="24" y="0"/>
                  </a:moveTo>
                  <a:lnTo>
                    <a:pt x="15" y="5"/>
                  </a:lnTo>
                  <a:lnTo>
                    <a:pt x="9" y="8"/>
                  </a:lnTo>
                  <a:lnTo>
                    <a:pt x="0" y="12"/>
                  </a:lnTo>
                </a:path>
              </a:pathLst>
            </a:custGeom>
            <a:grpFill/>
            <a:ln w="12700" cap="rnd" cmpd="sng">
              <a:noFill/>
              <a:prstDash val="solid"/>
              <a:round/>
              <a:headEnd type="none" w="med" len="med"/>
              <a:tailEnd type="none" w="med" len="med"/>
            </a:ln>
          </p:spPr>
          <p:txBody>
            <a:bodyPr/>
            <a:lstStyle/>
            <a:p>
              <a:pPr>
                <a:defRPr/>
              </a:pPr>
              <a:endParaRPr lang="en-US"/>
            </a:p>
          </p:txBody>
        </p:sp>
        <p:sp>
          <p:nvSpPr>
            <p:cNvPr id="43" name="Freeform 43"/>
            <p:cNvSpPr>
              <a:spLocks/>
            </p:cNvSpPr>
            <p:nvPr/>
          </p:nvSpPr>
          <p:spPr bwMode="auto">
            <a:xfrm>
              <a:off x="2570" y="2094"/>
              <a:ext cx="22" cy="4"/>
            </a:xfrm>
            <a:custGeom>
              <a:avLst/>
              <a:gdLst>
                <a:gd name="T0" fmla="*/ 0 w 47"/>
                <a:gd name="T1" fmla="*/ 0 h 6"/>
                <a:gd name="T2" fmla="*/ 0 w 47"/>
                <a:gd name="T3" fmla="*/ 1 h 6"/>
                <a:gd name="T4" fmla="*/ 0 w 47"/>
                <a:gd name="T5" fmla="*/ 1 h 6"/>
                <a:gd name="T6" fmla="*/ 0 w 47"/>
                <a:gd name="T7" fmla="*/ 1 h 6"/>
                <a:gd name="T8" fmla="*/ 0 w 47"/>
                <a:gd name="T9" fmla="*/ 1 h 6"/>
                <a:gd name="T10" fmla="*/ 0 w 47"/>
                <a:gd name="T11" fmla="*/ 1 h 6"/>
                <a:gd name="T12" fmla="*/ 0 60000 65536"/>
                <a:gd name="T13" fmla="*/ 0 60000 65536"/>
                <a:gd name="T14" fmla="*/ 0 60000 65536"/>
                <a:gd name="T15" fmla="*/ 0 60000 65536"/>
                <a:gd name="T16" fmla="*/ 0 60000 65536"/>
                <a:gd name="T17" fmla="*/ 0 60000 65536"/>
                <a:gd name="T18" fmla="*/ 0 w 47"/>
                <a:gd name="T19" fmla="*/ 0 h 6"/>
                <a:gd name="T20" fmla="*/ 47 w 47"/>
                <a:gd name="T21" fmla="*/ 6 h 6"/>
              </a:gdLst>
              <a:ahLst/>
              <a:cxnLst>
                <a:cxn ang="T12">
                  <a:pos x="T0" y="T1"/>
                </a:cxn>
                <a:cxn ang="T13">
                  <a:pos x="T2" y="T3"/>
                </a:cxn>
                <a:cxn ang="T14">
                  <a:pos x="T4" y="T5"/>
                </a:cxn>
                <a:cxn ang="T15">
                  <a:pos x="T6" y="T7"/>
                </a:cxn>
                <a:cxn ang="T16">
                  <a:pos x="T8" y="T9"/>
                </a:cxn>
                <a:cxn ang="T17">
                  <a:pos x="T10" y="T11"/>
                </a:cxn>
              </a:cxnLst>
              <a:rect l="T18" t="T19" r="T20" b="T21"/>
              <a:pathLst>
                <a:path w="47" h="6">
                  <a:moveTo>
                    <a:pt x="46" y="0"/>
                  </a:moveTo>
                  <a:lnTo>
                    <a:pt x="33" y="1"/>
                  </a:lnTo>
                  <a:lnTo>
                    <a:pt x="28" y="1"/>
                  </a:lnTo>
                  <a:lnTo>
                    <a:pt x="15" y="3"/>
                  </a:lnTo>
                  <a:lnTo>
                    <a:pt x="11" y="4"/>
                  </a:lnTo>
                  <a:lnTo>
                    <a:pt x="0" y="5"/>
                  </a:lnTo>
                </a:path>
              </a:pathLst>
            </a:custGeom>
            <a:grpFill/>
            <a:ln w="12700" cap="rnd" cmpd="sng">
              <a:noFill/>
              <a:prstDash val="solid"/>
              <a:round/>
              <a:headEnd type="none" w="med" len="med"/>
              <a:tailEnd type="none" w="med" len="med"/>
            </a:ln>
          </p:spPr>
          <p:txBody>
            <a:bodyPr/>
            <a:lstStyle/>
            <a:p>
              <a:pPr>
                <a:defRPr/>
              </a:pPr>
              <a:endParaRPr lang="en-US"/>
            </a:p>
          </p:txBody>
        </p:sp>
        <p:sp>
          <p:nvSpPr>
            <p:cNvPr id="44" name="Freeform 44"/>
            <p:cNvSpPr>
              <a:spLocks/>
            </p:cNvSpPr>
            <p:nvPr/>
          </p:nvSpPr>
          <p:spPr bwMode="auto">
            <a:xfrm>
              <a:off x="2508" y="2012"/>
              <a:ext cx="11" cy="3"/>
            </a:xfrm>
            <a:custGeom>
              <a:avLst/>
              <a:gdLst>
                <a:gd name="T0" fmla="*/ 0 w 23"/>
                <a:gd name="T1" fmla="*/ 0 h 5"/>
                <a:gd name="T2" fmla="*/ 0 w 23"/>
                <a:gd name="T3" fmla="*/ 1 h 5"/>
                <a:gd name="T4" fmla="*/ 0 w 23"/>
                <a:gd name="T5" fmla="*/ 1 h 5"/>
                <a:gd name="T6" fmla="*/ 0 w 23"/>
                <a:gd name="T7" fmla="*/ 1 h 5"/>
                <a:gd name="T8" fmla="*/ 0 60000 65536"/>
                <a:gd name="T9" fmla="*/ 0 60000 65536"/>
                <a:gd name="T10" fmla="*/ 0 60000 65536"/>
                <a:gd name="T11" fmla="*/ 0 60000 65536"/>
                <a:gd name="T12" fmla="*/ 0 w 23"/>
                <a:gd name="T13" fmla="*/ 0 h 5"/>
                <a:gd name="T14" fmla="*/ 23 w 23"/>
                <a:gd name="T15" fmla="*/ 5 h 5"/>
              </a:gdLst>
              <a:ahLst/>
              <a:cxnLst>
                <a:cxn ang="T8">
                  <a:pos x="T0" y="T1"/>
                </a:cxn>
                <a:cxn ang="T9">
                  <a:pos x="T2" y="T3"/>
                </a:cxn>
                <a:cxn ang="T10">
                  <a:pos x="T4" y="T5"/>
                </a:cxn>
                <a:cxn ang="T11">
                  <a:pos x="T6" y="T7"/>
                </a:cxn>
              </a:cxnLst>
              <a:rect l="T12" t="T13" r="T14" b="T15"/>
              <a:pathLst>
                <a:path w="23" h="5">
                  <a:moveTo>
                    <a:pt x="22" y="0"/>
                  </a:moveTo>
                  <a:lnTo>
                    <a:pt x="14" y="1"/>
                  </a:lnTo>
                  <a:lnTo>
                    <a:pt x="9" y="2"/>
                  </a:lnTo>
                  <a:lnTo>
                    <a:pt x="0" y="4"/>
                  </a:lnTo>
                </a:path>
              </a:pathLst>
            </a:custGeom>
            <a:grpFill/>
            <a:ln w="12700" cap="rnd" cmpd="sng">
              <a:noFill/>
              <a:prstDash val="solid"/>
              <a:round/>
              <a:headEnd type="none" w="med" len="med"/>
              <a:tailEnd type="none" w="med" len="med"/>
            </a:ln>
          </p:spPr>
          <p:txBody>
            <a:bodyPr/>
            <a:lstStyle/>
            <a:p>
              <a:pPr>
                <a:defRPr/>
              </a:pPr>
              <a:endParaRPr lang="en-US"/>
            </a:p>
          </p:txBody>
        </p:sp>
        <p:sp>
          <p:nvSpPr>
            <p:cNvPr id="45" name="Freeform 45"/>
            <p:cNvSpPr>
              <a:spLocks/>
            </p:cNvSpPr>
            <p:nvPr/>
          </p:nvSpPr>
          <p:spPr bwMode="auto">
            <a:xfrm>
              <a:off x="2492" y="2017"/>
              <a:ext cx="21" cy="11"/>
            </a:xfrm>
            <a:custGeom>
              <a:avLst/>
              <a:gdLst>
                <a:gd name="T0" fmla="*/ 0 w 46"/>
                <a:gd name="T1" fmla="*/ 0 h 20"/>
                <a:gd name="T2" fmla="*/ 0 w 46"/>
                <a:gd name="T3" fmla="*/ 1 h 20"/>
                <a:gd name="T4" fmla="*/ 0 w 46"/>
                <a:gd name="T5" fmla="*/ 1 h 20"/>
                <a:gd name="T6" fmla="*/ 0 w 46"/>
                <a:gd name="T7" fmla="*/ 1 h 20"/>
                <a:gd name="T8" fmla="*/ 0 w 46"/>
                <a:gd name="T9" fmla="*/ 1 h 20"/>
                <a:gd name="T10" fmla="*/ 0 w 46"/>
                <a:gd name="T11" fmla="*/ 1 h 20"/>
                <a:gd name="T12" fmla="*/ 0 60000 65536"/>
                <a:gd name="T13" fmla="*/ 0 60000 65536"/>
                <a:gd name="T14" fmla="*/ 0 60000 65536"/>
                <a:gd name="T15" fmla="*/ 0 60000 65536"/>
                <a:gd name="T16" fmla="*/ 0 60000 65536"/>
                <a:gd name="T17" fmla="*/ 0 60000 65536"/>
                <a:gd name="T18" fmla="*/ 0 w 46"/>
                <a:gd name="T19" fmla="*/ 0 h 20"/>
                <a:gd name="T20" fmla="*/ 46 w 4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6" h="20">
                  <a:moveTo>
                    <a:pt x="45" y="0"/>
                  </a:moveTo>
                  <a:lnTo>
                    <a:pt x="37" y="3"/>
                  </a:lnTo>
                  <a:lnTo>
                    <a:pt x="29" y="6"/>
                  </a:lnTo>
                  <a:lnTo>
                    <a:pt x="21" y="9"/>
                  </a:lnTo>
                  <a:lnTo>
                    <a:pt x="9" y="15"/>
                  </a:lnTo>
                  <a:lnTo>
                    <a:pt x="0" y="19"/>
                  </a:lnTo>
                </a:path>
              </a:pathLst>
            </a:custGeom>
            <a:grpFill/>
            <a:ln w="12700" cap="rnd" cmpd="sng">
              <a:noFill/>
              <a:prstDash val="solid"/>
              <a:round/>
              <a:headEnd type="none" w="med" len="med"/>
              <a:tailEnd type="none" w="med" len="med"/>
            </a:ln>
          </p:spPr>
          <p:txBody>
            <a:bodyPr/>
            <a:lstStyle/>
            <a:p>
              <a:pPr>
                <a:defRPr/>
              </a:pPr>
              <a:endParaRPr lang="en-US"/>
            </a:p>
          </p:txBody>
        </p:sp>
        <p:sp>
          <p:nvSpPr>
            <p:cNvPr id="46" name="Freeform 46"/>
            <p:cNvSpPr>
              <a:spLocks/>
            </p:cNvSpPr>
            <p:nvPr/>
          </p:nvSpPr>
          <p:spPr bwMode="auto">
            <a:xfrm>
              <a:off x="2517" y="2025"/>
              <a:ext cx="16" cy="5"/>
            </a:xfrm>
            <a:custGeom>
              <a:avLst/>
              <a:gdLst>
                <a:gd name="T0" fmla="*/ 0 w 35"/>
                <a:gd name="T1" fmla="*/ 0 h 9"/>
                <a:gd name="T2" fmla="*/ 0 w 35"/>
                <a:gd name="T3" fmla="*/ 0 h 9"/>
                <a:gd name="T4" fmla="*/ 0 w 35"/>
                <a:gd name="T5" fmla="*/ 1 h 9"/>
                <a:gd name="T6" fmla="*/ 0 w 35"/>
                <a:gd name="T7" fmla="*/ 1 h 9"/>
                <a:gd name="T8" fmla="*/ 0 w 35"/>
                <a:gd name="T9" fmla="*/ 1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34" y="0"/>
                  </a:moveTo>
                  <a:lnTo>
                    <a:pt x="30" y="0"/>
                  </a:lnTo>
                  <a:lnTo>
                    <a:pt x="22" y="2"/>
                  </a:lnTo>
                  <a:lnTo>
                    <a:pt x="13" y="4"/>
                  </a:lnTo>
                  <a:lnTo>
                    <a:pt x="0" y="8"/>
                  </a:lnTo>
                </a:path>
              </a:pathLst>
            </a:custGeom>
            <a:grpFill/>
            <a:ln w="12700" cap="rnd" cmpd="sng">
              <a:noFill/>
              <a:prstDash val="solid"/>
              <a:round/>
              <a:headEnd type="none" w="med" len="med"/>
              <a:tailEnd type="none" w="med" len="med"/>
            </a:ln>
          </p:spPr>
          <p:txBody>
            <a:bodyPr/>
            <a:lstStyle/>
            <a:p>
              <a:pPr>
                <a:defRPr/>
              </a:pPr>
              <a:endParaRPr lang="en-US"/>
            </a:p>
          </p:txBody>
        </p:sp>
        <p:sp>
          <p:nvSpPr>
            <p:cNvPr id="47" name="Freeform 47"/>
            <p:cNvSpPr>
              <a:spLocks/>
            </p:cNvSpPr>
            <p:nvPr/>
          </p:nvSpPr>
          <p:spPr bwMode="auto">
            <a:xfrm>
              <a:off x="2533" y="2092"/>
              <a:ext cx="17" cy="13"/>
            </a:xfrm>
            <a:custGeom>
              <a:avLst/>
              <a:gdLst>
                <a:gd name="T0" fmla="*/ 0 w 36"/>
                <a:gd name="T1" fmla="*/ 0 h 23"/>
                <a:gd name="T2" fmla="*/ 0 w 36"/>
                <a:gd name="T3" fmla="*/ 1 h 23"/>
                <a:gd name="T4" fmla="*/ 0 w 36"/>
                <a:gd name="T5" fmla="*/ 1 h 23"/>
                <a:gd name="T6" fmla="*/ 0 w 36"/>
                <a:gd name="T7" fmla="*/ 1 h 23"/>
                <a:gd name="T8" fmla="*/ 0 w 36"/>
                <a:gd name="T9" fmla="*/ 1 h 23"/>
                <a:gd name="T10" fmla="*/ 0 w 36"/>
                <a:gd name="T11" fmla="*/ 1 h 23"/>
                <a:gd name="T12" fmla="*/ 0 60000 65536"/>
                <a:gd name="T13" fmla="*/ 0 60000 65536"/>
                <a:gd name="T14" fmla="*/ 0 60000 65536"/>
                <a:gd name="T15" fmla="*/ 0 60000 65536"/>
                <a:gd name="T16" fmla="*/ 0 60000 65536"/>
                <a:gd name="T17" fmla="*/ 0 60000 65536"/>
                <a:gd name="T18" fmla="*/ 0 w 36"/>
                <a:gd name="T19" fmla="*/ 0 h 23"/>
                <a:gd name="T20" fmla="*/ 36 w 36"/>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6" h="23">
                  <a:moveTo>
                    <a:pt x="35" y="0"/>
                  </a:moveTo>
                  <a:lnTo>
                    <a:pt x="32" y="4"/>
                  </a:lnTo>
                  <a:lnTo>
                    <a:pt x="25" y="10"/>
                  </a:lnTo>
                  <a:lnTo>
                    <a:pt x="16" y="15"/>
                  </a:lnTo>
                  <a:lnTo>
                    <a:pt x="8" y="18"/>
                  </a:lnTo>
                  <a:lnTo>
                    <a:pt x="0" y="22"/>
                  </a:lnTo>
                </a:path>
              </a:pathLst>
            </a:custGeom>
            <a:grpFill/>
            <a:ln w="12700" cap="rnd" cmpd="sng">
              <a:noFill/>
              <a:prstDash val="solid"/>
              <a:round/>
              <a:headEnd type="none" w="med" len="med"/>
              <a:tailEnd type="none" w="med" len="med"/>
            </a:ln>
          </p:spPr>
          <p:txBody>
            <a:bodyPr/>
            <a:lstStyle/>
            <a:p>
              <a:pPr>
                <a:defRPr/>
              </a:pPr>
              <a:endParaRPr lang="en-US"/>
            </a:p>
          </p:txBody>
        </p:sp>
        <p:sp>
          <p:nvSpPr>
            <p:cNvPr id="48" name="Freeform 48"/>
            <p:cNvSpPr>
              <a:spLocks/>
            </p:cNvSpPr>
            <p:nvPr/>
          </p:nvSpPr>
          <p:spPr bwMode="auto">
            <a:xfrm>
              <a:off x="2526" y="2096"/>
              <a:ext cx="29" cy="14"/>
            </a:xfrm>
            <a:custGeom>
              <a:avLst/>
              <a:gdLst>
                <a:gd name="T0" fmla="*/ 0 w 63"/>
                <a:gd name="T1" fmla="*/ 0 h 26"/>
                <a:gd name="T2" fmla="*/ 0 w 63"/>
                <a:gd name="T3" fmla="*/ 1 h 26"/>
                <a:gd name="T4" fmla="*/ 0 w 63"/>
                <a:gd name="T5" fmla="*/ 1 h 26"/>
                <a:gd name="T6" fmla="*/ 0 w 63"/>
                <a:gd name="T7" fmla="*/ 1 h 26"/>
                <a:gd name="T8" fmla="*/ 0 w 63"/>
                <a:gd name="T9" fmla="*/ 1 h 26"/>
                <a:gd name="T10" fmla="*/ 0 w 63"/>
                <a:gd name="T11" fmla="*/ 1 h 26"/>
                <a:gd name="T12" fmla="*/ 0 w 63"/>
                <a:gd name="T13" fmla="*/ 1 h 26"/>
                <a:gd name="T14" fmla="*/ 0 w 63"/>
                <a:gd name="T15" fmla="*/ 1 h 26"/>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26"/>
                <a:gd name="T26" fmla="*/ 63 w 63"/>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26">
                  <a:moveTo>
                    <a:pt x="62" y="0"/>
                  </a:moveTo>
                  <a:lnTo>
                    <a:pt x="58" y="4"/>
                  </a:lnTo>
                  <a:lnTo>
                    <a:pt x="51" y="10"/>
                  </a:lnTo>
                  <a:lnTo>
                    <a:pt x="42" y="14"/>
                  </a:lnTo>
                  <a:lnTo>
                    <a:pt x="34" y="18"/>
                  </a:lnTo>
                  <a:lnTo>
                    <a:pt x="21" y="22"/>
                  </a:lnTo>
                  <a:lnTo>
                    <a:pt x="9" y="25"/>
                  </a:lnTo>
                  <a:lnTo>
                    <a:pt x="0" y="25"/>
                  </a:lnTo>
                </a:path>
              </a:pathLst>
            </a:custGeom>
            <a:grpFill/>
            <a:ln w="12700" cap="rnd" cmpd="sng">
              <a:noFill/>
              <a:prstDash val="solid"/>
              <a:round/>
              <a:headEnd type="none" w="med" len="med"/>
              <a:tailEnd type="none" w="med" len="med"/>
            </a:ln>
          </p:spPr>
          <p:txBody>
            <a:bodyPr/>
            <a:lstStyle/>
            <a:p>
              <a:pPr>
                <a:defRPr/>
              </a:pPr>
              <a:endParaRPr lang="en-US"/>
            </a:p>
          </p:txBody>
        </p:sp>
        <p:sp>
          <p:nvSpPr>
            <p:cNvPr id="49" name="Freeform 49"/>
            <p:cNvSpPr>
              <a:spLocks/>
            </p:cNvSpPr>
            <p:nvPr/>
          </p:nvSpPr>
          <p:spPr bwMode="auto">
            <a:xfrm>
              <a:off x="2519" y="2106"/>
              <a:ext cx="38" cy="15"/>
            </a:xfrm>
            <a:custGeom>
              <a:avLst/>
              <a:gdLst>
                <a:gd name="T0" fmla="*/ 0 w 82"/>
                <a:gd name="T1" fmla="*/ 0 h 26"/>
                <a:gd name="T2" fmla="*/ 0 w 82"/>
                <a:gd name="T3" fmla="*/ 1 h 26"/>
                <a:gd name="T4" fmla="*/ 0 w 82"/>
                <a:gd name="T5" fmla="*/ 1 h 26"/>
                <a:gd name="T6" fmla="*/ 0 w 82"/>
                <a:gd name="T7" fmla="*/ 1 h 26"/>
                <a:gd name="T8" fmla="*/ 0 w 82"/>
                <a:gd name="T9" fmla="*/ 1 h 26"/>
                <a:gd name="T10" fmla="*/ 0 w 82"/>
                <a:gd name="T11" fmla="*/ 1 h 26"/>
                <a:gd name="T12" fmla="*/ 0 w 82"/>
                <a:gd name="T13" fmla="*/ 1 h 26"/>
                <a:gd name="T14" fmla="*/ 0 w 82"/>
                <a:gd name="T15" fmla="*/ 1 h 26"/>
                <a:gd name="T16" fmla="*/ 0 w 82"/>
                <a:gd name="T17" fmla="*/ 1 h 26"/>
                <a:gd name="T18" fmla="*/ 0 w 82"/>
                <a:gd name="T19" fmla="*/ 1 h 26"/>
                <a:gd name="T20" fmla="*/ 0 w 82"/>
                <a:gd name="T21" fmla="*/ 1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26"/>
                <a:gd name="T35" fmla="*/ 82 w 82"/>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26">
                  <a:moveTo>
                    <a:pt x="81" y="0"/>
                  </a:moveTo>
                  <a:lnTo>
                    <a:pt x="73" y="6"/>
                  </a:lnTo>
                  <a:lnTo>
                    <a:pt x="65" y="11"/>
                  </a:lnTo>
                  <a:lnTo>
                    <a:pt x="57" y="14"/>
                  </a:lnTo>
                  <a:lnTo>
                    <a:pt x="44" y="18"/>
                  </a:lnTo>
                  <a:lnTo>
                    <a:pt x="36" y="20"/>
                  </a:lnTo>
                  <a:lnTo>
                    <a:pt x="27" y="22"/>
                  </a:lnTo>
                  <a:lnTo>
                    <a:pt x="18" y="23"/>
                  </a:lnTo>
                  <a:lnTo>
                    <a:pt x="14" y="23"/>
                  </a:lnTo>
                  <a:lnTo>
                    <a:pt x="10" y="24"/>
                  </a:lnTo>
                  <a:lnTo>
                    <a:pt x="0" y="25"/>
                  </a:lnTo>
                </a:path>
              </a:pathLst>
            </a:custGeom>
            <a:grpFill/>
            <a:ln w="12700" cap="rnd" cmpd="sng">
              <a:noFill/>
              <a:prstDash val="solid"/>
              <a:round/>
              <a:headEnd type="none" w="med" len="med"/>
              <a:tailEnd type="none" w="med" len="med"/>
            </a:ln>
          </p:spPr>
          <p:txBody>
            <a:bodyPr/>
            <a:lstStyle/>
            <a:p>
              <a:pPr>
                <a:defRPr/>
              </a:pPr>
              <a:endParaRPr lang="en-US"/>
            </a:p>
          </p:txBody>
        </p:sp>
        <p:sp>
          <p:nvSpPr>
            <p:cNvPr id="50" name="Freeform 50"/>
            <p:cNvSpPr>
              <a:spLocks/>
            </p:cNvSpPr>
            <p:nvPr/>
          </p:nvSpPr>
          <p:spPr bwMode="auto">
            <a:xfrm>
              <a:off x="2470" y="2047"/>
              <a:ext cx="92" cy="73"/>
            </a:xfrm>
            <a:custGeom>
              <a:avLst/>
              <a:gdLst>
                <a:gd name="T0" fmla="*/ 0 w 200"/>
                <a:gd name="T1" fmla="*/ 0 h 133"/>
                <a:gd name="T2" fmla="*/ 0 w 200"/>
                <a:gd name="T3" fmla="*/ 1 h 133"/>
                <a:gd name="T4" fmla="*/ 0 w 200"/>
                <a:gd name="T5" fmla="*/ 1 h 133"/>
                <a:gd name="T6" fmla="*/ 0 w 200"/>
                <a:gd name="T7" fmla="*/ 1 h 133"/>
                <a:gd name="T8" fmla="*/ 0 w 200"/>
                <a:gd name="T9" fmla="*/ 1 h 133"/>
                <a:gd name="T10" fmla="*/ 0 w 200"/>
                <a:gd name="T11" fmla="*/ 1 h 133"/>
                <a:gd name="T12" fmla="*/ 0 w 200"/>
                <a:gd name="T13" fmla="*/ 1 h 133"/>
                <a:gd name="T14" fmla="*/ 0 w 200"/>
                <a:gd name="T15" fmla="*/ 1 h 133"/>
                <a:gd name="T16" fmla="*/ 0 w 200"/>
                <a:gd name="T17" fmla="*/ 1 h 133"/>
                <a:gd name="T18" fmla="*/ 0 w 200"/>
                <a:gd name="T19" fmla="*/ 1 h 133"/>
                <a:gd name="T20" fmla="*/ 0 w 200"/>
                <a:gd name="T21" fmla="*/ 1 h 133"/>
                <a:gd name="T22" fmla="*/ 0 w 200"/>
                <a:gd name="T23" fmla="*/ 1 h 133"/>
                <a:gd name="T24" fmla="*/ 0 w 200"/>
                <a:gd name="T25" fmla="*/ 1 h 133"/>
                <a:gd name="T26" fmla="*/ 0 w 200"/>
                <a:gd name="T27" fmla="*/ 1 h 133"/>
                <a:gd name="T28" fmla="*/ 0 w 200"/>
                <a:gd name="T29" fmla="*/ 1 h 133"/>
                <a:gd name="T30" fmla="*/ 0 w 200"/>
                <a:gd name="T31" fmla="*/ 1 h 133"/>
                <a:gd name="T32" fmla="*/ 0 w 200"/>
                <a:gd name="T33" fmla="*/ 1 h 133"/>
                <a:gd name="T34" fmla="*/ 0 w 200"/>
                <a:gd name="T35" fmla="*/ 1 h 133"/>
                <a:gd name="T36" fmla="*/ 0 w 200"/>
                <a:gd name="T37" fmla="*/ 1 h 133"/>
                <a:gd name="T38" fmla="*/ 0 w 200"/>
                <a:gd name="T39" fmla="*/ 1 h 133"/>
                <a:gd name="T40" fmla="*/ 0 w 200"/>
                <a:gd name="T41" fmla="*/ 1 h 133"/>
                <a:gd name="T42" fmla="*/ 0 w 200"/>
                <a:gd name="T43" fmla="*/ 1 h 133"/>
                <a:gd name="T44" fmla="*/ 0 w 200"/>
                <a:gd name="T45" fmla="*/ 1 h 133"/>
                <a:gd name="T46" fmla="*/ 0 w 200"/>
                <a:gd name="T47" fmla="*/ 1 h 133"/>
                <a:gd name="T48" fmla="*/ 0 w 200"/>
                <a:gd name="T49" fmla="*/ 1 h 133"/>
                <a:gd name="T50" fmla="*/ 0 w 200"/>
                <a:gd name="T51" fmla="*/ 1 h 133"/>
                <a:gd name="T52" fmla="*/ 0 w 200"/>
                <a:gd name="T53" fmla="*/ 1 h 133"/>
                <a:gd name="T54" fmla="*/ 0 w 200"/>
                <a:gd name="T55" fmla="*/ 1 h 133"/>
                <a:gd name="T56" fmla="*/ 0 w 200"/>
                <a:gd name="T57" fmla="*/ 1 h 133"/>
                <a:gd name="T58" fmla="*/ 0 w 200"/>
                <a:gd name="T59" fmla="*/ 1 h 133"/>
                <a:gd name="T60" fmla="*/ 0 w 200"/>
                <a:gd name="T61" fmla="*/ 1 h 133"/>
                <a:gd name="T62" fmla="*/ 0 w 200"/>
                <a:gd name="T63" fmla="*/ 1 h 133"/>
                <a:gd name="T64" fmla="*/ 0 w 200"/>
                <a:gd name="T65" fmla="*/ 1 h 133"/>
                <a:gd name="T66" fmla="*/ 0 w 200"/>
                <a:gd name="T67" fmla="*/ 1 h 1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
                <a:gd name="T103" fmla="*/ 0 h 133"/>
                <a:gd name="T104" fmla="*/ 200 w 200"/>
                <a:gd name="T105" fmla="*/ 133 h 1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 h="133">
                  <a:moveTo>
                    <a:pt x="0" y="0"/>
                  </a:moveTo>
                  <a:lnTo>
                    <a:pt x="9" y="15"/>
                  </a:lnTo>
                  <a:lnTo>
                    <a:pt x="14" y="22"/>
                  </a:lnTo>
                  <a:lnTo>
                    <a:pt x="20" y="29"/>
                  </a:lnTo>
                  <a:lnTo>
                    <a:pt x="29" y="40"/>
                  </a:lnTo>
                  <a:lnTo>
                    <a:pt x="37" y="52"/>
                  </a:lnTo>
                  <a:lnTo>
                    <a:pt x="44" y="64"/>
                  </a:lnTo>
                  <a:lnTo>
                    <a:pt x="47" y="72"/>
                  </a:lnTo>
                  <a:lnTo>
                    <a:pt x="53" y="82"/>
                  </a:lnTo>
                  <a:lnTo>
                    <a:pt x="58" y="90"/>
                  </a:lnTo>
                  <a:lnTo>
                    <a:pt x="65" y="101"/>
                  </a:lnTo>
                  <a:lnTo>
                    <a:pt x="70" y="108"/>
                  </a:lnTo>
                  <a:lnTo>
                    <a:pt x="77" y="114"/>
                  </a:lnTo>
                  <a:lnTo>
                    <a:pt x="81" y="118"/>
                  </a:lnTo>
                  <a:lnTo>
                    <a:pt x="87" y="123"/>
                  </a:lnTo>
                  <a:lnTo>
                    <a:pt x="92" y="126"/>
                  </a:lnTo>
                  <a:lnTo>
                    <a:pt x="96" y="128"/>
                  </a:lnTo>
                  <a:lnTo>
                    <a:pt x="102" y="130"/>
                  </a:lnTo>
                  <a:lnTo>
                    <a:pt x="109" y="131"/>
                  </a:lnTo>
                  <a:lnTo>
                    <a:pt x="119" y="132"/>
                  </a:lnTo>
                  <a:lnTo>
                    <a:pt x="129" y="130"/>
                  </a:lnTo>
                  <a:lnTo>
                    <a:pt x="137" y="128"/>
                  </a:lnTo>
                  <a:lnTo>
                    <a:pt x="141" y="126"/>
                  </a:lnTo>
                  <a:lnTo>
                    <a:pt x="145" y="124"/>
                  </a:lnTo>
                  <a:lnTo>
                    <a:pt x="153" y="120"/>
                  </a:lnTo>
                  <a:lnTo>
                    <a:pt x="161" y="116"/>
                  </a:lnTo>
                  <a:lnTo>
                    <a:pt x="174" y="109"/>
                  </a:lnTo>
                  <a:lnTo>
                    <a:pt x="177" y="106"/>
                  </a:lnTo>
                  <a:lnTo>
                    <a:pt x="185" y="101"/>
                  </a:lnTo>
                  <a:lnTo>
                    <a:pt x="193" y="96"/>
                  </a:lnTo>
                  <a:lnTo>
                    <a:pt x="195" y="92"/>
                  </a:lnTo>
                  <a:lnTo>
                    <a:pt x="196" y="88"/>
                  </a:lnTo>
                  <a:lnTo>
                    <a:pt x="197" y="85"/>
                  </a:lnTo>
                  <a:lnTo>
                    <a:pt x="199" y="80"/>
                  </a:lnTo>
                </a:path>
              </a:pathLst>
            </a:custGeom>
            <a:grpFill/>
            <a:ln w="12700" cap="rnd" cmpd="sng">
              <a:noFill/>
              <a:prstDash val="solid"/>
              <a:round/>
              <a:headEnd type="none" w="med" len="med"/>
              <a:tailEnd type="none" w="med" len="med"/>
            </a:ln>
          </p:spPr>
          <p:txBody>
            <a:bodyPr/>
            <a:lstStyle/>
            <a:p>
              <a:pPr>
                <a:defRPr/>
              </a:pPr>
              <a:endParaRPr lang="en-US"/>
            </a:p>
          </p:txBody>
        </p:sp>
        <p:sp>
          <p:nvSpPr>
            <p:cNvPr id="51" name="Freeform 51"/>
            <p:cNvSpPr>
              <a:spLocks/>
            </p:cNvSpPr>
            <p:nvPr/>
          </p:nvSpPr>
          <p:spPr bwMode="auto">
            <a:xfrm>
              <a:off x="2478" y="2068"/>
              <a:ext cx="19" cy="16"/>
            </a:xfrm>
            <a:custGeom>
              <a:avLst/>
              <a:gdLst>
                <a:gd name="T0" fmla="*/ 0 w 41"/>
                <a:gd name="T1" fmla="*/ 0 h 29"/>
                <a:gd name="T2" fmla="*/ 0 w 41"/>
                <a:gd name="T3" fmla="*/ 1 h 29"/>
                <a:gd name="T4" fmla="*/ 0 w 41"/>
                <a:gd name="T5" fmla="*/ 1 h 29"/>
                <a:gd name="T6" fmla="*/ 0 w 41"/>
                <a:gd name="T7" fmla="*/ 1 h 29"/>
                <a:gd name="T8" fmla="*/ 0 w 41"/>
                <a:gd name="T9" fmla="*/ 1 h 29"/>
                <a:gd name="T10" fmla="*/ 0 w 41"/>
                <a:gd name="T11" fmla="*/ 1 h 29"/>
                <a:gd name="T12" fmla="*/ 0 w 41"/>
                <a:gd name="T13" fmla="*/ 1 h 29"/>
                <a:gd name="T14" fmla="*/ 0 w 41"/>
                <a:gd name="T15" fmla="*/ 1 h 29"/>
                <a:gd name="T16" fmla="*/ 0 w 41"/>
                <a:gd name="T17" fmla="*/ 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9"/>
                <a:gd name="T29" fmla="*/ 41 w 4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9">
                  <a:moveTo>
                    <a:pt x="0" y="0"/>
                  </a:moveTo>
                  <a:lnTo>
                    <a:pt x="7" y="3"/>
                  </a:lnTo>
                  <a:lnTo>
                    <a:pt x="12" y="6"/>
                  </a:lnTo>
                  <a:lnTo>
                    <a:pt x="16" y="10"/>
                  </a:lnTo>
                  <a:lnTo>
                    <a:pt x="23" y="16"/>
                  </a:lnTo>
                  <a:lnTo>
                    <a:pt x="26" y="18"/>
                  </a:lnTo>
                  <a:lnTo>
                    <a:pt x="29" y="21"/>
                  </a:lnTo>
                  <a:lnTo>
                    <a:pt x="33" y="24"/>
                  </a:lnTo>
                  <a:lnTo>
                    <a:pt x="40" y="28"/>
                  </a:lnTo>
                </a:path>
              </a:pathLst>
            </a:custGeom>
            <a:grpFill/>
            <a:ln w="12700" cap="rnd" cmpd="sng">
              <a:noFill/>
              <a:prstDash val="solid"/>
              <a:round/>
              <a:headEnd type="none" w="med" len="med"/>
              <a:tailEnd type="none" w="med" len="med"/>
            </a:ln>
          </p:spPr>
          <p:txBody>
            <a:bodyPr/>
            <a:lstStyle/>
            <a:p>
              <a:pPr>
                <a:defRPr/>
              </a:pPr>
              <a:endParaRPr lang="en-US"/>
            </a:p>
          </p:txBody>
        </p:sp>
        <p:sp>
          <p:nvSpPr>
            <p:cNvPr id="52" name="Freeform 52"/>
            <p:cNvSpPr>
              <a:spLocks/>
            </p:cNvSpPr>
            <p:nvPr/>
          </p:nvSpPr>
          <p:spPr bwMode="auto">
            <a:xfrm>
              <a:off x="2476" y="2100"/>
              <a:ext cx="33" cy="12"/>
            </a:xfrm>
            <a:custGeom>
              <a:avLst/>
              <a:gdLst>
                <a:gd name="T0" fmla="*/ 0 w 71"/>
                <a:gd name="T1" fmla="*/ 1 h 22"/>
                <a:gd name="T2" fmla="*/ 0 w 71"/>
                <a:gd name="T3" fmla="*/ 1 h 22"/>
                <a:gd name="T4" fmla="*/ 0 w 71"/>
                <a:gd name="T5" fmla="*/ 1 h 22"/>
                <a:gd name="T6" fmla="*/ 0 w 71"/>
                <a:gd name="T7" fmla="*/ 1 h 22"/>
                <a:gd name="T8" fmla="*/ 0 w 71"/>
                <a:gd name="T9" fmla="*/ 1 h 22"/>
                <a:gd name="T10" fmla="*/ 0 w 71"/>
                <a:gd name="T11" fmla="*/ 1 h 22"/>
                <a:gd name="T12" fmla="*/ 0 w 71"/>
                <a:gd name="T13" fmla="*/ 1 h 22"/>
                <a:gd name="T14" fmla="*/ 0 w 71"/>
                <a:gd name="T15" fmla="*/ 1 h 22"/>
                <a:gd name="T16" fmla="*/ 0 w 71"/>
                <a:gd name="T17" fmla="*/ 1 h 22"/>
                <a:gd name="T18" fmla="*/ 0 w 71"/>
                <a:gd name="T19" fmla="*/ 1 h 22"/>
                <a:gd name="T20" fmla="*/ 0 w 71"/>
                <a:gd name="T21" fmla="*/ 1 h 22"/>
                <a:gd name="T22" fmla="*/ 0 w 71"/>
                <a:gd name="T23" fmla="*/ 1 h 22"/>
                <a:gd name="T24" fmla="*/ 0 w 71"/>
                <a:gd name="T25" fmla="*/ 1 h 22"/>
                <a:gd name="T26" fmla="*/ 0 w 71"/>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22"/>
                <a:gd name="T44" fmla="*/ 71 w 71"/>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22">
                  <a:moveTo>
                    <a:pt x="70" y="15"/>
                  </a:moveTo>
                  <a:lnTo>
                    <a:pt x="64" y="17"/>
                  </a:lnTo>
                  <a:lnTo>
                    <a:pt x="60" y="18"/>
                  </a:lnTo>
                  <a:lnTo>
                    <a:pt x="56" y="19"/>
                  </a:lnTo>
                  <a:lnTo>
                    <a:pt x="48" y="21"/>
                  </a:lnTo>
                  <a:lnTo>
                    <a:pt x="42" y="20"/>
                  </a:lnTo>
                  <a:lnTo>
                    <a:pt x="38" y="19"/>
                  </a:lnTo>
                  <a:lnTo>
                    <a:pt x="33" y="17"/>
                  </a:lnTo>
                  <a:lnTo>
                    <a:pt x="27" y="15"/>
                  </a:lnTo>
                  <a:lnTo>
                    <a:pt x="22" y="13"/>
                  </a:lnTo>
                  <a:lnTo>
                    <a:pt x="13" y="8"/>
                  </a:lnTo>
                  <a:lnTo>
                    <a:pt x="8" y="5"/>
                  </a:lnTo>
                  <a:lnTo>
                    <a:pt x="3" y="1"/>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53" name="Freeform 53"/>
            <p:cNvSpPr>
              <a:spLocks/>
            </p:cNvSpPr>
            <p:nvPr/>
          </p:nvSpPr>
          <p:spPr bwMode="auto">
            <a:xfrm>
              <a:off x="2594" y="2087"/>
              <a:ext cx="50" cy="37"/>
            </a:xfrm>
            <a:custGeom>
              <a:avLst/>
              <a:gdLst>
                <a:gd name="T0" fmla="*/ 0 w 110"/>
                <a:gd name="T1" fmla="*/ 0 h 68"/>
                <a:gd name="T2" fmla="*/ 0 w 110"/>
                <a:gd name="T3" fmla="*/ 1 h 68"/>
                <a:gd name="T4" fmla="*/ 0 w 110"/>
                <a:gd name="T5" fmla="*/ 1 h 68"/>
                <a:gd name="T6" fmla="*/ 0 w 110"/>
                <a:gd name="T7" fmla="*/ 1 h 68"/>
                <a:gd name="T8" fmla="*/ 0 w 110"/>
                <a:gd name="T9" fmla="*/ 1 h 68"/>
                <a:gd name="T10" fmla="*/ 0 w 110"/>
                <a:gd name="T11" fmla="*/ 1 h 68"/>
                <a:gd name="T12" fmla="*/ 0 w 110"/>
                <a:gd name="T13" fmla="*/ 1 h 68"/>
                <a:gd name="T14" fmla="*/ 0 w 110"/>
                <a:gd name="T15" fmla="*/ 1 h 68"/>
                <a:gd name="T16" fmla="*/ 0 w 110"/>
                <a:gd name="T17" fmla="*/ 1 h 68"/>
                <a:gd name="T18" fmla="*/ 0 w 110"/>
                <a:gd name="T19" fmla="*/ 1 h 68"/>
                <a:gd name="T20" fmla="*/ 0 w 110"/>
                <a:gd name="T21" fmla="*/ 1 h 68"/>
                <a:gd name="T22" fmla="*/ 0 w 110"/>
                <a:gd name="T23" fmla="*/ 1 h 68"/>
                <a:gd name="T24" fmla="*/ 0 w 110"/>
                <a:gd name="T25" fmla="*/ 1 h 68"/>
                <a:gd name="T26" fmla="*/ 0 w 110"/>
                <a:gd name="T27" fmla="*/ 1 h 68"/>
                <a:gd name="T28" fmla="*/ 0 w 110"/>
                <a:gd name="T29" fmla="*/ 1 h 68"/>
                <a:gd name="T30" fmla="*/ 0 w 110"/>
                <a:gd name="T31" fmla="*/ 1 h 68"/>
                <a:gd name="T32" fmla="*/ 0 w 110"/>
                <a:gd name="T33" fmla="*/ 1 h 68"/>
                <a:gd name="T34" fmla="*/ 0 w 110"/>
                <a:gd name="T35" fmla="*/ 1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68"/>
                <a:gd name="T56" fmla="*/ 110 w 110"/>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68">
                  <a:moveTo>
                    <a:pt x="109" y="0"/>
                  </a:moveTo>
                  <a:lnTo>
                    <a:pt x="101" y="6"/>
                  </a:lnTo>
                  <a:lnTo>
                    <a:pt x="93" y="12"/>
                  </a:lnTo>
                  <a:lnTo>
                    <a:pt x="85" y="18"/>
                  </a:lnTo>
                  <a:lnTo>
                    <a:pt x="81" y="22"/>
                  </a:lnTo>
                  <a:lnTo>
                    <a:pt x="78" y="25"/>
                  </a:lnTo>
                  <a:lnTo>
                    <a:pt x="70" y="31"/>
                  </a:lnTo>
                  <a:lnTo>
                    <a:pt x="66" y="35"/>
                  </a:lnTo>
                  <a:lnTo>
                    <a:pt x="62" y="38"/>
                  </a:lnTo>
                  <a:lnTo>
                    <a:pt x="59" y="40"/>
                  </a:lnTo>
                  <a:lnTo>
                    <a:pt x="54" y="43"/>
                  </a:lnTo>
                  <a:lnTo>
                    <a:pt x="46" y="48"/>
                  </a:lnTo>
                  <a:lnTo>
                    <a:pt x="38" y="53"/>
                  </a:lnTo>
                  <a:lnTo>
                    <a:pt x="32" y="57"/>
                  </a:lnTo>
                  <a:lnTo>
                    <a:pt x="22" y="61"/>
                  </a:lnTo>
                  <a:lnTo>
                    <a:pt x="9" y="65"/>
                  </a:lnTo>
                  <a:lnTo>
                    <a:pt x="5" y="66"/>
                  </a:lnTo>
                  <a:lnTo>
                    <a:pt x="0" y="67"/>
                  </a:lnTo>
                </a:path>
              </a:pathLst>
            </a:custGeom>
            <a:grpFill/>
            <a:ln w="12700" cap="rnd" cmpd="sng">
              <a:noFill/>
              <a:prstDash val="solid"/>
              <a:round/>
              <a:headEnd type="none" w="med" len="med"/>
              <a:tailEnd type="none" w="med" len="med"/>
            </a:ln>
          </p:spPr>
          <p:txBody>
            <a:bodyPr/>
            <a:lstStyle/>
            <a:p>
              <a:pPr>
                <a:defRPr/>
              </a:pPr>
              <a:endParaRPr lang="en-US"/>
            </a:p>
          </p:txBody>
        </p:sp>
        <p:sp>
          <p:nvSpPr>
            <p:cNvPr id="54" name="Freeform 54"/>
            <p:cNvSpPr>
              <a:spLocks/>
            </p:cNvSpPr>
            <p:nvPr/>
          </p:nvSpPr>
          <p:spPr bwMode="auto">
            <a:xfrm>
              <a:off x="2553" y="2131"/>
              <a:ext cx="26" cy="17"/>
            </a:xfrm>
            <a:custGeom>
              <a:avLst/>
              <a:gdLst>
                <a:gd name="T0" fmla="*/ 0 w 58"/>
                <a:gd name="T1" fmla="*/ 0 h 31"/>
                <a:gd name="T2" fmla="*/ 0 w 58"/>
                <a:gd name="T3" fmla="*/ 1 h 31"/>
                <a:gd name="T4" fmla="*/ 0 w 58"/>
                <a:gd name="T5" fmla="*/ 1 h 31"/>
                <a:gd name="T6" fmla="*/ 0 w 58"/>
                <a:gd name="T7" fmla="*/ 1 h 31"/>
                <a:gd name="T8" fmla="*/ 0 w 58"/>
                <a:gd name="T9" fmla="*/ 1 h 31"/>
                <a:gd name="T10" fmla="*/ 0 w 58"/>
                <a:gd name="T11" fmla="*/ 1 h 31"/>
                <a:gd name="T12" fmla="*/ 0 w 58"/>
                <a:gd name="T13" fmla="*/ 1 h 31"/>
                <a:gd name="T14" fmla="*/ 0 w 58"/>
                <a:gd name="T15" fmla="*/ 1 h 31"/>
                <a:gd name="T16" fmla="*/ 0 w 58"/>
                <a:gd name="T17" fmla="*/ 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31"/>
                <a:gd name="T29" fmla="*/ 58 w 58"/>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31">
                  <a:moveTo>
                    <a:pt x="57" y="0"/>
                  </a:moveTo>
                  <a:lnTo>
                    <a:pt x="50" y="6"/>
                  </a:lnTo>
                  <a:lnTo>
                    <a:pt x="45" y="10"/>
                  </a:lnTo>
                  <a:lnTo>
                    <a:pt x="37" y="15"/>
                  </a:lnTo>
                  <a:lnTo>
                    <a:pt x="29" y="19"/>
                  </a:lnTo>
                  <a:lnTo>
                    <a:pt x="21" y="23"/>
                  </a:lnTo>
                  <a:lnTo>
                    <a:pt x="13" y="27"/>
                  </a:lnTo>
                  <a:lnTo>
                    <a:pt x="9" y="28"/>
                  </a:lnTo>
                  <a:lnTo>
                    <a:pt x="0" y="30"/>
                  </a:lnTo>
                </a:path>
              </a:pathLst>
            </a:custGeom>
            <a:grpFill/>
            <a:ln w="12700" cap="rnd" cmpd="sng">
              <a:noFill/>
              <a:prstDash val="solid"/>
              <a:round/>
              <a:headEnd type="none" w="med" len="med"/>
              <a:tailEnd type="none" w="med" len="med"/>
            </a:ln>
          </p:spPr>
          <p:txBody>
            <a:bodyPr/>
            <a:lstStyle/>
            <a:p>
              <a:pPr>
                <a:defRPr/>
              </a:pPr>
              <a:endParaRPr lang="en-US"/>
            </a:p>
          </p:txBody>
        </p:sp>
        <p:sp>
          <p:nvSpPr>
            <p:cNvPr id="55" name="Freeform 55"/>
            <p:cNvSpPr>
              <a:spLocks/>
            </p:cNvSpPr>
            <p:nvPr/>
          </p:nvSpPr>
          <p:spPr bwMode="auto">
            <a:xfrm>
              <a:off x="2562" y="2124"/>
              <a:ext cx="51" cy="62"/>
            </a:xfrm>
            <a:custGeom>
              <a:avLst/>
              <a:gdLst>
                <a:gd name="T0" fmla="*/ 0 w 111"/>
                <a:gd name="T1" fmla="*/ 0 h 113"/>
                <a:gd name="T2" fmla="*/ 0 w 111"/>
                <a:gd name="T3" fmla="*/ 1 h 113"/>
                <a:gd name="T4" fmla="*/ 0 w 111"/>
                <a:gd name="T5" fmla="*/ 1 h 113"/>
                <a:gd name="T6" fmla="*/ 0 w 111"/>
                <a:gd name="T7" fmla="*/ 1 h 113"/>
                <a:gd name="T8" fmla="*/ 0 w 111"/>
                <a:gd name="T9" fmla="*/ 1 h 113"/>
                <a:gd name="T10" fmla="*/ 0 w 111"/>
                <a:gd name="T11" fmla="*/ 1 h 113"/>
                <a:gd name="T12" fmla="*/ 0 w 111"/>
                <a:gd name="T13" fmla="*/ 1 h 113"/>
                <a:gd name="T14" fmla="*/ 0 w 111"/>
                <a:gd name="T15" fmla="*/ 1 h 113"/>
                <a:gd name="T16" fmla="*/ 0 w 111"/>
                <a:gd name="T17" fmla="*/ 1 h 113"/>
                <a:gd name="T18" fmla="*/ 0 w 111"/>
                <a:gd name="T19" fmla="*/ 1 h 113"/>
                <a:gd name="T20" fmla="*/ 0 w 111"/>
                <a:gd name="T21" fmla="*/ 1 h 113"/>
                <a:gd name="T22" fmla="*/ 0 w 111"/>
                <a:gd name="T23" fmla="*/ 1 h 113"/>
                <a:gd name="T24" fmla="*/ 0 w 111"/>
                <a:gd name="T25" fmla="*/ 1 h 113"/>
                <a:gd name="T26" fmla="*/ 0 w 111"/>
                <a:gd name="T27" fmla="*/ 1 h 113"/>
                <a:gd name="T28" fmla="*/ 0 w 111"/>
                <a:gd name="T29" fmla="*/ 1 h 113"/>
                <a:gd name="T30" fmla="*/ 0 w 111"/>
                <a:gd name="T31" fmla="*/ 1 h 113"/>
                <a:gd name="T32" fmla="*/ 0 w 111"/>
                <a:gd name="T33" fmla="*/ 1 h 113"/>
                <a:gd name="T34" fmla="*/ 0 w 111"/>
                <a:gd name="T35" fmla="*/ 1 h 113"/>
                <a:gd name="T36" fmla="*/ 0 w 111"/>
                <a:gd name="T37" fmla="*/ 1 h 113"/>
                <a:gd name="T38" fmla="*/ 0 w 111"/>
                <a:gd name="T39" fmla="*/ 1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113"/>
                <a:gd name="T62" fmla="*/ 111 w 111"/>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113">
                  <a:moveTo>
                    <a:pt x="110" y="0"/>
                  </a:moveTo>
                  <a:lnTo>
                    <a:pt x="110" y="8"/>
                  </a:lnTo>
                  <a:lnTo>
                    <a:pt x="109" y="13"/>
                  </a:lnTo>
                  <a:lnTo>
                    <a:pt x="107" y="20"/>
                  </a:lnTo>
                  <a:lnTo>
                    <a:pt x="104" y="26"/>
                  </a:lnTo>
                  <a:lnTo>
                    <a:pt x="100" y="32"/>
                  </a:lnTo>
                  <a:lnTo>
                    <a:pt x="96" y="38"/>
                  </a:lnTo>
                  <a:lnTo>
                    <a:pt x="93" y="42"/>
                  </a:lnTo>
                  <a:lnTo>
                    <a:pt x="85" y="51"/>
                  </a:lnTo>
                  <a:lnTo>
                    <a:pt x="81" y="55"/>
                  </a:lnTo>
                  <a:lnTo>
                    <a:pt x="77" y="59"/>
                  </a:lnTo>
                  <a:lnTo>
                    <a:pt x="69" y="64"/>
                  </a:lnTo>
                  <a:lnTo>
                    <a:pt x="58" y="74"/>
                  </a:lnTo>
                  <a:lnTo>
                    <a:pt x="50" y="80"/>
                  </a:lnTo>
                  <a:lnTo>
                    <a:pt x="46" y="82"/>
                  </a:lnTo>
                  <a:lnTo>
                    <a:pt x="38" y="88"/>
                  </a:lnTo>
                  <a:lnTo>
                    <a:pt x="30" y="94"/>
                  </a:lnTo>
                  <a:lnTo>
                    <a:pt x="23" y="99"/>
                  </a:lnTo>
                  <a:lnTo>
                    <a:pt x="11" y="107"/>
                  </a:lnTo>
                  <a:lnTo>
                    <a:pt x="0" y="112"/>
                  </a:lnTo>
                </a:path>
              </a:pathLst>
            </a:custGeom>
            <a:grpFill/>
            <a:ln w="12700" cap="rnd" cmpd="sng">
              <a:noFill/>
              <a:prstDash val="solid"/>
              <a:round/>
              <a:headEnd type="none" w="med" len="med"/>
              <a:tailEnd type="none" w="med" len="med"/>
            </a:ln>
          </p:spPr>
          <p:txBody>
            <a:bodyPr/>
            <a:lstStyle/>
            <a:p>
              <a:pPr>
                <a:defRPr/>
              </a:pPr>
              <a:endParaRPr lang="en-US"/>
            </a:p>
          </p:txBody>
        </p:sp>
        <p:sp>
          <p:nvSpPr>
            <p:cNvPr id="56" name="Freeform 56"/>
            <p:cNvSpPr>
              <a:spLocks/>
            </p:cNvSpPr>
            <p:nvPr/>
          </p:nvSpPr>
          <p:spPr bwMode="auto">
            <a:xfrm>
              <a:off x="2522" y="2303"/>
              <a:ext cx="6" cy="2"/>
            </a:xfrm>
            <a:custGeom>
              <a:avLst/>
              <a:gdLst>
                <a:gd name="T0" fmla="*/ 0 w 13"/>
                <a:gd name="T1" fmla="*/ 0 h 4"/>
                <a:gd name="T2" fmla="*/ 0 w 13"/>
                <a:gd name="T3" fmla="*/ 1 h 4"/>
                <a:gd name="T4" fmla="*/ 0 w 13"/>
                <a:gd name="T5" fmla="*/ 1 h 4"/>
                <a:gd name="T6" fmla="*/ 0 w 13"/>
                <a:gd name="T7" fmla="*/ 1 h 4"/>
                <a:gd name="T8" fmla="*/ 0 w 13"/>
                <a:gd name="T9" fmla="*/ 1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0" y="0"/>
                  </a:moveTo>
                  <a:lnTo>
                    <a:pt x="3" y="1"/>
                  </a:lnTo>
                  <a:lnTo>
                    <a:pt x="6" y="2"/>
                  </a:lnTo>
                  <a:lnTo>
                    <a:pt x="8" y="3"/>
                  </a:lnTo>
                  <a:lnTo>
                    <a:pt x="12" y="3"/>
                  </a:lnTo>
                </a:path>
              </a:pathLst>
            </a:custGeom>
            <a:grpFill/>
            <a:ln w="12700" cap="rnd" cmpd="sng">
              <a:noFill/>
              <a:prstDash val="solid"/>
              <a:round/>
              <a:headEnd type="none" w="med" len="med"/>
              <a:tailEnd type="none" w="med" len="med"/>
            </a:ln>
          </p:spPr>
          <p:txBody>
            <a:bodyPr/>
            <a:lstStyle/>
            <a:p>
              <a:pPr>
                <a:defRPr/>
              </a:pPr>
              <a:endParaRPr lang="en-US"/>
            </a:p>
          </p:txBody>
        </p:sp>
        <p:sp>
          <p:nvSpPr>
            <p:cNvPr id="57" name="Freeform 57"/>
            <p:cNvSpPr>
              <a:spLocks/>
            </p:cNvSpPr>
            <p:nvPr/>
          </p:nvSpPr>
          <p:spPr bwMode="auto">
            <a:xfrm>
              <a:off x="2548" y="2309"/>
              <a:ext cx="13" cy="2"/>
            </a:xfrm>
            <a:custGeom>
              <a:avLst/>
              <a:gdLst>
                <a:gd name="T0" fmla="*/ 0 w 28"/>
                <a:gd name="T1" fmla="*/ 1 h 4"/>
                <a:gd name="T2" fmla="*/ 0 w 28"/>
                <a:gd name="T3" fmla="*/ 1 h 4"/>
                <a:gd name="T4" fmla="*/ 0 w 28"/>
                <a:gd name="T5" fmla="*/ 1 h 4"/>
                <a:gd name="T6" fmla="*/ 0 w 28"/>
                <a:gd name="T7" fmla="*/ 0 h 4"/>
                <a:gd name="T8" fmla="*/ 0 60000 65536"/>
                <a:gd name="T9" fmla="*/ 0 60000 65536"/>
                <a:gd name="T10" fmla="*/ 0 60000 65536"/>
                <a:gd name="T11" fmla="*/ 0 60000 65536"/>
                <a:gd name="T12" fmla="*/ 0 w 28"/>
                <a:gd name="T13" fmla="*/ 0 h 4"/>
                <a:gd name="T14" fmla="*/ 28 w 28"/>
                <a:gd name="T15" fmla="*/ 4 h 4"/>
              </a:gdLst>
              <a:ahLst/>
              <a:cxnLst>
                <a:cxn ang="T8">
                  <a:pos x="T0" y="T1"/>
                </a:cxn>
                <a:cxn ang="T9">
                  <a:pos x="T2" y="T3"/>
                </a:cxn>
                <a:cxn ang="T10">
                  <a:pos x="T4" y="T5"/>
                </a:cxn>
                <a:cxn ang="T11">
                  <a:pos x="T6" y="T7"/>
                </a:cxn>
              </a:cxnLst>
              <a:rect l="T12" t="T13" r="T14" b="T15"/>
              <a:pathLst>
                <a:path w="28" h="4">
                  <a:moveTo>
                    <a:pt x="27" y="3"/>
                  </a:moveTo>
                  <a:lnTo>
                    <a:pt x="18" y="1"/>
                  </a:lnTo>
                  <a:lnTo>
                    <a:pt x="13" y="1"/>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58" name="Freeform 58"/>
            <p:cNvSpPr>
              <a:spLocks/>
            </p:cNvSpPr>
            <p:nvPr/>
          </p:nvSpPr>
          <p:spPr bwMode="auto">
            <a:xfrm>
              <a:off x="2529" y="2300"/>
              <a:ext cx="49" cy="8"/>
            </a:xfrm>
            <a:custGeom>
              <a:avLst/>
              <a:gdLst>
                <a:gd name="T0" fmla="*/ 0 w 106"/>
                <a:gd name="T1" fmla="*/ 0 h 14"/>
                <a:gd name="T2" fmla="*/ 0 w 106"/>
                <a:gd name="T3" fmla="*/ 1 h 14"/>
                <a:gd name="T4" fmla="*/ 0 w 106"/>
                <a:gd name="T5" fmla="*/ 1 h 14"/>
                <a:gd name="T6" fmla="*/ 0 w 106"/>
                <a:gd name="T7" fmla="*/ 1 h 14"/>
                <a:gd name="T8" fmla="*/ 0 w 106"/>
                <a:gd name="T9" fmla="*/ 1 h 14"/>
                <a:gd name="T10" fmla="*/ 0 w 106"/>
                <a:gd name="T11" fmla="*/ 1 h 14"/>
                <a:gd name="T12" fmla="*/ 0 w 106"/>
                <a:gd name="T13" fmla="*/ 1 h 14"/>
                <a:gd name="T14" fmla="*/ 0 w 106"/>
                <a:gd name="T15" fmla="*/ 1 h 14"/>
                <a:gd name="T16" fmla="*/ 0 w 106"/>
                <a:gd name="T17" fmla="*/ 1 h 14"/>
                <a:gd name="T18" fmla="*/ 0 w 106"/>
                <a:gd name="T19" fmla="*/ 1 h 14"/>
                <a:gd name="T20" fmla="*/ 0 w 106"/>
                <a:gd name="T21" fmla="*/ 1 h 14"/>
                <a:gd name="T22" fmla="*/ 0 w 106"/>
                <a:gd name="T23" fmla="*/ 1 h 14"/>
                <a:gd name="T24" fmla="*/ 0 w 106"/>
                <a:gd name="T25" fmla="*/ 1 h 14"/>
                <a:gd name="T26" fmla="*/ 0 w 106"/>
                <a:gd name="T27" fmla="*/ 1 h 14"/>
                <a:gd name="T28" fmla="*/ 0 w 106"/>
                <a:gd name="T29" fmla="*/ 1 h 14"/>
                <a:gd name="T30" fmla="*/ 0 w 106"/>
                <a:gd name="T31" fmla="*/ 1 h 14"/>
                <a:gd name="T32" fmla="*/ 0 w 106"/>
                <a:gd name="T33" fmla="*/ 1 h 14"/>
                <a:gd name="T34" fmla="*/ 0 w 106"/>
                <a:gd name="T35" fmla="*/ 1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6"/>
                <a:gd name="T55" fmla="*/ 0 h 14"/>
                <a:gd name="T56" fmla="*/ 106 w 10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6" h="14">
                  <a:moveTo>
                    <a:pt x="105" y="0"/>
                  </a:moveTo>
                  <a:lnTo>
                    <a:pt x="92" y="3"/>
                  </a:lnTo>
                  <a:lnTo>
                    <a:pt x="79" y="5"/>
                  </a:lnTo>
                  <a:lnTo>
                    <a:pt x="70" y="6"/>
                  </a:lnTo>
                  <a:lnTo>
                    <a:pt x="66" y="5"/>
                  </a:lnTo>
                  <a:lnTo>
                    <a:pt x="62" y="6"/>
                  </a:lnTo>
                  <a:lnTo>
                    <a:pt x="57" y="5"/>
                  </a:lnTo>
                  <a:lnTo>
                    <a:pt x="52" y="5"/>
                  </a:lnTo>
                  <a:lnTo>
                    <a:pt x="48" y="5"/>
                  </a:lnTo>
                  <a:lnTo>
                    <a:pt x="44" y="6"/>
                  </a:lnTo>
                  <a:lnTo>
                    <a:pt x="40" y="8"/>
                  </a:lnTo>
                  <a:lnTo>
                    <a:pt x="36" y="9"/>
                  </a:lnTo>
                  <a:lnTo>
                    <a:pt x="31" y="11"/>
                  </a:lnTo>
                  <a:lnTo>
                    <a:pt x="27" y="12"/>
                  </a:lnTo>
                  <a:lnTo>
                    <a:pt x="22" y="12"/>
                  </a:lnTo>
                  <a:lnTo>
                    <a:pt x="13" y="13"/>
                  </a:lnTo>
                  <a:lnTo>
                    <a:pt x="9" y="12"/>
                  </a:lnTo>
                  <a:lnTo>
                    <a:pt x="0" y="8"/>
                  </a:lnTo>
                </a:path>
              </a:pathLst>
            </a:custGeom>
            <a:grpFill/>
            <a:ln w="12700" cap="rnd" cmpd="sng">
              <a:noFill/>
              <a:prstDash val="solid"/>
              <a:round/>
              <a:headEnd type="none" w="med" len="med"/>
              <a:tailEnd type="none" w="med" len="med"/>
            </a:ln>
          </p:spPr>
          <p:txBody>
            <a:bodyPr/>
            <a:lstStyle/>
            <a:p>
              <a:pPr>
                <a:defRPr/>
              </a:pPr>
              <a:endParaRPr lang="en-US"/>
            </a:p>
          </p:txBody>
        </p:sp>
        <p:sp>
          <p:nvSpPr>
            <p:cNvPr id="59" name="Freeform 59"/>
            <p:cNvSpPr>
              <a:spLocks/>
            </p:cNvSpPr>
            <p:nvPr/>
          </p:nvSpPr>
          <p:spPr bwMode="auto">
            <a:xfrm>
              <a:off x="2528" y="2293"/>
              <a:ext cx="49" cy="10"/>
            </a:xfrm>
            <a:custGeom>
              <a:avLst/>
              <a:gdLst>
                <a:gd name="T0" fmla="*/ 0 w 106"/>
                <a:gd name="T1" fmla="*/ 0 h 18"/>
                <a:gd name="T2" fmla="*/ 0 w 106"/>
                <a:gd name="T3" fmla="*/ 1 h 18"/>
                <a:gd name="T4" fmla="*/ 0 w 106"/>
                <a:gd name="T5" fmla="*/ 1 h 18"/>
                <a:gd name="T6" fmla="*/ 0 w 106"/>
                <a:gd name="T7" fmla="*/ 1 h 18"/>
                <a:gd name="T8" fmla="*/ 0 w 106"/>
                <a:gd name="T9" fmla="*/ 1 h 18"/>
                <a:gd name="T10" fmla="*/ 0 w 106"/>
                <a:gd name="T11" fmla="*/ 1 h 18"/>
                <a:gd name="T12" fmla="*/ 0 w 106"/>
                <a:gd name="T13" fmla="*/ 1 h 18"/>
                <a:gd name="T14" fmla="*/ 0 w 106"/>
                <a:gd name="T15" fmla="*/ 1 h 18"/>
                <a:gd name="T16" fmla="*/ 0 w 106"/>
                <a:gd name="T17" fmla="*/ 1 h 18"/>
                <a:gd name="T18" fmla="*/ 0 w 106"/>
                <a:gd name="T19" fmla="*/ 1 h 18"/>
                <a:gd name="T20" fmla="*/ 0 w 106"/>
                <a:gd name="T21" fmla="*/ 1 h 18"/>
                <a:gd name="T22" fmla="*/ 0 w 106"/>
                <a:gd name="T23" fmla="*/ 1 h 18"/>
                <a:gd name="T24" fmla="*/ 0 w 106"/>
                <a:gd name="T25" fmla="*/ 1 h 18"/>
                <a:gd name="T26" fmla="*/ 0 w 106"/>
                <a:gd name="T27" fmla="*/ 1 h 18"/>
                <a:gd name="T28" fmla="*/ 0 w 106"/>
                <a:gd name="T29" fmla="*/ 1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8"/>
                <a:gd name="T47" fmla="*/ 106 w 106"/>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8">
                  <a:moveTo>
                    <a:pt x="105" y="0"/>
                  </a:moveTo>
                  <a:lnTo>
                    <a:pt x="100" y="1"/>
                  </a:lnTo>
                  <a:lnTo>
                    <a:pt x="88" y="4"/>
                  </a:lnTo>
                  <a:lnTo>
                    <a:pt x="79" y="6"/>
                  </a:lnTo>
                  <a:lnTo>
                    <a:pt x="66" y="8"/>
                  </a:lnTo>
                  <a:lnTo>
                    <a:pt x="57" y="9"/>
                  </a:lnTo>
                  <a:lnTo>
                    <a:pt x="48" y="11"/>
                  </a:lnTo>
                  <a:lnTo>
                    <a:pt x="35" y="13"/>
                  </a:lnTo>
                  <a:lnTo>
                    <a:pt x="27" y="14"/>
                  </a:lnTo>
                  <a:lnTo>
                    <a:pt x="22" y="15"/>
                  </a:lnTo>
                  <a:lnTo>
                    <a:pt x="18" y="16"/>
                  </a:lnTo>
                  <a:lnTo>
                    <a:pt x="14" y="16"/>
                  </a:lnTo>
                  <a:lnTo>
                    <a:pt x="10" y="17"/>
                  </a:lnTo>
                  <a:lnTo>
                    <a:pt x="5" y="16"/>
                  </a:lnTo>
                  <a:lnTo>
                    <a:pt x="0" y="14"/>
                  </a:lnTo>
                </a:path>
              </a:pathLst>
            </a:custGeom>
            <a:grpFill/>
            <a:ln w="12700" cap="rnd" cmpd="sng">
              <a:noFill/>
              <a:prstDash val="solid"/>
              <a:round/>
              <a:headEnd type="none" w="med" len="med"/>
              <a:tailEnd type="none" w="med" len="med"/>
            </a:ln>
          </p:spPr>
          <p:txBody>
            <a:bodyPr/>
            <a:lstStyle/>
            <a:p>
              <a:pPr>
                <a:defRPr/>
              </a:pPr>
              <a:endParaRPr lang="en-US"/>
            </a:p>
          </p:txBody>
        </p:sp>
        <p:sp>
          <p:nvSpPr>
            <p:cNvPr id="60" name="Freeform 60"/>
            <p:cNvSpPr>
              <a:spLocks/>
            </p:cNvSpPr>
            <p:nvPr/>
          </p:nvSpPr>
          <p:spPr bwMode="auto">
            <a:xfrm>
              <a:off x="2720" y="1959"/>
              <a:ext cx="15" cy="15"/>
            </a:xfrm>
            <a:custGeom>
              <a:avLst/>
              <a:gdLst>
                <a:gd name="T0" fmla="*/ 0 w 32"/>
                <a:gd name="T1" fmla="*/ 0 h 26"/>
                <a:gd name="T2" fmla="*/ 0 w 32"/>
                <a:gd name="T3" fmla="*/ 1 h 26"/>
                <a:gd name="T4" fmla="*/ 0 w 32"/>
                <a:gd name="T5" fmla="*/ 1 h 26"/>
                <a:gd name="T6" fmla="*/ 0 w 32"/>
                <a:gd name="T7" fmla="*/ 1 h 26"/>
                <a:gd name="T8" fmla="*/ 0 w 32"/>
                <a:gd name="T9" fmla="*/ 1 h 26"/>
                <a:gd name="T10" fmla="*/ 0 w 32"/>
                <a:gd name="T11" fmla="*/ 1 h 26"/>
                <a:gd name="T12" fmla="*/ 0 w 32"/>
                <a:gd name="T13" fmla="*/ 1 h 26"/>
                <a:gd name="T14" fmla="*/ 0 w 32"/>
                <a:gd name="T15" fmla="*/ 1 h 26"/>
                <a:gd name="T16" fmla="*/ 0 w 32"/>
                <a:gd name="T17" fmla="*/ 1 h 26"/>
                <a:gd name="T18" fmla="*/ 0 w 32"/>
                <a:gd name="T19" fmla="*/ 1 h 26"/>
                <a:gd name="T20" fmla="*/ 0 w 32"/>
                <a:gd name="T21" fmla="*/ 1 h 26"/>
                <a:gd name="T22" fmla="*/ 0 w 32"/>
                <a:gd name="T23" fmla="*/ 1 h 26"/>
                <a:gd name="T24" fmla="*/ 0 w 32"/>
                <a:gd name="T25" fmla="*/ 1 h 26"/>
                <a:gd name="T26" fmla="*/ 0 w 32"/>
                <a:gd name="T27" fmla="*/ 1 h 26"/>
                <a:gd name="T28" fmla="*/ 0 w 32"/>
                <a:gd name="T29" fmla="*/ 1 h 26"/>
                <a:gd name="T30" fmla="*/ 0 w 32"/>
                <a:gd name="T31" fmla="*/ 1 h 26"/>
                <a:gd name="T32" fmla="*/ 0 w 32"/>
                <a:gd name="T33" fmla="*/ 1 h 26"/>
                <a:gd name="T34" fmla="*/ 0 w 32"/>
                <a:gd name="T35" fmla="*/ 0 h 26"/>
                <a:gd name="T36" fmla="*/ 0 w 32"/>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26"/>
                <a:gd name="T59" fmla="*/ 32 w 32"/>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26">
                  <a:moveTo>
                    <a:pt x="6" y="0"/>
                  </a:moveTo>
                  <a:lnTo>
                    <a:pt x="28" y="14"/>
                  </a:lnTo>
                  <a:lnTo>
                    <a:pt x="31" y="18"/>
                  </a:lnTo>
                  <a:lnTo>
                    <a:pt x="29" y="21"/>
                  </a:lnTo>
                  <a:lnTo>
                    <a:pt x="25" y="23"/>
                  </a:lnTo>
                  <a:lnTo>
                    <a:pt x="21" y="23"/>
                  </a:lnTo>
                  <a:lnTo>
                    <a:pt x="17" y="25"/>
                  </a:lnTo>
                  <a:lnTo>
                    <a:pt x="11" y="25"/>
                  </a:lnTo>
                  <a:lnTo>
                    <a:pt x="6" y="25"/>
                  </a:lnTo>
                  <a:lnTo>
                    <a:pt x="3" y="24"/>
                  </a:lnTo>
                  <a:lnTo>
                    <a:pt x="0" y="22"/>
                  </a:lnTo>
                  <a:lnTo>
                    <a:pt x="0" y="19"/>
                  </a:lnTo>
                  <a:lnTo>
                    <a:pt x="0" y="13"/>
                  </a:lnTo>
                  <a:lnTo>
                    <a:pt x="1" y="11"/>
                  </a:lnTo>
                  <a:lnTo>
                    <a:pt x="2" y="8"/>
                  </a:lnTo>
                  <a:lnTo>
                    <a:pt x="3" y="5"/>
                  </a:lnTo>
                  <a:lnTo>
                    <a:pt x="5" y="3"/>
                  </a:lnTo>
                  <a:lnTo>
                    <a:pt x="6" y="0"/>
                  </a:lnTo>
                </a:path>
              </a:pathLst>
            </a:custGeom>
            <a:grpFill/>
            <a:ln w="12700" cap="rnd" cmpd="sng">
              <a:noFill/>
              <a:prstDash val="solid"/>
              <a:round/>
              <a:headEnd type="none" w="med" len="med"/>
              <a:tailEnd type="none" w="med" len="med"/>
            </a:ln>
          </p:spPr>
          <p:txBody>
            <a:bodyPr/>
            <a:lstStyle/>
            <a:p>
              <a:pPr>
                <a:defRPr/>
              </a:pPr>
              <a:endParaRPr lang="en-US"/>
            </a:p>
          </p:txBody>
        </p:sp>
        <p:sp>
          <p:nvSpPr>
            <p:cNvPr id="61" name="Freeform 61"/>
            <p:cNvSpPr>
              <a:spLocks/>
            </p:cNvSpPr>
            <p:nvPr/>
          </p:nvSpPr>
          <p:spPr bwMode="auto">
            <a:xfrm>
              <a:off x="2594" y="1902"/>
              <a:ext cx="96" cy="183"/>
            </a:xfrm>
            <a:custGeom>
              <a:avLst/>
              <a:gdLst>
                <a:gd name="T0" fmla="*/ 0 w 211"/>
                <a:gd name="T1" fmla="*/ 1 h 335"/>
                <a:gd name="T2" fmla="*/ 0 w 211"/>
                <a:gd name="T3" fmla="*/ 1 h 335"/>
                <a:gd name="T4" fmla="*/ 0 w 211"/>
                <a:gd name="T5" fmla="*/ 1 h 335"/>
                <a:gd name="T6" fmla="*/ 0 w 211"/>
                <a:gd name="T7" fmla="*/ 1 h 335"/>
                <a:gd name="T8" fmla="*/ 0 w 211"/>
                <a:gd name="T9" fmla="*/ 1 h 335"/>
                <a:gd name="T10" fmla="*/ 0 w 211"/>
                <a:gd name="T11" fmla="*/ 1 h 335"/>
                <a:gd name="T12" fmla="*/ 0 w 211"/>
                <a:gd name="T13" fmla="*/ 1 h 335"/>
                <a:gd name="T14" fmla="*/ 0 w 211"/>
                <a:gd name="T15" fmla="*/ 1 h 335"/>
                <a:gd name="T16" fmla="*/ 0 w 211"/>
                <a:gd name="T17" fmla="*/ 1 h 335"/>
                <a:gd name="T18" fmla="*/ 0 w 211"/>
                <a:gd name="T19" fmla="*/ 2 h 335"/>
                <a:gd name="T20" fmla="*/ 0 w 211"/>
                <a:gd name="T21" fmla="*/ 2 h 335"/>
                <a:gd name="T22" fmla="*/ 0 w 211"/>
                <a:gd name="T23" fmla="*/ 2 h 335"/>
                <a:gd name="T24" fmla="*/ 0 w 211"/>
                <a:gd name="T25" fmla="*/ 2 h 335"/>
                <a:gd name="T26" fmla="*/ 0 w 211"/>
                <a:gd name="T27" fmla="*/ 2 h 335"/>
                <a:gd name="T28" fmla="*/ 0 w 211"/>
                <a:gd name="T29" fmla="*/ 2 h 335"/>
                <a:gd name="T30" fmla="*/ 0 w 211"/>
                <a:gd name="T31" fmla="*/ 2 h 335"/>
                <a:gd name="T32" fmla="*/ 0 w 211"/>
                <a:gd name="T33" fmla="*/ 1 h 335"/>
                <a:gd name="T34" fmla="*/ 0 w 211"/>
                <a:gd name="T35" fmla="*/ 1 h 335"/>
                <a:gd name="T36" fmla="*/ 0 w 211"/>
                <a:gd name="T37" fmla="*/ 1 h 335"/>
                <a:gd name="T38" fmla="*/ 0 w 211"/>
                <a:gd name="T39" fmla="*/ 1 h 335"/>
                <a:gd name="T40" fmla="*/ 0 w 211"/>
                <a:gd name="T41" fmla="*/ 1 h 335"/>
                <a:gd name="T42" fmla="*/ 0 w 211"/>
                <a:gd name="T43" fmla="*/ 1 h 335"/>
                <a:gd name="T44" fmla="*/ 0 w 211"/>
                <a:gd name="T45" fmla="*/ 1 h 335"/>
                <a:gd name="T46" fmla="*/ 0 w 211"/>
                <a:gd name="T47" fmla="*/ 1 h 335"/>
                <a:gd name="T48" fmla="*/ 0 w 211"/>
                <a:gd name="T49" fmla="*/ 1 h 335"/>
                <a:gd name="T50" fmla="*/ 0 w 211"/>
                <a:gd name="T51" fmla="*/ 1 h 335"/>
                <a:gd name="T52" fmla="*/ 0 w 211"/>
                <a:gd name="T53" fmla="*/ 1 h 335"/>
                <a:gd name="T54" fmla="*/ 0 w 211"/>
                <a:gd name="T55" fmla="*/ 1 h 335"/>
                <a:gd name="T56" fmla="*/ 0 w 211"/>
                <a:gd name="T57" fmla="*/ 1 h 335"/>
                <a:gd name="T58" fmla="*/ 0 w 211"/>
                <a:gd name="T59" fmla="*/ 1 h 335"/>
                <a:gd name="T60" fmla="*/ 0 w 211"/>
                <a:gd name="T61" fmla="*/ 1 h 335"/>
                <a:gd name="T62" fmla="*/ 0 w 211"/>
                <a:gd name="T63" fmla="*/ 1 h 335"/>
                <a:gd name="T64" fmla="*/ 0 w 211"/>
                <a:gd name="T65" fmla="*/ 1 h 335"/>
                <a:gd name="T66" fmla="*/ 0 w 211"/>
                <a:gd name="T67" fmla="*/ 1 h 335"/>
                <a:gd name="T68" fmla="*/ 0 w 211"/>
                <a:gd name="T69" fmla="*/ 0 h 335"/>
                <a:gd name="T70" fmla="*/ 0 w 211"/>
                <a:gd name="T71" fmla="*/ 0 h 335"/>
                <a:gd name="T72" fmla="*/ 0 w 211"/>
                <a:gd name="T73" fmla="*/ 1 h 335"/>
                <a:gd name="T74" fmla="*/ 0 w 211"/>
                <a:gd name="T75" fmla="*/ 1 h 335"/>
                <a:gd name="T76" fmla="*/ 0 w 211"/>
                <a:gd name="T77" fmla="*/ 1 h 335"/>
                <a:gd name="T78" fmla="*/ 0 w 211"/>
                <a:gd name="T79" fmla="*/ 1 h 335"/>
                <a:gd name="T80" fmla="*/ 0 w 211"/>
                <a:gd name="T81" fmla="*/ 1 h 335"/>
                <a:gd name="T82" fmla="*/ 0 w 211"/>
                <a:gd name="T83" fmla="*/ 1 h 335"/>
                <a:gd name="T84" fmla="*/ 0 w 211"/>
                <a:gd name="T85" fmla="*/ 1 h 335"/>
                <a:gd name="T86" fmla="*/ 0 w 211"/>
                <a:gd name="T87" fmla="*/ 1 h 335"/>
                <a:gd name="T88" fmla="*/ 0 w 211"/>
                <a:gd name="T89" fmla="*/ 1 h 335"/>
                <a:gd name="T90" fmla="*/ 0 w 211"/>
                <a:gd name="T91" fmla="*/ 1 h 335"/>
                <a:gd name="T92" fmla="*/ 0 w 211"/>
                <a:gd name="T93" fmla="*/ 1 h 335"/>
                <a:gd name="T94" fmla="*/ 0 w 211"/>
                <a:gd name="T95" fmla="*/ 1 h 335"/>
                <a:gd name="T96" fmla="*/ 0 w 211"/>
                <a:gd name="T97" fmla="*/ 1 h 335"/>
                <a:gd name="T98" fmla="*/ 0 w 211"/>
                <a:gd name="T99" fmla="*/ 1 h 335"/>
                <a:gd name="T100" fmla="*/ 0 w 211"/>
                <a:gd name="T101" fmla="*/ 1 h 335"/>
                <a:gd name="T102" fmla="*/ 0 w 211"/>
                <a:gd name="T103" fmla="*/ 1 h 335"/>
                <a:gd name="T104" fmla="*/ 0 w 211"/>
                <a:gd name="T105" fmla="*/ 1 h 335"/>
                <a:gd name="T106" fmla="*/ 0 w 211"/>
                <a:gd name="T107" fmla="*/ 1 h 335"/>
                <a:gd name="T108" fmla="*/ 0 w 211"/>
                <a:gd name="T109" fmla="*/ 1 h 335"/>
                <a:gd name="T110" fmla="*/ 0 w 211"/>
                <a:gd name="T111" fmla="*/ 1 h 335"/>
                <a:gd name="T112" fmla="*/ 0 w 211"/>
                <a:gd name="T113" fmla="*/ 1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1"/>
                <a:gd name="T172" fmla="*/ 0 h 335"/>
                <a:gd name="T173" fmla="*/ 211 w 211"/>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1" h="335">
                  <a:moveTo>
                    <a:pt x="194" y="196"/>
                  </a:moveTo>
                  <a:lnTo>
                    <a:pt x="193" y="200"/>
                  </a:lnTo>
                  <a:lnTo>
                    <a:pt x="193" y="216"/>
                  </a:lnTo>
                  <a:lnTo>
                    <a:pt x="194" y="224"/>
                  </a:lnTo>
                  <a:lnTo>
                    <a:pt x="194" y="228"/>
                  </a:lnTo>
                  <a:lnTo>
                    <a:pt x="196" y="232"/>
                  </a:lnTo>
                  <a:lnTo>
                    <a:pt x="197" y="236"/>
                  </a:lnTo>
                  <a:lnTo>
                    <a:pt x="199" y="240"/>
                  </a:lnTo>
                  <a:lnTo>
                    <a:pt x="201" y="244"/>
                  </a:lnTo>
                  <a:lnTo>
                    <a:pt x="202" y="248"/>
                  </a:lnTo>
                  <a:lnTo>
                    <a:pt x="203" y="251"/>
                  </a:lnTo>
                  <a:lnTo>
                    <a:pt x="207" y="263"/>
                  </a:lnTo>
                  <a:lnTo>
                    <a:pt x="208" y="270"/>
                  </a:lnTo>
                  <a:lnTo>
                    <a:pt x="210" y="286"/>
                  </a:lnTo>
                  <a:lnTo>
                    <a:pt x="209" y="293"/>
                  </a:lnTo>
                  <a:lnTo>
                    <a:pt x="206" y="301"/>
                  </a:lnTo>
                  <a:lnTo>
                    <a:pt x="201" y="308"/>
                  </a:lnTo>
                  <a:lnTo>
                    <a:pt x="191" y="316"/>
                  </a:lnTo>
                  <a:lnTo>
                    <a:pt x="186" y="320"/>
                  </a:lnTo>
                  <a:lnTo>
                    <a:pt x="177" y="324"/>
                  </a:lnTo>
                  <a:lnTo>
                    <a:pt x="171" y="327"/>
                  </a:lnTo>
                  <a:lnTo>
                    <a:pt x="165" y="330"/>
                  </a:lnTo>
                  <a:lnTo>
                    <a:pt x="156" y="332"/>
                  </a:lnTo>
                  <a:lnTo>
                    <a:pt x="152" y="333"/>
                  </a:lnTo>
                  <a:lnTo>
                    <a:pt x="148" y="334"/>
                  </a:lnTo>
                  <a:lnTo>
                    <a:pt x="139" y="334"/>
                  </a:lnTo>
                  <a:lnTo>
                    <a:pt x="134" y="334"/>
                  </a:lnTo>
                  <a:lnTo>
                    <a:pt x="130" y="334"/>
                  </a:lnTo>
                  <a:lnTo>
                    <a:pt x="121" y="332"/>
                  </a:lnTo>
                  <a:lnTo>
                    <a:pt x="106" y="329"/>
                  </a:lnTo>
                  <a:lnTo>
                    <a:pt x="102" y="328"/>
                  </a:lnTo>
                  <a:lnTo>
                    <a:pt x="92" y="324"/>
                  </a:lnTo>
                  <a:lnTo>
                    <a:pt x="88" y="322"/>
                  </a:lnTo>
                  <a:lnTo>
                    <a:pt x="82" y="319"/>
                  </a:lnTo>
                  <a:lnTo>
                    <a:pt x="77" y="317"/>
                  </a:lnTo>
                  <a:lnTo>
                    <a:pt x="71" y="312"/>
                  </a:lnTo>
                  <a:lnTo>
                    <a:pt x="69" y="310"/>
                  </a:lnTo>
                  <a:lnTo>
                    <a:pt x="64" y="306"/>
                  </a:lnTo>
                  <a:lnTo>
                    <a:pt x="62" y="304"/>
                  </a:lnTo>
                  <a:lnTo>
                    <a:pt x="57" y="298"/>
                  </a:lnTo>
                  <a:lnTo>
                    <a:pt x="55" y="296"/>
                  </a:lnTo>
                  <a:lnTo>
                    <a:pt x="52" y="291"/>
                  </a:lnTo>
                  <a:lnTo>
                    <a:pt x="46" y="273"/>
                  </a:lnTo>
                  <a:lnTo>
                    <a:pt x="37" y="250"/>
                  </a:lnTo>
                  <a:lnTo>
                    <a:pt x="30" y="222"/>
                  </a:lnTo>
                  <a:lnTo>
                    <a:pt x="22" y="191"/>
                  </a:lnTo>
                  <a:lnTo>
                    <a:pt x="19" y="176"/>
                  </a:lnTo>
                  <a:lnTo>
                    <a:pt x="15" y="156"/>
                  </a:lnTo>
                  <a:lnTo>
                    <a:pt x="11" y="137"/>
                  </a:lnTo>
                  <a:lnTo>
                    <a:pt x="10" y="129"/>
                  </a:lnTo>
                  <a:lnTo>
                    <a:pt x="8" y="121"/>
                  </a:lnTo>
                  <a:lnTo>
                    <a:pt x="5" y="105"/>
                  </a:lnTo>
                  <a:lnTo>
                    <a:pt x="2" y="90"/>
                  </a:lnTo>
                  <a:lnTo>
                    <a:pt x="0" y="78"/>
                  </a:lnTo>
                  <a:lnTo>
                    <a:pt x="0" y="70"/>
                  </a:lnTo>
                  <a:lnTo>
                    <a:pt x="1" y="62"/>
                  </a:lnTo>
                  <a:lnTo>
                    <a:pt x="4" y="53"/>
                  </a:lnTo>
                  <a:lnTo>
                    <a:pt x="7" y="44"/>
                  </a:lnTo>
                  <a:lnTo>
                    <a:pt x="10" y="39"/>
                  </a:lnTo>
                  <a:lnTo>
                    <a:pt x="14" y="34"/>
                  </a:lnTo>
                  <a:lnTo>
                    <a:pt x="20" y="28"/>
                  </a:lnTo>
                  <a:lnTo>
                    <a:pt x="29" y="20"/>
                  </a:lnTo>
                  <a:lnTo>
                    <a:pt x="33" y="17"/>
                  </a:lnTo>
                  <a:lnTo>
                    <a:pt x="41" y="13"/>
                  </a:lnTo>
                  <a:lnTo>
                    <a:pt x="49" y="10"/>
                  </a:lnTo>
                  <a:lnTo>
                    <a:pt x="58" y="6"/>
                  </a:lnTo>
                  <a:lnTo>
                    <a:pt x="66" y="4"/>
                  </a:lnTo>
                  <a:lnTo>
                    <a:pt x="74" y="2"/>
                  </a:lnTo>
                  <a:lnTo>
                    <a:pt x="84" y="0"/>
                  </a:lnTo>
                  <a:lnTo>
                    <a:pt x="92" y="0"/>
                  </a:lnTo>
                  <a:lnTo>
                    <a:pt x="106" y="0"/>
                  </a:lnTo>
                  <a:lnTo>
                    <a:pt x="110" y="0"/>
                  </a:lnTo>
                  <a:lnTo>
                    <a:pt x="120" y="2"/>
                  </a:lnTo>
                  <a:lnTo>
                    <a:pt x="124" y="3"/>
                  </a:lnTo>
                  <a:lnTo>
                    <a:pt x="129" y="5"/>
                  </a:lnTo>
                  <a:lnTo>
                    <a:pt x="134" y="7"/>
                  </a:lnTo>
                  <a:lnTo>
                    <a:pt x="139" y="10"/>
                  </a:lnTo>
                  <a:lnTo>
                    <a:pt x="147" y="14"/>
                  </a:lnTo>
                  <a:lnTo>
                    <a:pt x="150" y="15"/>
                  </a:lnTo>
                  <a:lnTo>
                    <a:pt x="154" y="19"/>
                  </a:lnTo>
                  <a:lnTo>
                    <a:pt x="160" y="23"/>
                  </a:lnTo>
                  <a:lnTo>
                    <a:pt x="164" y="28"/>
                  </a:lnTo>
                  <a:lnTo>
                    <a:pt x="169" y="33"/>
                  </a:lnTo>
                  <a:lnTo>
                    <a:pt x="174" y="41"/>
                  </a:lnTo>
                  <a:lnTo>
                    <a:pt x="178" y="49"/>
                  </a:lnTo>
                  <a:lnTo>
                    <a:pt x="182" y="56"/>
                  </a:lnTo>
                  <a:lnTo>
                    <a:pt x="183" y="59"/>
                  </a:lnTo>
                  <a:lnTo>
                    <a:pt x="186" y="66"/>
                  </a:lnTo>
                  <a:lnTo>
                    <a:pt x="190" y="74"/>
                  </a:lnTo>
                  <a:lnTo>
                    <a:pt x="187" y="76"/>
                  </a:lnTo>
                  <a:lnTo>
                    <a:pt x="185" y="80"/>
                  </a:lnTo>
                  <a:lnTo>
                    <a:pt x="183" y="85"/>
                  </a:lnTo>
                  <a:lnTo>
                    <a:pt x="181" y="89"/>
                  </a:lnTo>
                  <a:lnTo>
                    <a:pt x="179" y="94"/>
                  </a:lnTo>
                  <a:lnTo>
                    <a:pt x="178" y="98"/>
                  </a:lnTo>
                  <a:lnTo>
                    <a:pt x="176" y="101"/>
                  </a:lnTo>
                  <a:lnTo>
                    <a:pt x="175" y="106"/>
                  </a:lnTo>
                  <a:lnTo>
                    <a:pt x="175" y="110"/>
                  </a:lnTo>
                  <a:lnTo>
                    <a:pt x="174" y="115"/>
                  </a:lnTo>
                  <a:lnTo>
                    <a:pt x="174" y="122"/>
                  </a:lnTo>
                  <a:lnTo>
                    <a:pt x="175" y="131"/>
                  </a:lnTo>
                  <a:lnTo>
                    <a:pt x="175" y="135"/>
                  </a:lnTo>
                  <a:lnTo>
                    <a:pt x="176" y="139"/>
                  </a:lnTo>
                  <a:lnTo>
                    <a:pt x="176" y="142"/>
                  </a:lnTo>
                  <a:lnTo>
                    <a:pt x="178" y="151"/>
                  </a:lnTo>
                  <a:lnTo>
                    <a:pt x="179" y="155"/>
                  </a:lnTo>
                  <a:lnTo>
                    <a:pt x="180" y="158"/>
                  </a:lnTo>
                  <a:lnTo>
                    <a:pt x="182" y="166"/>
                  </a:lnTo>
                  <a:lnTo>
                    <a:pt x="183" y="170"/>
                  </a:lnTo>
                  <a:lnTo>
                    <a:pt x="186" y="178"/>
                  </a:lnTo>
                  <a:lnTo>
                    <a:pt x="189" y="186"/>
                  </a:lnTo>
                  <a:lnTo>
                    <a:pt x="191" y="190"/>
                  </a:lnTo>
                  <a:lnTo>
                    <a:pt x="192" y="192"/>
                  </a:lnTo>
                  <a:lnTo>
                    <a:pt x="194" y="196"/>
                  </a:lnTo>
                </a:path>
              </a:pathLst>
            </a:custGeom>
            <a:grpFill/>
            <a:ln w="12700" cap="rnd" cmpd="sng">
              <a:noFill/>
              <a:prstDash val="solid"/>
              <a:round/>
              <a:headEnd type="none" w="med" len="med"/>
              <a:tailEnd type="none" w="med" len="med"/>
            </a:ln>
          </p:spPr>
          <p:txBody>
            <a:bodyPr/>
            <a:lstStyle/>
            <a:p>
              <a:pPr>
                <a:defRPr/>
              </a:pPr>
              <a:endParaRPr lang="en-US"/>
            </a:p>
          </p:txBody>
        </p:sp>
        <p:sp>
          <p:nvSpPr>
            <p:cNvPr id="62" name="Freeform 62"/>
            <p:cNvSpPr>
              <a:spLocks/>
            </p:cNvSpPr>
            <p:nvPr/>
          </p:nvSpPr>
          <p:spPr bwMode="auto">
            <a:xfrm>
              <a:off x="2626" y="1916"/>
              <a:ext cx="17" cy="3"/>
            </a:xfrm>
            <a:custGeom>
              <a:avLst/>
              <a:gdLst>
                <a:gd name="T0" fmla="*/ 0 w 36"/>
                <a:gd name="T1" fmla="*/ 0 h 6"/>
                <a:gd name="T2" fmla="*/ 0 w 36"/>
                <a:gd name="T3" fmla="*/ 0 h 6"/>
                <a:gd name="T4" fmla="*/ 0 w 36"/>
                <a:gd name="T5" fmla="*/ 1 h 6"/>
                <a:gd name="T6" fmla="*/ 0 w 36"/>
                <a:gd name="T7" fmla="*/ 1 h 6"/>
                <a:gd name="T8" fmla="*/ 0 w 36"/>
                <a:gd name="T9" fmla="*/ 1 h 6"/>
                <a:gd name="T10" fmla="*/ 0 w 36"/>
                <a:gd name="T11" fmla="*/ 1 h 6"/>
                <a:gd name="T12" fmla="*/ 0 60000 65536"/>
                <a:gd name="T13" fmla="*/ 0 60000 65536"/>
                <a:gd name="T14" fmla="*/ 0 60000 65536"/>
                <a:gd name="T15" fmla="*/ 0 60000 65536"/>
                <a:gd name="T16" fmla="*/ 0 60000 65536"/>
                <a:gd name="T17" fmla="*/ 0 60000 65536"/>
                <a:gd name="T18" fmla="*/ 0 w 36"/>
                <a:gd name="T19" fmla="*/ 0 h 6"/>
                <a:gd name="T20" fmla="*/ 36 w 36"/>
                <a:gd name="T21" fmla="*/ 6 h 6"/>
              </a:gdLst>
              <a:ahLst/>
              <a:cxnLst>
                <a:cxn ang="T12">
                  <a:pos x="T0" y="T1"/>
                </a:cxn>
                <a:cxn ang="T13">
                  <a:pos x="T2" y="T3"/>
                </a:cxn>
                <a:cxn ang="T14">
                  <a:pos x="T4" y="T5"/>
                </a:cxn>
                <a:cxn ang="T15">
                  <a:pos x="T6" y="T7"/>
                </a:cxn>
                <a:cxn ang="T16">
                  <a:pos x="T8" y="T9"/>
                </a:cxn>
                <a:cxn ang="T17">
                  <a:pos x="T10" y="T11"/>
                </a:cxn>
              </a:cxnLst>
              <a:rect l="T18" t="T19" r="T20" b="T21"/>
              <a:pathLst>
                <a:path w="36" h="6">
                  <a:moveTo>
                    <a:pt x="35" y="0"/>
                  </a:moveTo>
                  <a:lnTo>
                    <a:pt x="31" y="0"/>
                  </a:lnTo>
                  <a:lnTo>
                    <a:pt x="22" y="1"/>
                  </a:lnTo>
                  <a:lnTo>
                    <a:pt x="13" y="3"/>
                  </a:lnTo>
                  <a:lnTo>
                    <a:pt x="9" y="4"/>
                  </a:lnTo>
                  <a:lnTo>
                    <a:pt x="0" y="5"/>
                  </a:lnTo>
                </a:path>
              </a:pathLst>
            </a:custGeom>
            <a:grpFill/>
            <a:ln w="12700" cap="rnd" cmpd="sng">
              <a:noFill/>
              <a:prstDash val="solid"/>
              <a:round/>
              <a:headEnd type="none" w="med" len="med"/>
              <a:tailEnd type="none" w="med" len="med"/>
            </a:ln>
          </p:spPr>
          <p:txBody>
            <a:bodyPr/>
            <a:lstStyle/>
            <a:p>
              <a:pPr>
                <a:defRPr/>
              </a:pPr>
              <a:endParaRPr lang="en-US"/>
            </a:p>
          </p:txBody>
        </p:sp>
        <p:sp>
          <p:nvSpPr>
            <p:cNvPr id="63" name="Freeform 63"/>
            <p:cNvSpPr>
              <a:spLocks/>
            </p:cNvSpPr>
            <p:nvPr/>
          </p:nvSpPr>
          <p:spPr bwMode="auto">
            <a:xfrm>
              <a:off x="2622" y="1912"/>
              <a:ext cx="16" cy="2"/>
            </a:xfrm>
            <a:custGeom>
              <a:avLst/>
              <a:gdLst>
                <a:gd name="T0" fmla="*/ 0 w 36"/>
                <a:gd name="T1" fmla="*/ 0 h 5"/>
                <a:gd name="T2" fmla="*/ 0 w 36"/>
                <a:gd name="T3" fmla="*/ 0 h 5"/>
                <a:gd name="T4" fmla="*/ 0 w 36"/>
                <a:gd name="T5" fmla="*/ 0 h 5"/>
                <a:gd name="T6" fmla="*/ 0 w 36"/>
                <a:gd name="T7" fmla="*/ 0 h 5"/>
                <a:gd name="T8" fmla="*/ 0 w 36"/>
                <a:gd name="T9" fmla="*/ 0 h 5"/>
                <a:gd name="T10" fmla="*/ 0 w 36"/>
                <a:gd name="T11" fmla="*/ 0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5" y="0"/>
                  </a:moveTo>
                  <a:lnTo>
                    <a:pt x="26" y="1"/>
                  </a:lnTo>
                  <a:lnTo>
                    <a:pt x="17" y="3"/>
                  </a:lnTo>
                  <a:lnTo>
                    <a:pt x="13" y="3"/>
                  </a:lnTo>
                  <a:lnTo>
                    <a:pt x="9" y="3"/>
                  </a:lnTo>
                  <a:lnTo>
                    <a:pt x="0" y="4"/>
                  </a:lnTo>
                </a:path>
              </a:pathLst>
            </a:custGeom>
            <a:grpFill/>
            <a:ln w="12700" cap="rnd" cmpd="sng">
              <a:noFill/>
              <a:prstDash val="solid"/>
              <a:round/>
              <a:headEnd type="none" w="med" len="med"/>
              <a:tailEnd type="none" w="med" len="med"/>
            </a:ln>
          </p:spPr>
          <p:txBody>
            <a:bodyPr/>
            <a:lstStyle/>
            <a:p>
              <a:pPr>
                <a:defRPr/>
              </a:pPr>
              <a:endParaRPr lang="en-US"/>
            </a:p>
          </p:txBody>
        </p:sp>
        <p:sp>
          <p:nvSpPr>
            <p:cNvPr id="64" name="Line 64"/>
            <p:cNvSpPr>
              <a:spLocks noChangeShapeType="1"/>
            </p:cNvSpPr>
            <p:nvPr/>
          </p:nvSpPr>
          <p:spPr bwMode="auto">
            <a:xfrm flipH="1">
              <a:off x="2597" y="1920"/>
              <a:ext cx="9" cy="3"/>
            </a:xfrm>
            <a:prstGeom prst="line">
              <a:avLst/>
            </a:prstGeom>
            <a:grpFill/>
            <a:ln w="12700">
              <a:noFill/>
              <a:round/>
              <a:headEnd/>
              <a:tailEnd/>
            </a:ln>
          </p:spPr>
          <p:txBody>
            <a:bodyPr wrap="none" anchor="ctr"/>
            <a:lstStyle/>
            <a:p>
              <a:pPr>
                <a:defRPr/>
              </a:pPr>
              <a:endParaRPr lang="en-US"/>
            </a:p>
          </p:txBody>
        </p:sp>
        <p:sp>
          <p:nvSpPr>
            <p:cNvPr id="65" name="Freeform 65"/>
            <p:cNvSpPr>
              <a:spLocks/>
            </p:cNvSpPr>
            <p:nvPr/>
          </p:nvSpPr>
          <p:spPr bwMode="auto">
            <a:xfrm>
              <a:off x="2634" y="2056"/>
              <a:ext cx="15" cy="1"/>
            </a:xfrm>
            <a:custGeom>
              <a:avLst/>
              <a:gdLst>
                <a:gd name="T0" fmla="*/ 0 w 33"/>
                <a:gd name="T1" fmla="*/ 0 h 2"/>
                <a:gd name="T2" fmla="*/ 0 w 33"/>
                <a:gd name="T3" fmla="*/ 1 h 2"/>
                <a:gd name="T4" fmla="*/ 0 w 33"/>
                <a:gd name="T5" fmla="*/ 1 h 2"/>
                <a:gd name="T6" fmla="*/ 0 w 33"/>
                <a:gd name="T7" fmla="*/ 0 h 2"/>
                <a:gd name="T8" fmla="*/ 0 w 33"/>
                <a:gd name="T9" fmla="*/ 0 h 2"/>
                <a:gd name="T10" fmla="*/ 0 60000 65536"/>
                <a:gd name="T11" fmla="*/ 0 60000 65536"/>
                <a:gd name="T12" fmla="*/ 0 60000 65536"/>
                <a:gd name="T13" fmla="*/ 0 60000 65536"/>
                <a:gd name="T14" fmla="*/ 0 60000 65536"/>
                <a:gd name="T15" fmla="*/ 0 w 33"/>
                <a:gd name="T16" fmla="*/ 0 h 2"/>
                <a:gd name="T17" fmla="*/ 33 w 33"/>
                <a:gd name="T18" fmla="*/ 2 h 2"/>
              </a:gdLst>
              <a:ahLst/>
              <a:cxnLst>
                <a:cxn ang="T10">
                  <a:pos x="T0" y="T1"/>
                </a:cxn>
                <a:cxn ang="T11">
                  <a:pos x="T2" y="T3"/>
                </a:cxn>
                <a:cxn ang="T12">
                  <a:pos x="T4" y="T5"/>
                </a:cxn>
                <a:cxn ang="T13">
                  <a:pos x="T6" y="T7"/>
                </a:cxn>
                <a:cxn ang="T14">
                  <a:pos x="T8" y="T9"/>
                </a:cxn>
              </a:cxnLst>
              <a:rect l="T15" t="T16" r="T17" b="T18"/>
              <a:pathLst>
                <a:path w="33" h="2">
                  <a:moveTo>
                    <a:pt x="32" y="0"/>
                  </a:moveTo>
                  <a:lnTo>
                    <a:pt x="23" y="1"/>
                  </a:lnTo>
                  <a:lnTo>
                    <a:pt x="14" y="1"/>
                  </a:lnTo>
                  <a:lnTo>
                    <a:pt x="5" y="0"/>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66" name="Line 66"/>
            <p:cNvSpPr>
              <a:spLocks noChangeShapeType="1"/>
            </p:cNvSpPr>
            <p:nvPr/>
          </p:nvSpPr>
          <p:spPr bwMode="auto">
            <a:xfrm flipH="1">
              <a:off x="2630" y="2043"/>
              <a:ext cx="14" cy="0"/>
            </a:xfrm>
            <a:prstGeom prst="line">
              <a:avLst/>
            </a:prstGeom>
            <a:grpFill/>
            <a:ln w="12700">
              <a:noFill/>
              <a:round/>
              <a:headEnd/>
              <a:tailEnd/>
            </a:ln>
          </p:spPr>
          <p:txBody>
            <a:bodyPr wrap="none" anchor="ctr"/>
            <a:lstStyle/>
            <a:p>
              <a:pPr>
                <a:defRPr/>
              </a:pPr>
              <a:endParaRPr lang="en-US"/>
            </a:p>
          </p:txBody>
        </p:sp>
        <p:sp>
          <p:nvSpPr>
            <p:cNvPr id="67" name="Line 67"/>
            <p:cNvSpPr>
              <a:spLocks noChangeShapeType="1"/>
            </p:cNvSpPr>
            <p:nvPr/>
          </p:nvSpPr>
          <p:spPr bwMode="auto">
            <a:xfrm flipH="1">
              <a:off x="2678" y="2031"/>
              <a:ext cx="7" cy="0"/>
            </a:xfrm>
            <a:prstGeom prst="line">
              <a:avLst/>
            </a:prstGeom>
            <a:grpFill/>
            <a:ln w="12700">
              <a:noFill/>
              <a:round/>
              <a:headEnd/>
              <a:tailEnd/>
            </a:ln>
          </p:spPr>
          <p:txBody>
            <a:bodyPr wrap="none" anchor="ctr"/>
            <a:lstStyle/>
            <a:p>
              <a:pPr>
                <a:defRPr/>
              </a:pPr>
              <a:endParaRPr lang="en-US"/>
            </a:p>
          </p:txBody>
        </p:sp>
        <p:sp>
          <p:nvSpPr>
            <p:cNvPr id="68" name="Freeform 68"/>
            <p:cNvSpPr>
              <a:spLocks/>
            </p:cNvSpPr>
            <p:nvPr/>
          </p:nvSpPr>
          <p:spPr bwMode="auto">
            <a:xfrm>
              <a:off x="2623" y="2060"/>
              <a:ext cx="43" cy="11"/>
            </a:xfrm>
            <a:custGeom>
              <a:avLst/>
              <a:gdLst>
                <a:gd name="T0" fmla="*/ 0 w 95"/>
                <a:gd name="T1" fmla="*/ 0 h 19"/>
                <a:gd name="T2" fmla="*/ 0 w 95"/>
                <a:gd name="T3" fmla="*/ 1 h 19"/>
                <a:gd name="T4" fmla="*/ 0 w 95"/>
                <a:gd name="T5" fmla="*/ 1 h 19"/>
                <a:gd name="T6" fmla="*/ 0 w 95"/>
                <a:gd name="T7" fmla="*/ 1 h 19"/>
                <a:gd name="T8" fmla="*/ 0 w 95"/>
                <a:gd name="T9" fmla="*/ 1 h 19"/>
                <a:gd name="T10" fmla="*/ 0 w 95"/>
                <a:gd name="T11" fmla="*/ 1 h 19"/>
                <a:gd name="T12" fmla="*/ 0 w 95"/>
                <a:gd name="T13" fmla="*/ 1 h 19"/>
                <a:gd name="T14" fmla="*/ 0 w 95"/>
                <a:gd name="T15" fmla="*/ 1 h 19"/>
                <a:gd name="T16" fmla="*/ 0 w 95"/>
                <a:gd name="T17" fmla="*/ 1 h 19"/>
                <a:gd name="T18" fmla="*/ 0 w 95"/>
                <a:gd name="T19" fmla="*/ 1 h 19"/>
                <a:gd name="T20" fmla="*/ 0 w 95"/>
                <a:gd name="T21" fmla="*/ 1 h 19"/>
                <a:gd name="T22" fmla="*/ 0 w 95"/>
                <a:gd name="T23" fmla="*/ 1 h 19"/>
                <a:gd name="T24" fmla="*/ 0 w 95"/>
                <a:gd name="T25" fmla="*/ 1 h 19"/>
                <a:gd name="T26" fmla="*/ 0 w 95"/>
                <a:gd name="T27" fmla="*/ 1 h 19"/>
                <a:gd name="T28" fmla="*/ 0 w 95"/>
                <a:gd name="T29" fmla="*/ 1 h 19"/>
                <a:gd name="T30" fmla="*/ 0 w 95"/>
                <a:gd name="T31" fmla="*/ 1 h 19"/>
                <a:gd name="T32" fmla="*/ 0 w 95"/>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9"/>
                <a:gd name="T53" fmla="*/ 95 w 95"/>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9">
                  <a:moveTo>
                    <a:pt x="94" y="0"/>
                  </a:moveTo>
                  <a:lnTo>
                    <a:pt x="90" y="4"/>
                  </a:lnTo>
                  <a:lnTo>
                    <a:pt x="85" y="6"/>
                  </a:lnTo>
                  <a:lnTo>
                    <a:pt x="78" y="10"/>
                  </a:lnTo>
                  <a:lnTo>
                    <a:pt x="68" y="13"/>
                  </a:lnTo>
                  <a:lnTo>
                    <a:pt x="65" y="14"/>
                  </a:lnTo>
                  <a:lnTo>
                    <a:pt x="56" y="16"/>
                  </a:lnTo>
                  <a:lnTo>
                    <a:pt x="52" y="17"/>
                  </a:lnTo>
                  <a:lnTo>
                    <a:pt x="43" y="18"/>
                  </a:lnTo>
                  <a:lnTo>
                    <a:pt x="38" y="18"/>
                  </a:lnTo>
                  <a:lnTo>
                    <a:pt x="31" y="18"/>
                  </a:lnTo>
                  <a:lnTo>
                    <a:pt x="27" y="18"/>
                  </a:lnTo>
                  <a:lnTo>
                    <a:pt x="20" y="18"/>
                  </a:lnTo>
                  <a:lnTo>
                    <a:pt x="16" y="18"/>
                  </a:lnTo>
                  <a:lnTo>
                    <a:pt x="12" y="18"/>
                  </a:lnTo>
                  <a:lnTo>
                    <a:pt x="8" y="18"/>
                  </a:lnTo>
                  <a:lnTo>
                    <a:pt x="0" y="16"/>
                  </a:lnTo>
                </a:path>
              </a:pathLst>
            </a:custGeom>
            <a:grpFill/>
            <a:ln w="12700" cap="rnd" cmpd="sng">
              <a:noFill/>
              <a:prstDash val="solid"/>
              <a:round/>
              <a:headEnd type="none" w="med" len="med"/>
              <a:tailEnd type="none" w="med" len="med"/>
            </a:ln>
          </p:spPr>
          <p:txBody>
            <a:bodyPr/>
            <a:lstStyle/>
            <a:p>
              <a:pPr>
                <a:defRPr/>
              </a:pPr>
              <a:endParaRPr lang="en-US"/>
            </a:p>
          </p:txBody>
        </p:sp>
        <p:sp>
          <p:nvSpPr>
            <p:cNvPr id="69" name="Freeform 69"/>
            <p:cNvSpPr>
              <a:spLocks/>
            </p:cNvSpPr>
            <p:nvPr/>
          </p:nvSpPr>
          <p:spPr bwMode="auto">
            <a:xfrm>
              <a:off x="2625" y="2061"/>
              <a:ext cx="11" cy="2"/>
            </a:xfrm>
            <a:custGeom>
              <a:avLst/>
              <a:gdLst>
                <a:gd name="T0" fmla="*/ 0 w 25"/>
                <a:gd name="T1" fmla="*/ 1 h 3"/>
                <a:gd name="T2" fmla="*/ 0 w 25"/>
                <a:gd name="T3" fmla="*/ 1 h 3"/>
                <a:gd name="T4" fmla="*/ 0 w 25"/>
                <a:gd name="T5" fmla="*/ 1 h 3"/>
                <a:gd name="T6" fmla="*/ 0 w 25"/>
                <a:gd name="T7" fmla="*/ 0 h 3"/>
                <a:gd name="T8" fmla="*/ 0 60000 65536"/>
                <a:gd name="T9" fmla="*/ 0 60000 65536"/>
                <a:gd name="T10" fmla="*/ 0 60000 65536"/>
                <a:gd name="T11" fmla="*/ 0 60000 65536"/>
                <a:gd name="T12" fmla="*/ 0 w 25"/>
                <a:gd name="T13" fmla="*/ 0 h 3"/>
                <a:gd name="T14" fmla="*/ 25 w 25"/>
                <a:gd name="T15" fmla="*/ 3 h 3"/>
              </a:gdLst>
              <a:ahLst/>
              <a:cxnLst>
                <a:cxn ang="T8">
                  <a:pos x="T0" y="T1"/>
                </a:cxn>
                <a:cxn ang="T9">
                  <a:pos x="T2" y="T3"/>
                </a:cxn>
                <a:cxn ang="T10">
                  <a:pos x="T4" y="T5"/>
                </a:cxn>
                <a:cxn ang="T11">
                  <a:pos x="T6" y="T7"/>
                </a:cxn>
              </a:cxnLst>
              <a:rect l="T12" t="T13" r="T14" b="T15"/>
              <a:pathLst>
                <a:path w="25" h="3">
                  <a:moveTo>
                    <a:pt x="24" y="2"/>
                  </a:moveTo>
                  <a:lnTo>
                    <a:pt x="18" y="1"/>
                  </a:lnTo>
                  <a:lnTo>
                    <a:pt x="9" y="1"/>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70" name="Freeform 70"/>
            <p:cNvSpPr>
              <a:spLocks/>
            </p:cNvSpPr>
            <p:nvPr/>
          </p:nvSpPr>
          <p:spPr bwMode="auto">
            <a:xfrm>
              <a:off x="2624" y="2054"/>
              <a:ext cx="6" cy="2"/>
            </a:xfrm>
            <a:custGeom>
              <a:avLst/>
              <a:gdLst>
                <a:gd name="T0" fmla="*/ 0 w 14"/>
                <a:gd name="T1" fmla="*/ 1 h 3"/>
                <a:gd name="T2" fmla="*/ 0 w 14"/>
                <a:gd name="T3" fmla="*/ 1 h 3"/>
                <a:gd name="T4" fmla="*/ 0 w 14"/>
                <a:gd name="T5" fmla="*/ 1 h 3"/>
                <a:gd name="T6" fmla="*/ 0 w 14"/>
                <a:gd name="T7" fmla="*/ 0 h 3"/>
                <a:gd name="T8" fmla="*/ 0 60000 65536"/>
                <a:gd name="T9" fmla="*/ 0 60000 65536"/>
                <a:gd name="T10" fmla="*/ 0 60000 65536"/>
                <a:gd name="T11" fmla="*/ 0 60000 65536"/>
                <a:gd name="T12" fmla="*/ 0 w 14"/>
                <a:gd name="T13" fmla="*/ 0 h 3"/>
                <a:gd name="T14" fmla="*/ 14 w 14"/>
                <a:gd name="T15" fmla="*/ 3 h 3"/>
              </a:gdLst>
              <a:ahLst/>
              <a:cxnLst>
                <a:cxn ang="T8">
                  <a:pos x="T0" y="T1"/>
                </a:cxn>
                <a:cxn ang="T9">
                  <a:pos x="T2" y="T3"/>
                </a:cxn>
                <a:cxn ang="T10">
                  <a:pos x="T4" y="T5"/>
                </a:cxn>
                <a:cxn ang="T11">
                  <a:pos x="T6" y="T7"/>
                </a:cxn>
              </a:cxnLst>
              <a:rect l="T12" t="T13" r="T14" b="T15"/>
              <a:pathLst>
                <a:path w="14" h="3">
                  <a:moveTo>
                    <a:pt x="13" y="2"/>
                  </a:moveTo>
                  <a:lnTo>
                    <a:pt x="9" y="2"/>
                  </a:lnTo>
                  <a:lnTo>
                    <a:pt x="5" y="2"/>
                  </a:lnTo>
                  <a:lnTo>
                    <a:pt x="0" y="0"/>
                  </a:lnTo>
                </a:path>
              </a:pathLst>
            </a:custGeom>
            <a:grpFill/>
            <a:ln w="12700" cap="rnd" cmpd="sng">
              <a:noFill/>
              <a:prstDash val="solid"/>
              <a:round/>
              <a:headEnd type="none" w="med" len="med"/>
              <a:tailEnd type="none" w="med" len="med"/>
            </a:ln>
          </p:spPr>
          <p:txBody>
            <a:bodyPr/>
            <a:lstStyle/>
            <a:p>
              <a:pPr>
                <a:defRPr/>
              </a:pPr>
              <a:endParaRPr lang="en-US"/>
            </a:p>
          </p:txBody>
        </p:sp>
        <p:sp>
          <p:nvSpPr>
            <p:cNvPr id="71" name="Freeform 71"/>
            <p:cNvSpPr>
              <a:spLocks/>
            </p:cNvSpPr>
            <p:nvPr/>
          </p:nvSpPr>
          <p:spPr bwMode="auto">
            <a:xfrm>
              <a:off x="2672" y="1938"/>
              <a:ext cx="4" cy="18"/>
            </a:xfrm>
            <a:custGeom>
              <a:avLst/>
              <a:gdLst>
                <a:gd name="T0" fmla="*/ 0 w 7"/>
                <a:gd name="T1" fmla="*/ 0 h 33"/>
                <a:gd name="T2" fmla="*/ 1 w 7"/>
                <a:gd name="T3" fmla="*/ 1 h 33"/>
                <a:gd name="T4" fmla="*/ 1 w 7"/>
                <a:gd name="T5" fmla="*/ 1 h 33"/>
                <a:gd name="T6" fmla="*/ 1 w 7"/>
                <a:gd name="T7" fmla="*/ 1 h 33"/>
                <a:gd name="T8" fmla="*/ 1 w 7"/>
                <a:gd name="T9" fmla="*/ 1 h 33"/>
                <a:gd name="T10" fmla="*/ 0 60000 65536"/>
                <a:gd name="T11" fmla="*/ 0 60000 65536"/>
                <a:gd name="T12" fmla="*/ 0 60000 65536"/>
                <a:gd name="T13" fmla="*/ 0 60000 65536"/>
                <a:gd name="T14" fmla="*/ 0 60000 65536"/>
                <a:gd name="T15" fmla="*/ 0 w 7"/>
                <a:gd name="T16" fmla="*/ 0 h 33"/>
                <a:gd name="T17" fmla="*/ 7 w 7"/>
                <a:gd name="T18" fmla="*/ 33 h 33"/>
              </a:gdLst>
              <a:ahLst/>
              <a:cxnLst>
                <a:cxn ang="T10">
                  <a:pos x="T0" y="T1"/>
                </a:cxn>
                <a:cxn ang="T11">
                  <a:pos x="T2" y="T3"/>
                </a:cxn>
                <a:cxn ang="T12">
                  <a:pos x="T4" y="T5"/>
                </a:cxn>
                <a:cxn ang="T13">
                  <a:pos x="T6" y="T7"/>
                </a:cxn>
                <a:cxn ang="T14">
                  <a:pos x="T8" y="T9"/>
                </a:cxn>
              </a:cxnLst>
              <a:rect l="T15" t="T16" r="T17" b="T18"/>
              <a:pathLst>
                <a:path w="7" h="33">
                  <a:moveTo>
                    <a:pt x="0" y="0"/>
                  </a:moveTo>
                  <a:lnTo>
                    <a:pt x="2" y="12"/>
                  </a:lnTo>
                  <a:lnTo>
                    <a:pt x="4" y="20"/>
                  </a:lnTo>
                  <a:lnTo>
                    <a:pt x="5" y="28"/>
                  </a:lnTo>
                  <a:lnTo>
                    <a:pt x="6" y="32"/>
                  </a:lnTo>
                </a:path>
              </a:pathLst>
            </a:custGeom>
            <a:grpFill/>
            <a:ln w="12700" cap="rnd" cmpd="sng">
              <a:noFill/>
              <a:prstDash val="solid"/>
              <a:round/>
              <a:headEnd type="none" w="med" len="med"/>
              <a:tailEnd type="none" w="med" len="med"/>
            </a:ln>
          </p:spPr>
          <p:txBody>
            <a:bodyPr/>
            <a:lstStyle/>
            <a:p>
              <a:pPr>
                <a:defRPr/>
              </a:pPr>
              <a:endParaRPr lang="en-US"/>
            </a:p>
          </p:txBody>
        </p:sp>
        <p:sp>
          <p:nvSpPr>
            <p:cNvPr id="72" name="Freeform 72"/>
            <p:cNvSpPr>
              <a:spLocks/>
            </p:cNvSpPr>
            <p:nvPr/>
          </p:nvSpPr>
          <p:spPr bwMode="auto">
            <a:xfrm>
              <a:off x="2683" y="2024"/>
              <a:ext cx="7" cy="7"/>
            </a:xfrm>
            <a:custGeom>
              <a:avLst/>
              <a:gdLst>
                <a:gd name="T0" fmla="*/ 0 w 16"/>
                <a:gd name="T1" fmla="*/ 0 h 13"/>
                <a:gd name="T2" fmla="*/ 0 w 16"/>
                <a:gd name="T3" fmla="*/ 1 h 13"/>
                <a:gd name="T4" fmla="*/ 0 w 16"/>
                <a:gd name="T5" fmla="*/ 1 h 13"/>
                <a:gd name="T6" fmla="*/ 0 w 16"/>
                <a:gd name="T7" fmla="*/ 1 h 13"/>
                <a:gd name="T8" fmla="*/ 0 60000 65536"/>
                <a:gd name="T9" fmla="*/ 0 60000 65536"/>
                <a:gd name="T10" fmla="*/ 0 60000 65536"/>
                <a:gd name="T11" fmla="*/ 0 60000 65536"/>
                <a:gd name="T12" fmla="*/ 0 w 16"/>
                <a:gd name="T13" fmla="*/ 0 h 13"/>
                <a:gd name="T14" fmla="*/ 16 w 16"/>
                <a:gd name="T15" fmla="*/ 13 h 13"/>
              </a:gdLst>
              <a:ahLst/>
              <a:cxnLst>
                <a:cxn ang="T8">
                  <a:pos x="T0" y="T1"/>
                </a:cxn>
                <a:cxn ang="T9">
                  <a:pos x="T2" y="T3"/>
                </a:cxn>
                <a:cxn ang="T10">
                  <a:pos x="T4" y="T5"/>
                </a:cxn>
                <a:cxn ang="T11">
                  <a:pos x="T6" y="T7"/>
                </a:cxn>
              </a:cxnLst>
              <a:rect l="T12" t="T13" r="T14" b="T15"/>
              <a:pathLst>
                <a:path w="16" h="13">
                  <a:moveTo>
                    <a:pt x="0" y="0"/>
                  </a:moveTo>
                  <a:lnTo>
                    <a:pt x="5" y="4"/>
                  </a:lnTo>
                  <a:lnTo>
                    <a:pt x="11" y="9"/>
                  </a:lnTo>
                  <a:lnTo>
                    <a:pt x="15" y="12"/>
                  </a:lnTo>
                </a:path>
              </a:pathLst>
            </a:custGeom>
            <a:grpFill/>
            <a:ln w="12700" cap="rnd" cmpd="sng">
              <a:noFill/>
              <a:prstDash val="solid"/>
              <a:round/>
              <a:headEnd type="none" w="med" len="med"/>
              <a:tailEnd type="none" w="med" len="med"/>
            </a:ln>
          </p:spPr>
          <p:txBody>
            <a:bodyPr/>
            <a:lstStyle/>
            <a:p>
              <a:pPr>
                <a:defRPr/>
              </a:pPr>
              <a:endParaRPr lang="en-US"/>
            </a:p>
          </p:txBody>
        </p:sp>
        <p:sp>
          <p:nvSpPr>
            <p:cNvPr id="73" name="Freeform 73"/>
            <p:cNvSpPr>
              <a:spLocks/>
            </p:cNvSpPr>
            <p:nvPr/>
          </p:nvSpPr>
          <p:spPr bwMode="auto">
            <a:xfrm>
              <a:off x="2684" y="2032"/>
              <a:ext cx="11" cy="9"/>
            </a:xfrm>
            <a:custGeom>
              <a:avLst/>
              <a:gdLst>
                <a:gd name="T0" fmla="*/ 0 w 24"/>
                <a:gd name="T1" fmla="*/ 0 h 17"/>
                <a:gd name="T2" fmla="*/ 0 w 24"/>
                <a:gd name="T3" fmla="*/ 1 h 17"/>
                <a:gd name="T4" fmla="*/ 0 w 24"/>
                <a:gd name="T5" fmla="*/ 1 h 17"/>
                <a:gd name="T6" fmla="*/ 0 w 24"/>
                <a:gd name="T7" fmla="*/ 1 h 17"/>
                <a:gd name="T8" fmla="*/ 0 w 24"/>
                <a:gd name="T9" fmla="*/ 1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8" y="6"/>
                  </a:lnTo>
                  <a:lnTo>
                    <a:pt x="16" y="12"/>
                  </a:lnTo>
                  <a:lnTo>
                    <a:pt x="19" y="14"/>
                  </a:lnTo>
                  <a:lnTo>
                    <a:pt x="23" y="16"/>
                  </a:lnTo>
                </a:path>
              </a:pathLst>
            </a:custGeom>
            <a:grpFill/>
            <a:ln w="12700" cap="rnd" cmpd="sng">
              <a:noFill/>
              <a:prstDash val="solid"/>
              <a:round/>
              <a:headEnd type="none" w="med" len="med"/>
              <a:tailEnd type="none" w="med" len="med"/>
            </a:ln>
          </p:spPr>
          <p:txBody>
            <a:bodyPr/>
            <a:lstStyle/>
            <a:p>
              <a:pPr>
                <a:defRPr/>
              </a:pPr>
              <a:endParaRPr lang="en-US"/>
            </a:p>
          </p:txBody>
        </p:sp>
        <p:sp>
          <p:nvSpPr>
            <p:cNvPr id="74" name="Freeform 74"/>
            <p:cNvSpPr>
              <a:spLocks/>
            </p:cNvSpPr>
            <p:nvPr/>
          </p:nvSpPr>
          <p:spPr bwMode="auto">
            <a:xfrm>
              <a:off x="2627" y="2036"/>
              <a:ext cx="21" cy="3"/>
            </a:xfrm>
            <a:custGeom>
              <a:avLst/>
              <a:gdLst>
                <a:gd name="T0" fmla="*/ 0 w 46"/>
                <a:gd name="T1" fmla="*/ 0 h 4"/>
                <a:gd name="T2" fmla="*/ 0 w 46"/>
                <a:gd name="T3" fmla="*/ 1 h 4"/>
                <a:gd name="T4" fmla="*/ 0 w 46"/>
                <a:gd name="T5" fmla="*/ 2 h 4"/>
                <a:gd name="T6" fmla="*/ 0 w 46"/>
                <a:gd name="T7" fmla="*/ 2 h 4"/>
                <a:gd name="T8" fmla="*/ 0 w 46"/>
                <a:gd name="T9" fmla="*/ 2 h 4"/>
                <a:gd name="T10" fmla="*/ 0 60000 65536"/>
                <a:gd name="T11" fmla="*/ 0 60000 65536"/>
                <a:gd name="T12" fmla="*/ 0 60000 65536"/>
                <a:gd name="T13" fmla="*/ 0 60000 65536"/>
                <a:gd name="T14" fmla="*/ 0 60000 65536"/>
                <a:gd name="T15" fmla="*/ 0 w 46"/>
                <a:gd name="T16" fmla="*/ 0 h 4"/>
                <a:gd name="T17" fmla="*/ 46 w 46"/>
                <a:gd name="T18" fmla="*/ 4 h 4"/>
              </a:gdLst>
              <a:ahLst/>
              <a:cxnLst>
                <a:cxn ang="T10">
                  <a:pos x="T0" y="T1"/>
                </a:cxn>
                <a:cxn ang="T11">
                  <a:pos x="T2" y="T3"/>
                </a:cxn>
                <a:cxn ang="T12">
                  <a:pos x="T4" y="T5"/>
                </a:cxn>
                <a:cxn ang="T13">
                  <a:pos x="T6" y="T7"/>
                </a:cxn>
                <a:cxn ang="T14">
                  <a:pos x="T8" y="T9"/>
                </a:cxn>
              </a:cxnLst>
              <a:rect l="T15" t="T16" r="T17" b="T18"/>
              <a:pathLst>
                <a:path w="46" h="4">
                  <a:moveTo>
                    <a:pt x="45" y="0"/>
                  </a:moveTo>
                  <a:lnTo>
                    <a:pt x="34" y="1"/>
                  </a:lnTo>
                  <a:lnTo>
                    <a:pt x="27" y="2"/>
                  </a:lnTo>
                  <a:lnTo>
                    <a:pt x="14" y="3"/>
                  </a:lnTo>
                  <a:lnTo>
                    <a:pt x="0" y="3"/>
                  </a:lnTo>
                </a:path>
              </a:pathLst>
            </a:custGeom>
            <a:grpFill/>
            <a:ln w="12700" cap="rnd" cmpd="sng">
              <a:noFill/>
              <a:prstDash val="solid"/>
              <a:round/>
              <a:headEnd type="none" w="med" len="med"/>
              <a:tailEnd type="none" w="med" len="med"/>
            </a:ln>
          </p:spPr>
          <p:txBody>
            <a:bodyPr/>
            <a:lstStyle/>
            <a:p>
              <a:pPr>
                <a:defRPr/>
              </a:pPr>
              <a:endParaRPr lang="en-US"/>
            </a:p>
          </p:txBody>
        </p:sp>
        <p:sp>
          <p:nvSpPr>
            <p:cNvPr id="75" name="Freeform 75"/>
            <p:cNvSpPr>
              <a:spLocks/>
            </p:cNvSpPr>
            <p:nvPr/>
          </p:nvSpPr>
          <p:spPr bwMode="auto">
            <a:xfrm>
              <a:off x="2448" y="2289"/>
              <a:ext cx="274" cy="259"/>
            </a:xfrm>
            <a:custGeom>
              <a:avLst/>
              <a:gdLst>
                <a:gd name="T0" fmla="*/ 0 w 597"/>
                <a:gd name="T1" fmla="*/ 1 h 473"/>
                <a:gd name="T2" fmla="*/ 0 w 597"/>
                <a:gd name="T3" fmla="*/ 1 h 473"/>
                <a:gd name="T4" fmla="*/ 0 w 597"/>
                <a:gd name="T5" fmla="*/ 1 h 473"/>
                <a:gd name="T6" fmla="*/ 0 w 597"/>
                <a:gd name="T7" fmla="*/ 1 h 473"/>
                <a:gd name="T8" fmla="*/ 0 w 597"/>
                <a:gd name="T9" fmla="*/ 1 h 473"/>
                <a:gd name="T10" fmla="*/ 0 w 597"/>
                <a:gd name="T11" fmla="*/ 1 h 473"/>
                <a:gd name="T12" fmla="*/ 0 w 597"/>
                <a:gd name="T13" fmla="*/ 1 h 473"/>
                <a:gd name="T14" fmla="*/ 0 w 597"/>
                <a:gd name="T15" fmla="*/ 1 h 473"/>
                <a:gd name="T16" fmla="*/ 0 w 597"/>
                <a:gd name="T17" fmla="*/ 1 h 473"/>
                <a:gd name="T18" fmla="*/ 0 w 597"/>
                <a:gd name="T19" fmla="*/ 1 h 473"/>
                <a:gd name="T20" fmla="*/ 0 w 597"/>
                <a:gd name="T21" fmla="*/ 1 h 473"/>
                <a:gd name="T22" fmla="*/ 0 w 597"/>
                <a:gd name="T23" fmla="*/ 1 h 473"/>
                <a:gd name="T24" fmla="*/ 0 w 597"/>
                <a:gd name="T25" fmla="*/ 1 h 473"/>
                <a:gd name="T26" fmla="*/ 0 w 597"/>
                <a:gd name="T27" fmla="*/ 1 h 473"/>
                <a:gd name="T28" fmla="*/ 0 w 597"/>
                <a:gd name="T29" fmla="*/ 1 h 473"/>
                <a:gd name="T30" fmla="*/ 0 w 597"/>
                <a:gd name="T31" fmla="*/ 1 h 473"/>
                <a:gd name="T32" fmla="*/ 0 w 597"/>
                <a:gd name="T33" fmla="*/ 1 h 473"/>
                <a:gd name="T34" fmla="*/ 0 w 597"/>
                <a:gd name="T35" fmla="*/ 1 h 473"/>
                <a:gd name="T36" fmla="*/ 0 w 597"/>
                <a:gd name="T37" fmla="*/ 2 h 473"/>
                <a:gd name="T38" fmla="*/ 0 w 597"/>
                <a:gd name="T39" fmla="*/ 2 h 473"/>
                <a:gd name="T40" fmla="*/ 0 w 597"/>
                <a:gd name="T41" fmla="*/ 2 h 473"/>
                <a:gd name="T42" fmla="*/ 0 w 597"/>
                <a:gd name="T43" fmla="*/ 2 h 473"/>
                <a:gd name="T44" fmla="*/ 0 w 597"/>
                <a:gd name="T45" fmla="*/ 2 h 473"/>
                <a:gd name="T46" fmla="*/ 0 w 597"/>
                <a:gd name="T47" fmla="*/ 2 h 473"/>
                <a:gd name="T48" fmla="*/ 0 w 597"/>
                <a:gd name="T49" fmla="*/ 2 h 473"/>
                <a:gd name="T50" fmla="*/ 0 w 597"/>
                <a:gd name="T51" fmla="*/ 2 h 473"/>
                <a:gd name="T52" fmla="*/ 0 w 597"/>
                <a:gd name="T53" fmla="*/ 2 h 473"/>
                <a:gd name="T54" fmla="*/ 0 w 597"/>
                <a:gd name="T55" fmla="*/ 2 h 473"/>
                <a:gd name="T56" fmla="*/ 0 w 597"/>
                <a:gd name="T57" fmla="*/ 2 h 473"/>
                <a:gd name="T58" fmla="*/ 0 w 597"/>
                <a:gd name="T59" fmla="*/ 2 h 473"/>
                <a:gd name="T60" fmla="*/ 0 w 597"/>
                <a:gd name="T61" fmla="*/ 2 h 473"/>
                <a:gd name="T62" fmla="*/ 0 w 597"/>
                <a:gd name="T63" fmla="*/ 2 h 473"/>
                <a:gd name="T64" fmla="*/ 0 w 597"/>
                <a:gd name="T65" fmla="*/ 2 h 473"/>
                <a:gd name="T66" fmla="*/ 0 w 597"/>
                <a:gd name="T67" fmla="*/ 2 h 473"/>
                <a:gd name="T68" fmla="*/ 0 w 597"/>
                <a:gd name="T69" fmla="*/ 1 h 473"/>
                <a:gd name="T70" fmla="*/ 0 w 597"/>
                <a:gd name="T71" fmla="*/ 1 h 473"/>
                <a:gd name="T72" fmla="*/ 0 w 597"/>
                <a:gd name="T73" fmla="*/ 1 h 473"/>
                <a:gd name="T74" fmla="*/ 0 w 597"/>
                <a:gd name="T75" fmla="*/ 1 h 473"/>
                <a:gd name="T76" fmla="*/ 0 w 597"/>
                <a:gd name="T77" fmla="*/ 1 h 473"/>
                <a:gd name="T78" fmla="*/ 0 w 597"/>
                <a:gd name="T79" fmla="*/ 1 h 473"/>
                <a:gd name="T80" fmla="*/ 0 w 597"/>
                <a:gd name="T81" fmla="*/ 1 h 473"/>
                <a:gd name="T82" fmla="*/ 0 w 597"/>
                <a:gd name="T83" fmla="*/ 1 h 473"/>
                <a:gd name="T84" fmla="*/ 0 w 597"/>
                <a:gd name="T85" fmla="*/ 1 h 473"/>
                <a:gd name="T86" fmla="*/ 0 w 597"/>
                <a:gd name="T87" fmla="*/ 1 h 473"/>
                <a:gd name="T88" fmla="*/ 0 w 597"/>
                <a:gd name="T89" fmla="*/ 1 h 473"/>
                <a:gd name="T90" fmla="*/ 0 w 597"/>
                <a:gd name="T91" fmla="*/ 1 h 473"/>
                <a:gd name="T92" fmla="*/ 0 w 597"/>
                <a:gd name="T93" fmla="*/ 1 h 473"/>
                <a:gd name="T94" fmla="*/ 0 w 597"/>
                <a:gd name="T95" fmla="*/ 1 h 473"/>
                <a:gd name="T96" fmla="*/ 0 w 597"/>
                <a:gd name="T97" fmla="*/ 1 h 4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7"/>
                <a:gd name="T148" fmla="*/ 0 h 473"/>
                <a:gd name="T149" fmla="*/ 597 w 597"/>
                <a:gd name="T150" fmla="*/ 473 h 4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7" h="473">
                  <a:moveTo>
                    <a:pt x="181" y="145"/>
                  </a:moveTo>
                  <a:lnTo>
                    <a:pt x="190" y="140"/>
                  </a:lnTo>
                  <a:lnTo>
                    <a:pt x="194" y="138"/>
                  </a:lnTo>
                  <a:lnTo>
                    <a:pt x="202" y="135"/>
                  </a:lnTo>
                  <a:lnTo>
                    <a:pt x="210" y="133"/>
                  </a:lnTo>
                  <a:lnTo>
                    <a:pt x="214" y="132"/>
                  </a:lnTo>
                  <a:lnTo>
                    <a:pt x="219" y="131"/>
                  </a:lnTo>
                  <a:lnTo>
                    <a:pt x="227" y="129"/>
                  </a:lnTo>
                  <a:lnTo>
                    <a:pt x="240" y="128"/>
                  </a:lnTo>
                  <a:lnTo>
                    <a:pt x="249" y="128"/>
                  </a:lnTo>
                  <a:lnTo>
                    <a:pt x="263" y="128"/>
                  </a:lnTo>
                  <a:lnTo>
                    <a:pt x="280" y="126"/>
                  </a:lnTo>
                  <a:lnTo>
                    <a:pt x="293" y="125"/>
                  </a:lnTo>
                  <a:lnTo>
                    <a:pt x="302" y="124"/>
                  </a:lnTo>
                  <a:lnTo>
                    <a:pt x="311" y="124"/>
                  </a:lnTo>
                  <a:lnTo>
                    <a:pt x="328" y="122"/>
                  </a:lnTo>
                  <a:lnTo>
                    <a:pt x="337" y="121"/>
                  </a:lnTo>
                  <a:lnTo>
                    <a:pt x="359" y="118"/>
                  </a:lnTo>
                  <a:lnTo>
                    <a:pt x="377" y="117"/>
                  </a:lnTo>
                  <a:lnTo>
                    <a:pt x="385" y="117"/>
                  </a:lnTo>
                  <a:lnTo>
                    <a:pt x="394" y="116"/>
                  </a:lnTo>
                  <a:lnTo>
                    <a:pt x="399" y="117"/>
                  </a:lnTo>
                  <a:lnTo>
                    <a:pt x="408" y="116"/>
                  </a:lnTo>
                  <a:lnTo>
                    <a:pt x="412" y="115"/>
                  </a:lnTo>
                  <a:lnTo>
                    <a:pt x="421" y="115"/>
                  </a:lnTo>
                  <a:lnTo>
                    <a:pt x="447" y="111"/>
                  </a:lnTo>
                  <a:lnTo>
                    <a:pt x="455" y="110"/>
                  </a:lnTo>
                  <a:lnTo>
                    <a:pt x="474" y="108"/>
                  </a:lnTo>
                  <a:lnTo>
                    <a:pt x="486" y="105"/>
                  </a:lnTo>
                  <a:lnTo>
                    <a:pt x="495" y="103"/>
                  </a:lnTo>
                  <a:lnTo>
                    <a:pt x="512" y="99"/>
                  </a:lnTo>
                  <a:lnTo>
                    <a:pt x="525" y="96"/>
                  </a:lnTo>
                  <a:lnTo>
                    <a:pt x="538" y="92"/>
                  </a:lnTo>
                  <a:lnTo>
                    <a:pt x="545" y="90"/>
                  </a:lnTo>
                  <a:lnTo>
                    <a:pt x="555" y="87"/>
                  </a:lnTo>
                  <a:lnTo>
                    <a:pt x="563" y="85"/>
                  </a:lnTo>
                  <a:lnTo>
                    <a:pt x="571" y="83"/>
                  </a:lnTo>
                  <a:lnTo>
                    <a:pt x="579" y="79"/>
                  </a:lnTo>
                  <a:lnTo>
                    <a:pt x="583" y="77"/>
                  </a:lnTo>
                  <a:lnTo>
                    <a:pt x="587" y="73"/>
                  </a:lnTo>
                  <a:lnTo>
                    <a:pt x="589" y="71"/>
                  </a:lnTo>
                  <a:lnTo>
                    <a:pt x="590" y="67"/>
                  </a:lnTo>
                  <a:lnTo>
                    <a:pt x="590" y="64"/>
                  </a:lnTo>
                  <a:lnTo>
                    <a:pt x="587" y="59"/>
                  </a:lnTo>
                  <a:lnTo>
                    <a:pt x="582" y="57"/>
                  </a:lnTo>
                  <a:lnTo>
                    <a:pt x="582" y="53"/>
                  </a:lnTo>
                  <a:lnTo>
                    <a:pt x="583" y="51"/>
                  </a:lnTo>
                  <a:lnTo>
                    <a:pt x="582" y="49"/>
                  </a:lnTo>
                  <a:lnTo>
                    <a:pt x="587" y="51"/>
                  </a:lnTo>
                  <a:lnTo>
                    <a:pt x="591" y="54"/>
                  </a:lnTo>
                  <a:lnTo>
                    <a:pt x="593" y="59"/>
                  </a:lnTo>
                  <a:lnTo>
                    <a:pt x="595" y="63"/>
                  </a:lnTo>
                  <a:lnTo>
                    <a:pt x="596" y="71"/>
                  </a:lnTo>
                  <a:lnTo>
                    <a:pt x="596" y="75"/>
                  </a:lnTo>
                  <a:lnTo>
                    <a:pt x="596" y="79"/>
                  </a:lnTo>
                  <a:lnTo>
                    <a:pt x="596" y="87"/>
                  </a:lnTo>
                  <a:lnTo>
                    <a:pt x="594" y="109"/>
                  </a:lnTo>
                  <a:lnTo>
                    <a:pt x="593" y="120"/>
                  </a:lnTo>
                  <a:lnTo>
                    <a:pt x="591" y="133"/>
                  </a:lnTo>
                  <a:lnTo>
                    <a:pt x="588" y="149"/>
                  </a:lnTo>
                  <a:lnTo>
                    <a:pt x="586" y="161"/>
                  </a:lnTo>
                  <a:lnTo>
                    <a:pt x="584" y="173"/>
                  </a:lnTo>
                  <a:lnTo>
                    <a:pt x="582" y="186"/>
                  </a:lnTo>
                  <a:lnTo>
                    <a:pt x="581" y="195"/>
                  </a:lnTo>
                  <a:lnTo>
                    <a:pt x="580" y="203"/>
                  </a:lnTo>
                  <a:lnTo>
                    <a:pt x="579" y="211"/>
                  </a:lnTo>
                  <a:lnTo>
                    <a:pt x="579" y="219"/>
                  </a:lnTo>
                  <a:lnTo>
                    <a:pt x="579" y="231"/>
                  </a:lnTo>
                  <a:lnTo>
                    <a:pt x="579" y="239"/>
                  </a:lnTo>
                  <a:lnTo>
                    <a:pt x="579" y="251"/>
                  </a:lnTo>
                  <a:lnTo>
                    <a:pt x="577" y="255"/>
                  </a:lnTo>
                  <a:lnTo>
                    <a:pt x="577" y="263"/>
                  </a:lnTo>
                  <a:lnTo>
                    <a:pt x="577" y="280"/>
                  </a:lnTo>
                  <a:lnTo>
                    <a:pt x="576" y="296"/>
                  </a:lnTo>
                  <a:lnTo>
                    <a:pt x="575" y="308"/>
                  </a:lnTo>
                  <a:lnTo>
                    <a:pt x="575" y="320"/>
                  </a:lnTo>
                  <a:lnTo>
                    <a:pt x="575" y="337"/>
                  </a:lnTo>
                  <a:lnTo>
                    <a:pt x="574" y="349"/>
                  </a:lnTo>
                  <a:lnTo>
                    <a:pt x="572" y="361"/>
                  </a:lnTo>
                  <a:lnTo>
                    <a:pt x="571" y="373"/>
                  </a:lnTo>
                  <a:lnTo>
                    <a:pt x="569" y="388"/>
                  </a:lnTo>
                  <a:lnTo>
                    <a:pt x="567" y="402"/>
                  </a:lnTo>
                  <a:lnTo>
                    <a:pt x="565" y="411"/>
                  </a:lnTo>
                  <a:lnTo>
                    <a:pt x="564" y="427"/>
                  </a:lnTo>
                  <a:lnTo>
                    <a:pt x="563" y="436"/>
                  </a:lnTo>
                  <a:lnTo>
                    <a:pt x="561" y="440"/>
                  </a:lnTo>
                  <a:lnTo>
                    <a:pt x="561" y="448"/>
                  </a:lnTo>
                  <a:lnTo>
                    <a:pt x="559" y="456"/>
                  </a:lnTo>
                  <a:lnTo>
                    <a:pt x="559" y="459"/>
                  </a:lnTo>
                  <a:lnTo>
                    <a:pt x="557" y="462"/>
                  </a:lnTo>
                  <a:lnTo>
                    <a:pt x="555" y="464"/>
                  </a:lnTo>
                  <a:lnTo>
                    <a:pt x="551" y="466"/>
                  </a:lnTo>
                  <a:lnTo>
                    <a:pt x="547" y="466"/>
                  </a:lnTo>
                  <a:lnTo>
                    <a:pt x="543" y="466"/>
                  </a:lnTo>
                  <a:lnTo>
                    <a:pt x="534" y="467"/>
                  </a:lnTo>
                  <a:lnTo>
                    <a:pt x="511" y="468"/>
                  </a:lnTo>
                  <a:lnTo>
                    <a:pt x="467" y="471"/>
                  </a:lnTo>
                  <a:lnTo>
                    <a:pt x="387" y="472"/>
                  </a:lnTo>
                  <a:lnTo>
                    <a:pt x="369" y="471"/>
                  </a:lnTo>
                  <a:lnTo>
                    <a:pt x="306" y="468"/>
                  </a:lnTo>
                  <a:lnTo>
                    <a:pt x="288" y="467"/>
                  </a:lnTo>
                  <a:lnTo>
                    <a:pt x="207" y="465"/>
                  </a:lnTo>
                  <a:lnTo>
                    <a:pt x="194" y="466"/>
                  </a:lnTo>
                  <a:lnTo>
                    <a:pt x="185" y="467"/>
                  </a:lnTo>
                  <a:lnTo>
                    <a:pt x="176" y="468"/>
                  </a:lnTo>
                  <a:lnTo>
                    <a:pt x="172" y="468"/>
                  </a:lnTo>
                  <a:lnTo>
                    <a:pt x="163" y="468"/>
                  </a:lnTo>
                  <a:lnTo>
                    <a:pt x="154" y="468"/>
                  </a:lnTo>
                  <a:lnTo>
                    <a:pt x="145" y="467"/>
                  </a:lnTo>
                  <a:lnTo>
                    <a:pt x="135" y="466"/>
                  </a:lnTo>
                  <a:lnTo>
                    <a:pt x="126" y="465"/>
                  </a:lnTo>
                  <a:lnTo>
                    <a:pt x="117" y="465"/>
                  </a:lnTo>
                  <a:lnTo>
                    <a:pt x="104" y="464"/>
                  </a:lnTo>
                  <a:lnTo>
                    <a:pt x="90" y="463"/>
                  </a:lnTo>
                  <a:lnTo>
                    <a:pt x="73" y="461"/>
                  </a:lnTo>
                  <a:lnTo>
                    <a:pt x="63" y="460"/>
                  </a:lnTo>
                  <a:lnTo>
                    <a:pt x="49" y="457"/>
                  </a:lnTo>
                  <a:lnTo>
                    <a:pt x="39" y="455"/>
                  </a:lnTo>
                  <a:lnTo>
                    <a:pt x="35" y="454"/>
                  </a:lnTo>
                  <a:lnTo>
                    <a:pt x="30" y="452"/>
                  </a:lnTo>
                  <a:lnTo>
                    <a:pt x="26" y="452"/>
                  </a:lnTo>
                  <a:lnTo>
                    <a:pt x="21" y="449"/>
                  </a:lnTo>
                  <a:lnTo>
                    <a:pt x="20" y="447"/>
                  </a:lnTo>
                  <a:lnTo>
                    <a:pt x="19" y="443"/>
                  </a:lnTo>
                  <a:lnTo>
                    <a:pt x="17" y="436"/>
                  </a:lnTo>
                  <a:lnTo>
                    <a:pt x="15" y="429"/>
                  </a:lnTo>
                  <a:lnTo>
                    <a:pt x="14" y="419"/>
                  </a:lnTo>
                  <a:lnTo>
                    <a:pt x="13" y="411"/>
                  </a:lnTo>
                  <a:lnTo>
                    <a:pt x="11" y="403"/>
                  </a:lnTo>
                  <a:lnTo>
                    <a:pt x="12" y="398"/>
                  </a:lnTo>
                  <a:lnTo>
                    <a:pt x="11" y="387"/>
                  </a:lnTo>
                  <a:lnTo>
                    <a:pt x="11" y="379"/>
                  </a:lnTo>
                  <a:lnTo>
                    <a:pt x="9" y="355"/>
                  </a:lnTo>
                  <a:lnTo>
                    <a:pt x="10" y="347"/>
                  </a:lnTo>
                  <a:lnTo>
                    <a:pt x="11" y="340"/>
                  </a:lnTo>
                  <a:lnTo>
                    <a:pt x="12" y="335"/>
                  </a:lnTo>
                  <a:lnTo>
                    <a:pt x="12" y="323"/>
                  </a:lnTo>
                  <a:lnTo>
                    <a:pt x="13" y="314"/>
                  </a:lnTo>
                  <a:lnTo>
                    <a:pt x="14" y="302"/>
                  </a:lnTo>
                  <a:lnTo>
                    <a:pt x="13" y="298"/>
                  </a:lnTo>
                  <a:lnTo>
                    <a:pt x="13" y="290"/>
                  </a:lnTo>
                  <a:lnTo>
                    <a:pt x="14" y="282"/>
                  </a:lnTo>
                  <a:lnTo>
                    <a:pt x="14" y="277"/>
                  </a:lnTo>
                  <a:lnTo>
                    <a:pt x="14" y="273"/>
                  </a:lnTo>
                  <a:lnTo>
                    <a:pt x="15" y="257"/>
                  </a:lnTo>
                  <a:lnTo>
                    <a:pt x="15" y="245"/>
                  </a:lnTo>
                  <a:lnTo>
                    <a:pt x="14" y="229"/>
                  </a:lnTo>
                  <a:lnTo>
                    <a:pt x="13" y="213"/>
                  </a:lnTo>
                  <a:lnTo>
                    <a:pt x="10" y="189"/>
                  </a:lnTo>
                  <a:lnTo>
                    <a:pt x="8" y="177"/>
                  </a:lnTo>
                  <a:lnTo>
                    <a:pt x="7" y="165"/>
                  </a:lnTo>
                  <a:lnTo>
                    <a:pt x="6" y="145"/>
                  </a:lnTo>
                  <a:lnTo>
                    <a:pt x="5" y="134"/>
                  </a:lnTo>
                  <a:lnTo>
                    <a:pt x="4" y="122"/>
                  </a:lnTo>
                  <a:lnTo>
                    <a:pt x="3" y="109"/>
                  </a:lnTo>
                  <a:lnTo>
                    <a:pt x="4" y="105"/>
                  </a:lnTo>
                  <a:lnTo>
                    <a:pt x="5" y="100"/>
                  </a:lnTo>
                  <a:lnTo>
                    <a:pt x="5" y="97"/>
                  </a:lnTo>
                  <a:lnTo>
                    <a:pt x="4" y="93"/>
                  </a:lnTo>
                  <a:lnTo>
                    <a:pt x="4" y="89"/>
                  </a:lnTo>
                  <a:lnTo>
                    <a:pt x="3" y="81"/>
                  </a:lnTo>
                  <a:lnTo>
                    <a:pt x="1" y="73"/>
                  </a:lnTo>
                  <a:lnTo>
                    <a:pt x="0" y="62"/>
                  </a:lnTo>
                  <a:lnTo>
                    <a:pt x="0" y="55"/>
                  </a:lnTo>
                  <a:lnTo>
                    <a:pt x="1" y="50"/>
                  </a:lnTo>
                  <a:lnTo>
                    <a:pt x="1" y="45"/>
                  </a:lnTo>
                  <a:lnTo>
                    <a:pt x="4" y="41"/>
                  </a:lnTo>
                  <a:lnTo>
                    <a:pt x="9" y="38"/>
                  </a:lnTo>
                  <a:lnTo>
                    <a:pt x="13" y="36"/>
                  </a:lnTo>
                  <a:lnTo>
                    <a:pt x="17" y="35"/>
                  </a:lnTo>
                  <a:lnTo>
                    <a:pt x="66" y="15"/>
                  </a:lnTo>
                  <a:lnTo>
                    <a:pt x="100" y="5"/>
                  </a:lnTo>
                  <a:lnTo>
                    <a:pt x="135" y="0"/>
                  </a:lnTo>
                  <a:lnTo>
                    <a:pt x="137" y="4"/>
                  </a:lnTo>
                  <a:lnTo>
                    <a:pt x="141" y="9"/>
                  </a:lnTo>
                  <a:lnTo>
                    <a:pt x="148" y="15"/>
                  </a:lnTo>
                  <a:lnTo>
                    <a:pt x="158" y="23"/>
                  </a:lnTo>
                  <a:lnTo>
                    <a:pt x="161" y="25"/>
                  </a:lnTo>
                  <a:lnTo>
                    <a:pt x="162" y="27"/>
                  </a:lnTo>
                  <a:lnTo>
                    <a:pt x="163" y="30"/>
                  </a:lnTo>
                  <a:lnTo>
                    <a:pt x="163" y="32"/>
                  </a:lnTo>
                  <a:lnTo>
                    <a:pt x="165" y="39"/>
                  </a:lnTo>
                  <a:lnTo>
                    <a:pt x="166" y="47"/>
                  </a:lnTo>
                  <a:lnTo>
                    <a:pt x="167" y="56"/>
                  </a:lnTo>
                  <a:lnTo>
                    <a:pt x="168" y="64"/>
                  </a:lnTo>
                  <a:lnTo>
                    <a:pt x="168" y="68"/>
                  </a:lnTo>
                  <a:lnTo>
                    <a:pt x="168" y="72"/>
                  </a:lnTo>
                  <a:lnTo>
                    <a:pt x="169" y="79"/>
                  </a:lnTo>
                  <a:lnTo>
                    <a:pt x="169" y="87"/>
                  </a:lnTo>
                  <a:lnTo>
                    <a:pt x="169" y="100"/>
                  </a:lnTo>
                  <a:lnTo>
                    <a:pt x="169" y="108"/>
                  </a:lnTo>
                  <a:lnTo>
                    <a:pt x="169" y="115"/>
                  </a:lnTo>
                  <a:lnTo>
                    <a:pt x="169" y="124"/>
                  </a:lnTo>
                  <a:lnTo>
                    <a:pt x="168" y="128"/>
                  </a:lnTo>
                  <a:lnTo>
                    <a:pt x="167" y="136"/>
                  </a:lnTo>
                  <a:lnTo>
                    <a:pt x="175" y="141"/>
                  </a:lnTo>
                  <a:lnTo>
                    <a:pt x="179" y="144"/>
                  </a:lnTo>
                  <a:lnTo>
                    <a:pt x="182" y="145"/>
                  </a:lnTo>
                  <a:lnTo>
                    <a:pt x="181" y="145"/>
                  </a:lnTo>
                </a:path>
              </a:pathLst>
            </a:custGeom>
            <a:grpFill/>
            <a:ln w="12700" cap="rnd" cmpd="sng">
              <a:noFill/>
              <a:prstDash val="solid"/>
              <a:round/>
              <a:headEnd type="none" w="med" len="med"/>
              <a:tailEnd type="none" w="med" len="med"/>
            </a:ln>
          </p:spPr>
          <p:txBody>
            <a:bodyPr/>
            <a:lstStyle/>
            <a:p>
              <a:pPr>
                <a:defRPr/>
              </a:pPr>
              <a:endParaRPr lang="en-US"/>
            </a:p>
          </p:txBody>
        </p:sp>
        <p:sp>
          <p:nvSpPr>
            <p:cNvPr id="76" name="Freeform 76"/>
            <p:cNvSpPr>
              <a:spLocks/>
            </p:cNvSpPr>
            <p:nvPr/>
          </p:nvSpPr>
          <p:spPr bwMode="auto">
            <a:xfrm>
              <a:off x="2457" y="2297"/>
              <a:ext cx="69" cy="67"/>
            </a:xfrm>
            <a:custGeom>
              <a:avLst/>
              <a:gdLst>
                <a:gd name="T0" fmla="*/ 0 w 150"/>
                <a:gd name="T1" fmla="*/ 1 h 124"/>
                <a:gd name="T2" fmla="*/ 0 w 150"/>
                <a:gd name="T3" fmla="*/ 1 h 124"/>
                <a:gd name="T4" fmla="*/ 0 w 150"/>
                <a:gd name="T5" fmla="*/ 1 h 124"/>
                <a:gd name="T6" fmla="*/ 0 w 150"/>
                <a:gd name="T7" fmla="*/ 1 h 124"/>
                <a:gd name="T8" fmla="*/ 0 w 150"/>
                <a:gd name="T9" fmla="*/ 1 h 124"/>
                <a:gd name="T10" fmla="*/ 0 w 150"/>
                <a:gd name="T11" fmla="*/ 1 h 124"/>
                <a:gd name="T12" fmla="*/ 0 w 150"/>
                <a:gd name="T13" fmla="*/ 1 h 124"/>
                <a:gd name="T14" fmla="*/ 0 w 150"/>
                <a:gd name="T15" fmla="*/ 1 h 124"/>
                <a:gd name="T16" fmla="*/ 0 w 150"/>
                <a:gd name="T17" fmla="*/ 1 h 124"/>
                <a:gd name="T18" fmla="*/ 0 w 150"/>
                <a:gd name="T19" fmla="*/ 1 h 124"/>
                <a:gd name="T20" fmla="*/ 0 w 150"/>
                <a:gd name="T21" fmla="*/ 1 h 124"/>
                <a:gd name="T22" fmla="*/ 0 w 150"/>
                <a:gd name="T23" fmla="*/ 1 h 124"/>
                <a:gd name="T24" fmla="*/ 0 w 150"/>
                <a:gd name="T25" fmla="*/ 1 h 124"/>
                <a:gd name="T26" fmla="*/ 0 w 150"/>
                <a:gd name="T27" fmla="*/ 1 h 124"/>
                <a:gd name="T28" fmla="*/ 0 w 150"/>
                <a:gd name="T29" fmla="*/ 1 h 124"/>
                <a:gd name="T30" fmla="*/ 0 w 150"/>
                <a:gd name="T31" fmla="*/ 1 h 124"/>
                <a:gd name="T32" fmla="*/ 0 w 150"/>
                <a:gd name="T33" fmla="*/ 1 h 124"/>
                <a:gd name="T34" fmla="*/ 0 w 150"/>
                <a:gd name="T35" fmla="*/ 1 h 124"/>
                <a:gd name="T36" fmla="*/ 0 w 150"/>
                <a:gd name="T37" fmla="*/ 1 h 124"/>
                <a:gd name="T38" fmla="*/ 0 w 150"/>
                <a:gd name="T39" fmla="*/ 1 h 124"/>
                <a:gd name="T40" fmla="*/ 0 w 150"/>
                <a:gd name="T41" fmla="*/ 1 h 124"/>
                <a:gd name="T42" fmla="*/ 0 w 150"/>
                <a:gd name="T43" fmla="*/ 1 h 124"/>
                <a:gd name="T44" fmla="*/ 0 w 150"/>
                <a:gd name="T45" fmla="*/ 1 h 124"/>
                <a:gd name="T46" fmla="*/ 0 w 150"/>
                <a:gd name="T47" fmla="*/ 1 h 124"/>
                <a:gd name="T48" fmla="*/ 0 w 150"/>
                <a:gd name="T49" fmla="*/ 1 h 124"/>
                <a:gd name="T50" fmla="*/ 0 w 150"/>
                <a:gd name="T51" fmla="*/ 1 h 124"/>
                <a:gd name="T52" fmla="*/ 0 w 150"/>
                <a:gd name="T53" fmla="*/ 1 h 124"/>
                <a:gd name="T54" fmla="*/ 0 w 150"/>
                <a:gd name="T55" fmla="*/ 1 h 124"/>
                <a:gd name="T56" fmla="*/ 0 w 150"/>
                <a:gd name="T57" fmla="*/ 1 h 124"/>
                <a:gd name="T58" fmla="*/ 0 w 150"/>
                <a:gd name="T59" fmla="*/ 0 h 124"/>
                <a:gd name="T60" fmla="*/ 0 w 150"/>
                <a:gd name="T61" fmla="*/ 0 h 124"/>
                <a:gd name="T62" fmla="*/ 0 w 150"/>
                <a:gd name="T63" fmla="*/ 1 h 124"/>
                <a:gd name="T64" fmla="*/ 0 w 150"/>
                <a:gd name="T65" fmla="*/ 1 h 124"/>
                <a:gd name="T66" fmla="*/ 0 w 150"/>
                <a:gd name="T67" fmla="*/ 1 h 124"/>
                <a:gd name="T68" fmla="*/ 0 w 150"/>
                <a:gd name="T69" fmla="*/ 1 h 124"/>
                <a:gd name="T70" fmla="*/ 0 w 150"/>
                <a:gd name="T71" fmla="*/ 1 h 124"/>
                <a:gd name="T72" fmla="*/ 0 w 150"/>
                <a:gd name="T73" fmla="*/ 1 h 124"/>
                <a:gd name="T74" fmla="*/ 0 w 150"/>
                <a:gd name="T75" fmla="*/ 1 h 124"/>
                <a:gd name="T76" fmla="*/ 0 w 150"/>
                <a:gd name="T77" fmla="*/ 1 h 124"/>
                <a:gd name="T78" fmla="*/ 0 w 150"/>
                <a:gd name="T79" fmla="*/ 1 h 124"/>
                <a:gd name="T80" fmla="*/ 0 w 150"/>
                <a:gd name="T81" fmla="*/ 1 h 124"/>
                <a:gd name="T82" fmla="*/ 0 w 150"/>
                <a:gd name="T83" fmla="*/ 1 h 124"/>
                <a:gd name="T84" fmla="*/ 0 w 150"/>
                <a:gd name="T85" fmla="*/ 1 h 124"/>
                <a:gd name="T86" fmla="*/ 0 w 150"/>
                <a:gd name="T87" fmla="*/ 1 h 124"/>
                <a:gd name="T88" fmla="*/ 0 w 150"/>
                <a:gd name="T89" fmla="*/ 1 h 124"/>
                <a:gd name="T90" fmla="*/ 0 w 150"/>
                <a:gd name="T91" fmla="*/ 1 h 124"/>
                <a:gd name="T92" fmla="*/ 0 w 150"/>
                <a:gd name="T93" fmla="*/ 1 h 124"/>
                <a:gd name="T94" fmla="*/ 0 w 150"/>
                <a:gd name="T95" fmla="*/ 1 h 124"/>
                <a:gd name="T96" fmla="*/ 0 w 150"/>
                <a:gd name="T97" fmla="*/ 1 h 124"/>
                <a:gd name="T98" fmla="*/ 0 w 150"/>
                <a:gd name="T99" fmla="*/ 1 h 124"/>
                <a:gd name="T100" fmla="*/ 0 w 150"/>
                <a:gd name="T101" fmla="*/ 1 h 1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24"/>
                <a:gd name="T155" fmla="*/ 150 w 150"/>
                <a:gd name="T156" fmla="*/ 124 h 1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24">
                  <a:moveTo>
                    <a:pt x="147" y="123"/>
                  </a:moveTo>
                  <a:lnTo>
                    <a:pt x="141" y="119"/>
                  </a:lnTo>
                  <a:lnTo>
                    <a:pt x="131" y="113"/>
                  </a:lnTo>
                  <a:lnTo>
                    <a:pt x="126" y="110"/>
                  </a:lnTo>
                  <a:lnTo>
                    <a:pt x="116" y="105"/>
                  </a:lnTo>
                  <a:lnTo>
                    <a:pt x="101" y="97"/>
                  </a:lnTo>
                  <a:lnTo>
                    <a:pt x="91" y="92"/>
                  </a:lnTo>
                  <a:lnTo>
                    <a:pt x="76" y="86"/>
                  </a:lnTo>
                  <a:lnTo>
                    <a:pt x="57" y="77"/>
                  </a:lnTo>
                  <a:lnTo>
                    <a:pt x="42" y="71"/>
                  </a:lnTo>
                  <a:lnTo>
                    <a:pt x="32" y="66"/>
                  </a:lnTo>
                  <a:lnTo>
                    <a:pt x="15" y="58"/>
                  </a:lnTo>
                  <a:lnTo>
                    <a:pt x="7" y="53"/>
                  </a:lnTo>
                  <a:lnTo>
                    <a:pt x="2" y="49"/>
                  </a:lnTo>
                  <a:lnTo>
                    <a:pt x="1" y="46"/>
                  </a:lnTo>
                  <a:lnTo>
                    <a:pt x="0" y="42"/>
                  </a:lnTo>
                  <a:lnTo>
                    <a:pt x="0" y="38"/>
                  </a:lnTo>
                  <a:lnTo>
                    <a:pt x="0" y="34"/>
                  </a:lnTo>
                  <a:lnTo>
                    <a:pt x="3" y="31"/>
                  </a:lnTo>
                  <a:lnTo>
                    <a:pt x="7" y="30"/>
                  </a:lnTo>
                  <a:lnTo>
                    <a:pt x="11" y="28"/>
                  </a:lnTo>
                  <a:lnTo>
                    <a:pt x="15" y="26"/>
                  </a:lnTo>
                  <a:lnTo>
                    <a:pt x="23" y="23"/>
                  </a:lnTo>
                  <a:lnTo>
                    <a:pt x="32" y="20"/>
                  </a:lnTo>
                  <a:lnTo>
                    <a:pt x="36" y="20"/>
                  </a:lnTo>
                  <a:lnTo>
                    <a:pt x="53" y="14"/>
                  </a:lnTo>
                  <a:lnTo>
                    <a:pt x="66" y="10"/>
                  </a:lnTo>
                  <a:lnTo>
                    <a:pt x="79" y="8"/>
                  </a:lnTo>
                  <a:lnTo>
                    <a:pt x="93" y="4"/>
                  </a:lnTo>
                  <a:lnTo>
                    <a:pt x="127" y="0"/>
                  </a:lnTo>
                  <a:lnTo>
                    <a:pt x="126" y="0"/>
                  </a:lnTo>
                  <a:lnTo>
                    <a:pt x="138" y="10"/>
                  </a:lnTo>
                  <a:lnTo>
                    <a:pt x="141" y="12"/>
                  </a:lnTo>
                  <a:lnTo>
                    <a:pt x="142" y="14"/>
                  </a:lnTo>
                  <a:lnTo>
                    <a:pt x="143" y="17"/>
                  </a:lnTo>
                  <a:lnTo>
                    <a:pt x="143" y="19"/>
                  </a:lnTo>
                  <a:lnTo>
                    <a:pt x="145" y="26"/>
                  </a:lnTo>
                  <a:lnTo>
                    <a:pt x="146" y="34"/>
                  </a:lnTo>
                  <a:lnTo>
                    <a:pt x="147" y="43"/>
                  </a:lnTo>
                  <a:lnTo>
                    <a:pt x="148" y="51"/>
                  </a:lnTo>
                  <a:lnTo>
                    <a:pt x="148" y="55"/>
                  </a:lnTo>
                  <a:lnTo>
                    <a:pt x="148" y="59"/>
                  </a:lnTo>
                  <a:lnTo>
                    <a:pt x="149" y="66"/>
                  </a:lnTo>
                  <a:lnTo>
                    <a:pt x="149" y="74"/>
                  </a:lnTo>
                  <a:lnTo>
                    <a:pt x="149" y="87"/>
                  </a:lnTo>
                  <a:lnTo>
                    <a:pt x="149" y="95"/>
                  </a:lnTo>
                  <a:lnTo>
                    <a:pt x="149" y="102"/>
                  </a:lnTo>
                  <a:lnTo>
                    <a:pt x="149" y="111"/>
                  </a:lnTo>
                  <a:lnTo>
                    <a:pt x="148" y="115"/>
                  </a:lnTo>
                  <a:lnTo>
                    <a:pt x="147" y="123"/>
                  </a:lnTo>
                </a:path>
              </a:pathLst>
            </a:custGeom>
            <a:grpFill/>
            <a:ln w="12700" cap="rnd" cmpd="sng">
              <a:noFill/>
              <a:prstDash val="solid"/>
              <a:round/>
              <a:headEnd type="none" w="med" len="med"/>
              <a:tailEnd type="none" w="med" len="med"/>
            </a:ln>
          </p:spPr>
          <p:txBody>
            <a:bodyPr/>
            <a:lstStyle/>
            <a:p>
              <a:pPr>
                <a:defRPr/>
              </a:pPr>
              <a:endParaRPr lang="en-US"/>
            </a:p>
          </p:txBody>
        </p:sp>
        <p:sp>
          <p:nvSpPr>
            <p:cNvPr id="77" name="Freeform 77"/>
            <p:cNvSpPr>
              <a:spLocks/>
            </p:cNvSpPr>
            <p:nvPr/>
          </p:nvSpPr>
          <p:spPr bwMode="auto">
            <a:xfrm>
              <a:off x="2501" y="2431"/>
              <a:ext cx="34" cy="38"/>
            </a:xfrm>
            <a:custGeom>
              <a:avLst/>
              <a:gdLst>
                <a:gd name="T0" fmla="*/ 0 w 74"/>
                <a:gd name="T1" fmla="*/ 1 h 69"/>
                <a:gd name="T2" fmla="*/ 0 w 74"/>
                <a:gd name="T3" fmla="*/ 1 h 69"/>
                <a:gd name="T4" fmla="*/ 0 w 74"/>
                <a:gd name="T5" fmla="*/ 1 h 69"/>
                <a:gd name="T6" fmla="*/ 0 w 74"/>
                <a:gd name="T7" fmla="*/ 1 h 69"/>
                <a:gd name="T8" fmla="*/ 0 w 74"/>
                <a:gd name="T9" fmla="*/ 1 h 69"/>
                <a:gd name="T10" fmla="*/ 0 w 74"/>
                <a:gd name="T11" fmla="*/ 1 h 69"/>
                <a:gd name="T12" fmla="*/ 0 w 74"/>
                <a:gd name="T13" fmla="*/ 1 h 69"/>
                <a:gd name="T14" fmla="*/ 0 w 74"/>
                <a:gd name="T15" fmla="*/ 1 h 69"/>
                <a:gd name="T16" fmla="*/ 0 w 74"/>
                <a:gd name="T17" fmla="*/ 1 h 69"/>
                <a:gd name="T18" fmla="*/ 0 w 74"/>
                <a:gd name="T19" fmla="*/ 1 h 69"/>
                <a:gd name="T20" fmla="*/ 0 w 74"/>
                <a:gd name="T21" fmla="*/ 1 h 69"/>
                <a:gd name="T22" fmla="*/ 0 w 74"/>
                <a:gd name="T23" fmla="*/ 1 h 69"/>
                <a:gd name="T24" fmla="*/ 0 w 74"/>
                <a:gd name="T25" fmla="*/ 1 h 69"/>
                <a:gd name="T26" fmla="*/ 0 w 74"/>
                <a:gd name="T27" fmla="*/ 1 h 69"/>
                <a:gd name="T28" fmla="*/ 0 w 74"/>
                <a:gd name="T29" fmla="*/ 1 h 69"/>
                <a:gd name="T30" fmla="*/ 0 w 74"/>
                <a:gd name="T31" fmla="*/ 1 h 69"/>
                <a:gd name="T32" fmla="*/ 0 w 74"/>
                <a:gd name="T33" fmla="*/ 0 h 69"/>
                <a:gd name="T34" fmla="*/ 0 w 74"/>
                <a:gd name="T35" fmla="*/ 0 h 69"/>
                <a:gd name="T36" fmla="*/ 0 w 74"/>
                <a:gd name="T37" fmla="*/ 1 h 69"/>
                <a:gd name="T38" fmla="*/ 0 w 74"/>
                <a:gd name="T39" fmla="*/ 1 h 69"/>
                <a:gd name="T40" fmla="*/ 0 w 74"/>
                <a:gd name="T41" fmla="*/ 1 h 69"/>
                <a:gd name="T42" fmla="*/ 0 w 74"/>
                <a:gd name="T43" fmla="*/ 1 h 69"/>
                <a:gd name="T44" fmla="*/ 0 w 74"/>
                <a:gd name="T45" fmla="*/ 1 h 69"/>
                <a:gd name="T46" fmla="*/ 0 w 74"/>
                <a:gd name="T47" fmla="*/ 1 h 69"/>
                <a:gd name="T48" fmla="*/ 0 w 74"/>
                <a:gd name="T49" fmla="*/ 1 h 69"/>
                <a:gd name="T50" fmla="*/ 0 w 74"/>
                <a:gd name="T51" fmla="*/ 1 h 69"/>
                <a:gd name="T52" fmla="*/ 0 w 74"/>
                <a:gd name="T53" fmla="*/ 1 h 69"/>
                <a:gd name="T54" fmla="*/ 0 w 74"/>
                <a:gd name="T55" fmla="*/ 1 h 69"/>
                <a:gd name="T56" fmla="*/ 0 w 74"/>
                <a:gd name="T57" fmla="*/ 1 h 69"/>
                <a:gd name="T58" fmla="*/ 0 w 74"/>
                <a:gd name="T59" fmla="*/ 1 h 69"/>
                <a:gd name="T60" fmla="*/ 0 w 74"/>
                <a:gd name="T61" fmla="*/ 1 h 69"/>
                <a:gd name="T62" fmla="*/ 0 w 74"/>
                <a:gd name="T63" fmla="*/ 1 h 69"/>
                <a:gd name="T64" fmla="*/ 0 w 74"/>
                <a:gd name="T65" fmla="*/ 1 h 69"/>
                <a:gd name="T66" fmla="*/ 0 w 74"/>
                <a:gd name="T67" fmla="*/ 1 h 69"/>
                <a:gd name="T68" fmla="*/ 0 w 74"/>
                <a:gd name="T69" fmla="*/ 1 h 69"/>
                <a:gd name="T70" fmla="*/ 0 w 74"/>
                <a:gd name="T71" fmla="*/ 1 h 69"/>
                <a:gd name="T72" fmla="*/ 0 w 74"/>
                <a:gd name="T73" fmla="*/ 1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69"/>
                <a:gd name="T113" fmla="*/ 74 w 74"/>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69">
                  <a:moveTo>
                    <a:pt x="43" y="67"/>
                  </a:moveTo>
                  <a:lnTo>
                    <a:pt x="46" y="66"/>
                  </a:lnTo>
                  <a:lnTo>
                    <a:pt x="49" y="66"/>
                  </a:lnTo>
                  <a:lnTo>
                    <a:pt x="52" y="64"/>
                  </a:lnTo>
                  <a:lnTo>
                    <a:pt x="55" y="63"/>
                  </a:lnTo>
                  <a:lnTo>
                    <a:pt x="57" y="62"/>
                  </a:lnTo>
                  <a:lnTo>
                    <a:pt x="60" y="60"/>
                  </a:lnTo>
                  <a:lnTo>
                    <a:pt x="62" y="58"/>
                  </a:lnTo>
                  <a:lnTo>
                    <a:pt x="64" y="56"/>
                  </a:lnTo>
                  <a:lnTo>
                    <a:pt x="66" y="54"/>
                  </a:lnTo>
                  <a:lnTo>
                    <a:pt x="68" y="51"/>
                  </a:lnTo>
                  <a:lnTo>
                    <a:pt x="70" y="48"/>
                  </a:lnTo>
                  <a:lnTo>
                    <a:pt x="71" y="46"/>
                  </a:lnTo>
                  <a:lnTo>
                    <a:pt x="72" y="43"/>
                  </a:lnTo>
                  <a:lnTo>
                    <a:pt x="73" y="40"/>
                  </a:lnTo>
                  <a:lnTo>
                    <a:pt x="73" y="37"/>
                  </a:lnTo>
                  <a:lnTo>
                    <a:pt x="73" y="34"/>
                  </a:lnTo>
                  <a:lnTo>
                    <a:pt x="73" y="32"/>
                  </a:lnTo>
                  <a:lnTo>
                    <a:pt x="73" y="29"/>
                  </a:lnTo>
                  <a:lnTo>
                    <a:pt x="72" y="26"/>
                  </a:lnTo>
                  <a:lnTo>
                    <a:pt x="71" y="23"/>
                  </a:lnTo>
                  <a:lnTo>
                    <a:pt x="70" y="20"/>
                  </a:lnTo>
                  <a:lnTo>
                    <a:pt x="69" y="18"/>
                  </a:lnTo>
                  <a:lnTo>
                    <a:pt x="67" y="15"/>
                  </a:lnTo>
                  <a:lnTo>
                    <a:pt x="65" y="13"/>
                  </a:lnTo>
                  <a:lnTo>
                    <a:pt x="63" y="11"/>
                  </a:lnTo>
                  <a:lnTo>
                    <a:pt x="61" y="9"/>
                  </a:lnTo>
                  <a:lnTo>
                    <a:pt x="58" y="7"/>
                  </a:lnTo>
                  <a:lnTo>
                    <a:pt x="56" y="5"/>
                  </a:lnTo>
                  <a:lnTo>
                    <a:pt x="53" y="4"/>
                  </a:lnTo>
                  <a:lnTo>
                    <a:pt x="50" y="3"/>
                  </a:lnTo>
                  <a:lnTo>
                    <a:pt x="47" y="2"/>
                  </a:lnTo>
                  <a:lnTo>
                    <a:pt x="44" y="1"/>
                  </a:lnTo>
                  <a:lnTo>
                    <a:pt x="41" y="0"/>
                  </a:lnTo>
                  <a:lnTo>
                    <a:pt x="38" y="0"/>
                  </a:lnTo>
                  <a:lnTo>
                    <a:pt x="35" y="0"/>
                  </a:lnTo>
                  <a:lnTo>
                    <a:pt x="31" y="0"/>
                  </a:lnTo>
                  <a:lnTo>
                    <a:pt x="28" y="1"/>
                  </a:lnTo>
                  <a:lnTo>
                    <a:pt x="25" y="2"/>
                  </a:lnTo>
                  <a:lnTo>
                    <a:pt x="22" y="3"/>
                  </a:lnTo>
                  <a:lnTo>
                    <a:pt x="20" y="4"/>
                  </a:lnTo>
                  <a:lnTo>
                    <a:pt x="17" y="6"/>
                  </a:lnTo>
                  <a:lnTo>
                    <a:pt x="14" y="7"/>
                  </a:lnTo>
                  <a:lnTo>
                    <a:pt x="12" y="9"/>
                  </a:lnTo>
                  <a:lnTo>
                    <a:pt x="9" y="11"/>
                  </a:lnTo>
                  <a:lnTo>
                    <a:pt x="7" y="13"/>
                  </a:lnTo>
                  <a:lnTo>
                    <a:pt x="6" y="16"/>
                  </a:lnTo>
                  <a:lnTo>
                    <a:pt x="4" y="18"/>
                  </a:lnTo>
                  <a:lnTo>
                    <a:pt x="2" y="20"/>
                  </a:lnTo>
                  <a:lnTo>
                    <a:pt x="1" y="23"/>
                  </a:lnTo>
                  <a:lnTo>
                    <a:pt x="0" y="26"/>
                  </a:lnTo>
                  <a:lnTo>
                    <a:pt x="0" y="29"/>
                  </a:lnTo>
                  <a:lnTo>
                    <a:pt x="0" y="32"/>
                  </a:lnTo>
                  <a:lnTo>
                    <a:pt x="0" y="35"/>
                  </a:lnTo>
                  <a:lnTo>
                    <a:pt x="0" y="38"/>
                  </a:lnTo>
                  <a:lnTo>
                    <a:pt x="0" y="40"/>
                  </a:lnTo>
                  <a:lnTo>
                    <a:pt x="1" y="43"/>
                  </a:lnTo>
                  <a:lnTo>
                    <a:pt x="2" y="46"/>
                  </a:lnTo>
                  <a:lnTo>
                    <a:pt x="3" y="49"/>
                  </a:lnTo>
                  <a:lnTo>
                    <a:pt x="5" y="51"/>
                  </a:lnTo>
                  <a:lnTo>
                    <a:pt x="6" y="54"/>
                  </a:lnTo>
                  <a:lnTo>
                    <a:pt x="8" y="56"/>
                  </a:lnTo>
                  <a:lnTo>
                    <a:pt x="10" y="58"/>
                  </a:lnTo>
                  <a:lnTo>
                    <a:pt x="13" y="60"/>
                  </a:lnTo>
                  <a:lnTo>
                    <a:pt x="16" y="62"/>
                  </a:lnTo>
                  <a:lnTo>
                    <a:pt x="18" y="63"/>
                  </a:lnTo>
                  <a:lnTo>
                    <a:pt x="21" y="64"/>
                  </a:lnTo>
                  <a:lnTo>
                    <a:pt x="24" y="66"/>
                  </a:lnTo>
                  <a:lnTo>
                    <a:pt x="27" y="66"/>
                  </a:lnTo>
                  <a:lnTo>
                    <a:pt x="30" y="67"/>
                  </a:lnTo>
                  <a:lnTo>
                    <a:pt x="33" y="68"/>
                  </a:lnTo>
                  <a:lnTo>
                    <a:pt x="36" y="68"/>
                  </a:lnTo>
                  <a:lnTo>
                    <a:pt x="40" y="68"/>
                  </a:lnTo>
                  <a:lnTo>
                    <a:pt x="43" y="67"/>
                  </a:lnTo>
                </a:path>
              </a:pathLst>
            </a:custGeom>
            <a:grpFill/>
            <a:ln w="12700" cap="rnd" cmpd="sng">
              <a:noFill/>
              <a:prstDash val="solid"/>
              <a:round/>
              <a:headEnd type="none" w="med" len="med"/>
              <a:tailEnd type="none" w="med" len="med"/>
            </a:ln>
          </p:spPr>
          <p:txBody>
            <a:bodyPr/>
            <a:lstStyle/>
            <a:p>
              <a:pPr>
                <a:defRPr/>
              </a:pPr>
              <a:endParaRPr lang="en-US"/>
            </a:p>
          </p:txBody>
        </p:sp>
        <p:sp>
          <p:nvSpPr>
            <p:cNvPr id="78" name="Freeform 78"/>
            <p:cNvSpPr>
              <a:spLocks/>
            </p:cNvSpPr>
            <p:nvPr/>
          </p:nvSpPr>
          <p:spPr bwMode="auto">
            <a:xfrm>
              <a:off x="2525" y="2364"/>
              <a:ext cx="46" cy="181"/>
            </a:xfrm>
            <a:custGeom>
              <a:avLst/>
              <a:gdLst>
                <a:gd name="T0" fmla="*/ 0 w 100"/>
                <a:gd name="T1" fmla="*/ 0 h 332"/>
                <a:gd name="T2" fmla="*/ 0 w 100"/>
                <a:gd name="T3" fmla="*/ 1 h 332"/>
                <a:gd name="T4" fmla="*/ 0 w 100"/>
                <a:gd name="T5" fmla="*/ 1 h 332"/>
                <a:gd name="T6" fmla="*/ 0 w 100"/>
                <a:gd name="T7" fmla="*/ 1 h 332"/>
                <a:gd name="T8" fmla="*/ 0 w 100"/>
                <a:gd name="T9" fmla="*/ 1 h 332"/>
                <a:gd name="T10" fmla="*/ 0 w 100"/>
                <a:gd name="T11" fmla="*/ 1 h 332"/>
                <a:gd name="T12" fmla="*/ 0 w 100"/>
                <a:gd name="T13" fmla="*/ 1 h 332"/>
                <a:gd name="T14" fmla="*/ 0 w 100"/>
                <a:gd name="T15" fmla="*/ 1 h 332"/>
                <a:gd name="T16" fmla="*/ 0 w 100"/>
                <a:gd name="T17" fmla="*/ 1 h 332"/>
                <a:gd name="T18" fmla="*/ 0 w 100"/>
                <a:gd name="T19" fmla="*/ 1 h 332"/>
                <a:gd name="T20" fmla="*/ 0 w 100"/>
                <a:gd name="T21" fmla="*/ 1 h 332"/>
                <a:gd name="T22" fmla="*/ 0 w 100"/>
                <a:gd name="T23" fmla="*/ 1 h 332"/>
                <a:gd name="T24" fmla="*/ 0 w 100"/>
                <a:gd name="T25" fmla="*/ 1 h 332"/>
                <a:gd name="T26" fmla="*/ 0 w 100"/>
                <a:gd name="T27" fmla="*/ 1 h 332"/>
                <a:gd name="T28" fmla="*/ 0 w 100"/>
                <a:gd name="T29" fmla="*/ 1 h 332"/>
                <a:gd name="T30" fmla="*/ 0 w 100"/>
                <a:gd name="T31" fmla="*/ 1 h 332"/>
                <a:gd name="T32" fmla="*/ 0 w 100"/>
                <a:gd name="T33" fmla="*/ 1 h 332"/>
                <a:gd name="T34" fmla="*/ 0 w 100"/>
                <a:gd name="T35" fmla="*/ 1 h 332"/>
                <a:gd name="T36" fmla="*/ 0 w 100"/>
                <a:gd name="T37" fmla="*/ 1 h 332"/>
                <a:gd name="T38" fmla="*/ 0 w 100"/>
                <a:gd name="T39" fmla="*/ 1 h 332"/>
                <a:gd name="T40" fmla="*/ 0 w 100"/>
                <a:gd name="T41" fmla="*/ 1 h 332"/>
                <a:gd name="T42" fmla="*/ 0 w 100"/>
                <a:gd name="T43" fmla="*/ 1 h 332"/>
                <a:gd name="T44" fmla="*/ 0 w 100"/>
                <a:gd name="T45" fmla="*/ 1 h 332"/>
                <a:gd name="T46" fmla="*/ 0 w 100"/>
                <a:gd name="T47" fmla="*/ 1 h 332"/>
                <a:gd name="T48" fmla="*/ 0 w 100"/>
                <a:gd name="T49" fmla="*/ 1 h 332"/>
                <a:gd name="T50" fmla="*/ 0 w 100"/>
                <a:gd name="T51" fmla="*/ 1 h 332"/>
                <a:gd name="T52" fmla="*/ 0 w 100"/>
                <a:gd name="T53" fmla="*/ 1 h 332"/>
                <a:gd name="T54" fmla="*/ 0 w 100"/>
                <a:gd name="T55" fmla="*/ 1 h 332"/>
                <a:gd name="T56" fmla="*/ 0 w 100"/>
                <a:gd name="T57" fmla="*/ 1 h 332"/>
                <a:gd name="T58" fmla="*/ 0 w 100"/>
                <a:gd name="T59" fmla="*/ 1 h 332"/>
                <a:gd name="T60" fmla="*/ 0 w 100"/>
                <a:gd name="T61" fmla="*/ 1 h 332"/>
                <a:gd name="T62" fmla="*/ 0 w 100"/>
                <a:gd name="T63" fmla="*/ 1 h 332"/>
                <a:gd name="T64" fmla="*/ 0 w 100"/>
                <a:gd name="T65" fmla="*/ 1 h 332"/>
                <a:gd name="T66" fmla="*/ 0 w 100"/>
                <a:gd name="T67" fmla="*/ 1 h 332"/>
                <a:gd name="T68" fmla="*/ 0 w 100"/>
                <a:gd name="T69" fmla="*/ 1 h 332"/>
                <a:gd name="T70" fmla="*/ 0 w 100"/>
                <a:gd name="T71" fmla="*/ 1 h 332"/>
                <a:gd name="T72" fmla="*/ 0 w 100"/>
                <a:gd name="T73" fmla="*/ 1 h 332"/>
                <a:gd name="T74" fmla="*/ 0 w 100"/>
                <a:gd name="T75" fmla="*/ 1 h 332"/>
                <a:gd name="T76" fmla="*/ 0 w 100"/>
                <a:gd name="T77" fmla="*/ 1 h 332"/>
                <a:gd name="T78" fmla="*/ 0 w 100"/>
                <a:gd name="T79" fmla="*/ 1 h 332"/>
                <a:gd name="T80" fmla="*/ 0 w 100"/>
                <a:gd name="T81" fmla="*/ 2 h 3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332"/>
                <a:gd name="T125" fmla="*/ 100 w 100"/>
                <a:gd name="T126" fmla="*/ 332 h 3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332">
                  <a:moveTo>
                    <a:pt x="0" y="0"/>
                  </a:moveTo>
                  <a:lnTo>
                    <a:pt x="3" y="1"/>
                  </a:lnTo>
                  <a:lnTo>
                    <a:pt x="10" y="7"/>
                  </a:lnTo>
                  <a:lnTo>
                    <a:pt x="14" y="9"/>
                  </a:lnTo>
                  <a:lnTo>
                    <a:pt x="22" y="15"/>
                  </a:lnTo>
                  <a:lnTo>
                    <a:pt x="26" y="19"/>
                  </a:lnTo>
                  <a:lnTo>
                    <a:pt x="33" y="25"/>
                  </a:lnTo>
                  <a:lnTo>
                    <a:pt x="40" y="33"/>
                  </a:lnTo>
                  <a:lnTo>
                    <a:pt x="48" y="45"/>
                  </a:lnTo>
                  <a:lnTo>
                    <a:pt x="53" y="52"/>
                  </a:lnTo>
                  <a:lnTo>
                    <a:pt x="58" y="60"/>
                  </a:lnTo>
                  <a:lnTo>
                    <a:pt x="63" y="68"/>
                  </a:lnTo>
                  <a:lnTo>
                    <a:pt x="66" y="73"/>
                  </a:lnTo>
                  <a:lnTo>
                    <a:pt x="68" y="79"/>
                  </a:lnTo>
                  <a:lnTo>
                    <a:pt x="72" y="86"/>
                  </a:lnTo>
                  <a:lnTo>
                    <a:pt x="76" y="93"/>
                  </a:lnTo>
                  <a:lnTo>
                    <a:pt x="78" y="100"/>
                  </a:lnTo>
                  <a:lnTo>
                    <a:pt x="80" y="105"/>
                  </a:lnTo>
                  <a:lnTo>
                    <a:pt x="84" y="119"/>
                  </a:lnTo>
                  <a:lnTo>
                    <a:pt x="87" y="131"/>
                  </a:lnTo>
                  <a:lnTo>
                    <a:pt x="89" y="139"/>
                  </a:lnTo>
                  <a:lnTo>
                    <a:pt x="93" y="159"/>
                  </a:lnTo>
                  <a:lnTo>
                    <a:pt x="93" y="166"/>
                  </a:lnTo>
                  <a:lnTo>
                    <a:pt x="94" y="179"/>
                  </a:lnTo>
                  <a:lnTo>
                    <a:pt x="94" y="184"/>
                  </a:lnTo>
                  <a:lnTo>
                    <a:pt x="94" y="191"/>
                  </a:lnTo>
                  <a:lnTo>
                    <a:pt x="94" y="203"/>
                  </a:lnTo>
                  <a:lnTo>
                    <a:pt x="95" y="211"/>
                  </a:lnTo>
                  <a:lnTo>
                    <a:pt x="95" y="223"/>
                  </a:lnTo>
                  <a:lnTo>
                    <a:pt x="95" y="235"/>
                  </a:lnTo>
                  <a:lnTo>
                    <a:pt x="96" y="251"/>
                  </a:lnTo>
                  <a:lnTo>
                    <a:pt x="96" y="263"/>
                  </a:lnTo>
                  <a:lnTo>
                    <a:pt x="96" y="271"/>
                  </a:lnTo>
                  <a:lnTo>
                    <a:pt x="97" y="283"/>
                  </a:lnTo>
                  <a:lnTo>
                    <a:pt x="97" y="291"/>
                  </a:lnTo>
                  <a:lnTo>
                    <a:pt x="98" y="299"/>
                  </a:lnTo>
                  <a:lnTo>
                    <a:pt x="99" y="307"/>
                  </a:lnTo>
                  <a:lnTo>
                    <a:pt x="98" y="311"/>
                  </a:lnTo>
                  <a:lnTo>
                    <a:pt x="99" y="315"/>
                  </a:lnTo>
                  <a:lnTo>
                    <a:pt x="99" y="323"/>
                  </a:lnTo>
                  <a:lnTo>
                    <a:pt x="99" y="331"/>
                  </a:lnTo>
                </a:path>
              </a:pathLst>
            </a:custGeom>
            <a:grpFill/>
            <a:ln w="12700" cap="rnd" cmpd="sng">
              <a:noFill/>
              <a:prstDash val="solid"/>
              <a:round/>
              <a:headEnd type="none" w="med" len="med"/>
              <a:tailEnd type="none" w="med" len="med"/>
            </a:ln>
          </p:spPr>
          <p:txBody>
            <a:bodyPr/>
            <a:lstStyle/>
            <a:p>
              <a:pPr>
                <a:defRPr/>
              </a:pPr>
              <a:endParaRPr lang="en-US"/>
            </a:p>
          </p:txBody>
        </p:sp>
        <p:sp>
          <p:nvSpPr>
            <p:cNvPr id="79" name="Freeform 79"/>
            <p:cNvSpPr>
              <a:spLocks/>
            </p:cNvSpPr>
            <p:nvPr/>
          </p:nvSpPr>
          <p:spPr bwMode="auto">
            <a:xfrm>
              <a:off x="2505" y="2436"/>
              <a:ext cx="25" cy="27"/>
            </a:xfrm>
            <a:custGeom>
              <a:avLst/>
              <a:gdLst>
                <a:gd name="T0" fmla="*/ 0 w 53"/>
                <a:gd name="T1" fmla="*/ 1 h 49"/>
                <a:gd name="T2" fmla="*/ 0 w 53"/>
                <a:gd name="T3" fmla="*/ 1 h 49"/>
                <a:gd name="T4" fmla="*/ 0 w 53"/>
                <a:gd name="T5" fmla="*/ 1 h 49"/>
                <a:gd name="T6" fmla="*/ 0 w 53"/>
                <a:gd name="T7" fmla="*/ 1 h 49"/>
                <a:gd name="T8" fmla="*/ 0 w 53"/>
                <a:gd name="T9" fmla="*/ 1 h 49"/>
                <a:gd name="T10" fmla="*/ 0 w 53"/>
                <a:gd name="T11" fmla="*/ 1 h 49"/>
                <a:gd name="T12" fmla="*/ 0 w 53"/>
                <a:gd name="T13" fmla="*/ 1 h 49"/>
                <a:gd name="T14" fmla="*/ 0 w 53"/>
                <a:gd name="T15" fmla="*/ 1 h 49"/>
                <a:gd name="T16" fmla="*/ 0 w 53"/>
                <a:gd name="T17" fmla="*/ 1 h 49"/>
                <a:gd name="T18" fmla="*/ 0 w 53"/>
                <a:gd name="T19" fmla="*/ 1 h 49"/>
                <a:gd name="T20" fmla="*/ 0 w 53"/>
                <a:gd name="T21" fmla="*/ 1 h 49"/>
                <a:gd name="T22" fmla="*/ 0 w 53"/>
                <a:gd name="T23" fmla="*/ 1 h 49"/>
                <a:gd name="T24" fmla="*/ 0 w 53"/>
                <a:gd name="T25" fmla="*/ 1 h 49"/>
                <a:gd name="T26" fmla="*/ 0 w 53"/>
                <a:gd name="T27" fmla="*/ 1 h 49"/>
                <a:gd name="T28" fmla="*/ 0 w 53"/>
                <a:gd name="T29" fmla="*/ 1 h 49"/>
                <a:gd name="T30" fmla="*/ 0 w 53"/>
                <a:gd name="T31" fmla="*/ 1 h 49"/>
                <a:gd name="T32" fmla="*/ 0 w 53"/>
                <a:gd name="T33" fmla="*/ 0 h 49"/>
                <a:gd name="T34" fmla="*/ 0 w 53"/>
                <a:gd name="T35" fmla="*/ 0 h 49"/>
                <a:gd name="T36" fmla="*/ 0 w 53"/>
                <a:gd name="T37" fmla="*/ 1 h 49"/>
                <a:gd name="T38" fmla="*/ 0 w 53"/>
                <a:gd name="T39" fmla="*/ 1 h 49"/>
                <a:gd name="T40" fmla="*/ 0 w 53"/>
                <a:gd name="T41" fmla="*/ 1 h 49"/>
                <a:gd name="T42" fmla="*/ 0 w 53"/>
                <a:gd name="T43" fmla="*/ 1 h 49"/>
                <a:gd name="T44" fmla="*/ 0 w 53"/>
                <a:gd name="T45" fmla="*/ 1 h 49"/>
                <a:gd name="T46" fmla="*/ 0 w 53"/>
                <a:gd name="T47" fmla="*/ 1 h 49"/>
                <a:gd name="T48" fmla="*/ 0 w 53"/>
                <a:gd name="T49" fmla="*/ 1 h 49"/>
                <a:gd name="T50" fmla="*/ 0 w 53"/>
                <a:gd name="T51" fmla="*/ 1 h 49"/>
                <a:gd name="T52" fmla="*/ 0 w 53"/>
                <a:gd name="T53" fmla="*/ 1 h 49"/>
                <a:gd name="T54" fmla="*/ 0 w 53"/>
                <a:gd name="T55" fmla="*/ 1 h 49"/>
                <a:gd name="T56" fmla="*/ 0 w 53"/>
                <a:gd name="T57" fmla="*/ 1 h 49"/>
                <a:gd name="T58" fmla="*/ 0 w 53"/>
                <a:gd name="T59" fmla="*/ 1 h 49"/>
                <a:gd name="T60" fmla="*/ 0 w 53"/>
                <a:gd name="T61" fmla="*/ 1 h 49"/>
                <a:gd name="T62" fmla="*/ 0 w 53"/>
                <a:gd name="T63" fmla="*/ 1 h 49"/>
                <a:gd name="T64" fmla="*/ 0 w 53"/>
                <a:gd name="T65" fmla="*/ 1 h 49"/>
                <a:gd name="T66" fmla="*/ 0 w 53"/>
                <a:gd name="T67" fmla="*/ 1 h 49"/>
                <a:gd name="T68" fmla="*/ 0 w 53"/>
                <a:gd name="T69" fmla="*/ 1 h 49"/>
                <a:gd name="T70" fmla="*/ 0 w 53"/>
                <a:gd name="T71" fmla="*/ 1 h 49"/>
                <a:gd name="T72" fmla="*/ 0 w 53"/>
                <a:gd name="T73" fmla="*/ 1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
                <a:gd name="T112" fmla="*/ 0 h 49"/>
                <a:gd name="T113" fmla="*/ 53 w 53"/>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 h="49">
                  <a:moveTo>
                    <a:pt x="31" y="47"/>
                  </a:moveTo>
                  <a:lnTo>
                    <a:pt x="33" y="47"/>
                  </a:lnTo>
                  <a:lnTo>
                    <a:pt x="35" y="46"/>
                  </a:lnTo>
                  <a:lnTo>
                    <a:pt x="37" y="46"/>
                  </a:lnTo>
                  <a:lnTo>
                    <a:pt x="39" y="44"/>
                  </a:lnTo>
                  <a:lnTo>
                    <a:pt x="41" y="43"/>
                  </a:lnTo>
                  <a:lnTo>
                    <a:pt x="43" y="42"/>
                  </a:lnTo>
                  <a:lnTo>
                    <a:pt x="44" y="41"/>
                  </a:lnTo>
                  <a:lnTo>
                    <a:pt x="46" y="39"/>
                  </a:lnTo>
                  <a:lnTo>
                    <a:pt x="47" y="38"/>
                  </a:lnTo>
                  <a:lnTo>
                    <a:pt x="49" y="36"/>
                  </a:lnTo>
                  <a:lnTo>
                    <a:pt x="50" y="34"/>
                  </a:lnTo>
                  <a:lnTo>
                    <a:pt x="50" y="32"/>
                  </a:lnTo>
                  <a:lnTo>
                    <a:pt x="51" y="30"/>
                  </a:lnTo>
                  <a:lnTo>
                    <a:pt x="52" y="28"/>
                  </a:lnTo>
                  <a:lnTo>
                    <a:pt x="52" y="26"/>
                  </a:lnTo>
                  <a:lnTo>
                    <a:pt x="52" y="24"/>
                  </a:lnTo>
                  <a:lnTo>
                    <a:pt x="52" y="22"/>
                  </a:lnTo>
                  <a:lnTo>
                    <a:pt x="52" y="20"/>
                  </a:lnTo>
                  <a:lnTo>
                    <a:pt x="52" y="18"/>
                  </a:lnTo>
                  <a:lnTo>
                    <a:pt x="51" y="16"/>
                  </a:lnTo>
                  <a:lnTo>
                    <a:pt x="50" y="14"/>
                  </a:lnTo>
                  <a:lnTo>
                    <a:pt x="49" y="12"/>
                  </a:lnTo>
                  <a:lnTo>
                    <a:pt x="48" y="11"/>
                  </a:lnTo>
                  <a:lnTo>
                    <a:pt x="47" y="9"/>
                  </a:lnTo>
                  <a:lnTo>
                    <a:pt x="45" y="8"/>
                  </a:lnTo>
                  <a:lnTo>
                    <a:pt x="44" y="6"/>
                  </a:lnTo>
                  <a:lnTo>
                    <a:pt x="42" y="5"/>
                  </a:lnTo>
                  <a:lnTo>
                    <a:pt x="40" y="4"/>
                  </a:lnTo>
                  <a:lnTo>
                    <a:pt x="38" y="3"/>
                  </a:lnTo>
                  <a:lnTo>
                    <a:pt x="36" y="2"/>
                  </a:lnTo>
                  <a:lnTo>
                    <a:pt x="34" y="1"/>
                  </a:lnTo>
                  <a:lnTo>
                    <a:pt x="32" y="1"/>
                  </a:lnTo>
                  <a:lnTo>
                    <a:pt x="30" y="0"/>
                  </a:lnTo>
                  <a:lnTo>
                    <a:pt x="27" y="0"/>
                  </a:lnTo>
                  <a:lnTo>
                    <a:pt x="25" y="0"/>
                  </a:lnTo>
                  <a:lnTo>
                    <a:pt x="23" y="0"/>
                  </a:lnTo>
                  <a:lnTo>
                    <a:pt x="21" y="1"/>
                  </a:lnTo>
                  <a:lnTo>
                    <a:pt x="19" y="1"/>
                  </a:lnTo>
                  <a:lnTo>
                    <a:pt x="17" y="2"/>
                  </a:lnTo>
                  <a:lnTo>
                    <a:pt x="14" y="3"/>
                  </a:lnTo>
                  <a:lnTo>
                    <a:pt x="13" y="4"/>
                  </a:lnTo>
                  <a:lnTo>
                    <a:pt x="11" y="5"/>
                  </a:lnTo>
                  <a:lnTo>
                    <a:pt x="9" y="6"/>
                  </a:lnTo>
                  <a:lnTo>
                    <a:pt x="7" y="8"/>
                  </a:lnTo>
                  <a:lnTo>
                    <a:pt x="6" y="9"/>
                  </a:lnTo>
                  <a:lnTo>
                    <a:pt x="5" y="11"/>
                  </a:lnTo>
                  <a:lnTo>
                    <a:pt x="4" y="13"/>
                  </a:lnTo>
                  <a:lnTo>
                    <a:pt x="3" y="14"/>
                  </a:lnTo>
                  <a:lnTo>
                    <a:pt x="2" y="16"/>
                  </a:lnTo>
                  <a:lnTo>
                    <a:pt x="1" y="18"/>
                  </a:lnTo>
                  <a:lnTo>
                    <a:pt x="1" y="20"/>
                  </a:lnTo>
                  <a:lnTo>
                    <a:pt x="0" y="22"/>
                  </a:lnTo>
                  <a:lnTo>
                    <a:pt x="0" y="24"/>
                  </a:lnTo>
                  <a:lnTo>
                    <a:pt x="0" y="26"/>
                  </a:lnTo>
                  <a:lnTo>
                    <a:pt x="1" y="28"/>
                  </a:lnTo>
                  <a:lnTo>
                    <a:pt x="2" y="30"/>
                  </a:lnTo>
                  <a:lnTo>
                    <a:pt x="2" y="32"/>
                  </a:lnTo>
                  <a:lnTo>
                    <a:pt x="3" y="34"/>
                  </a:lnTo>
                  <a:lnTo>
                    <a:pt x="4" y="36"/>
                  </a:lnTo>
                  <a:lnTo>
                    <a:pt x="5" y="38"/>
                  </a:lnTo>
                  <a:lnTo>
                    <a:pt x="7" y="39"/>
                  </a:lnTo>
                  <a:lnTo>
                    <a:pt x="8" y="41"/>
                  </a:lnTo>
                  <a:lnTo>
                    <a:pt x="10" y="42"/>
                  </a:lnTo>
                  <a:lnTo>
                    <a:pt x="12" y="44"/>
                  </a:lnTo>
                  <a:lnTo>
                    <a:pt x="14" y="44"/>
                  </a:lnTo>
                  <a:lnTo>
                    <a:pt x="16" y="45"/>
                  </a:lnTo>
                  <a:lnTo>
                    <a:pt x="18" y="46"/>
                  </a:lnTo>
                  <a:lnTo>
                    <a:pt x="20" y="47"/>
                  </a:lnTo>
                  <a:lnTo>
                    <a:pt x="22" y="47"/>
                  </a:lnTo>
                  <a:lnTo>
                    <a:pt x="24" y="48"/>
                  </a:lnTo>
                  <a:lnTo>
                    <a:pt x="26" y="48"/>
                  </a:lnTo>
                  <a:lnTo>
                    <a:pt x="28" y="48"/>
                  </a:lnTo>
                  <a:lnTo>
                    <a:pt x="31" y="47"/>
                  </a:lnTo>
                </a:path>
              </a:pathLst>
            </a:custGeom>
            <a:grpFill/>
            <a:ln w="12700" cap="rnd" cmpd="sng">
              <a:noFill/>
              <a:prstDash val="solid"/>
              <a:round/>
              <a:headEnd type="none" w="med" len="med"/>
              <a:tailEnd type="none" w="med" len="med"/>
            </a:ln>
          </p:spPr>
          <p:txBody>
            <a:bodyPr/>
            <a:lstStyle/>
            <a:p>
              <a:pPr>
                <a:defRPr/>
              </a:pPr>
              <a:endParaRPr lang="en-US"/>
            </a:p>
          </p:txBody>
        </p:sp>
      </p:grpSp>
      <p:sp>
        <p:nvSpPr>
          <p:cNvPr id="2" name="Text Box 6">
            <a:extLst>
              <a:ext uri="{FF2B5EF4-FFF2-40B4-BE49-F238E27FC236}">
                <a16:creationId xmlns:a16="http://schemas.microsoft.com/office/drawing/2014/main" id="{42AB27AB-258D-9CAA-8259-6BEAC436428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1940480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0313" y="308796"/>
            <a:ext cx="4616222" cy="436960"/>
          </a:xfrm>
        </p:spPr>
        <p:txBody>
          <a:bodyPr>
            <a:noAutofit/>
          </a:bodyPr>
          <a:lstStyle/>
          <a:p>
            <a:br>
              <a:rPr lang="en-US" altLang="en-US" sz="4000" b="1" i="1" dirty="0">
                <a:solidFill>
                  <a:srgbClr val="002060"/>
                </a:solidFill>
                <a:latin typeface="+mn-lt"/>
              </a:rPr>
            </a:br>
            <a:br>
              <a:rPr lang="en-US" altLang="en-US" sz="4000" b="1" i="1" dirty="0">
                <a:solidFill>
                  <a:srgbClr val="002060"/>
                </a:solidFill>
                <a:latin typeface="+mn-lt"/>
              </a:rPr>
            </a:br>
            <a:br>
              <a:rPr lang="en-US" altLang="en-US" sz="4000" b="1" i="1" dirty="0">
                <a:solidFill>
                  <a:srgbClr val="002060"/>
                </a:solidFill>
                <a:latin typeface="+mn-lt"/>
              </a:rPr>
            </a:br>
            <a:r>
              <a:rPr lang="en-US" altLang="en-US" sz="4000" b="1" dirty="0">
                <a:solidFill>
                  <a:srgbClr val="002060"/>
                </a:solidFill>
                <a:latin typeface="+mn-lt"/>
              </a:rPr>
              <a:t>Normal Convergence </a:t>
            </a:r>
            <a:br>
              <a:rPr lang="en-US" altLang="en-US" sz="4000" b="1" dirty="0">
                <a:solidFill>
                  <a:srgbClr val="002060"/>
                </a:solidFill>
                <a:latin typeface="+mn-lt"/>
              </a:rPr>
            </a:br>
            <a:br>
              <a:rPr lang="en-US" altLang="en-US" sz="4000" b="1" i="1" dirty="0">
                <a:solidFill>
                  <a:srgbClr val="002060"/>
                </a:solidFill>
                <a:latin typeface="+mn-lt"/>
              </a:rPr>
            </a:br>
            <a:br>
              <a:rPr lang="en-US" altLang="en-US" sz="4000" b="1" i="1" dirty="0">
                <a:solidFill>
                  <a:srgbClr val="002060"/>
                </a:solidFill>
                <a:latin typeface="+mn-lt"/>
              </a:rPr>
            </a:br>
            <a:endParaRPr lang="en-US" altLang="en-US" sz="4000" b="1" dirty="0">
              <a:solidFill>
                <a:srgbClr val="002060"/>
              </a:solidFill>
              <a:latin typeface="+mn-lt"/>
            </a:endParaRPr>
          </a:p>
        </p:txBody>
      </p:sp>
      <p:sp>
        <p:nvSpPr>
          <p:cNvPr id="18436"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5-</a:t>
            </a:r>
            <a:fld id="{81555DA5-620E-4D36-B0CB-E28C6778CB08}" type="slidenum">
              <a:rPr lang="en-US" dirty="0" smtClean="0">
                <a:solidFill>
                  <a:schemeClr val="bg1"/>
                </a:solidFill>
              </a:rPr>
              <a:pPr eaLnBrk="1" hangingPunct="1">
                <a:defRPr/>
              </a:pPr>
              <a:t>186</a:t>
            </a:fld>
            <a:endParaRPr lang="en-US" dirty="0">
              <a:solidFill>
                <a:schemeClr val="bg1"/>
              </a:solidFill>
            </a:endParaRPr>
          </a:p>
        </p:txBody>
      </p:sp>
      <p:pic>
        <p:nvPicPr>
          <p:cNvPr id="7" name="Picture 3"/>
          <p:cNvPicPr>
            <a:picLocks noChangeAspect="1" noChangeArrowheads="1"/>
          </p:cNvPicPr>
          <p:nvPr/>
        </p:nvPicPr>
        <p:blipFill>
          <a:blip r:embed="rId3"/>
          <a:srcRect l="8888" b="13499"/>
          <a:stretch>
            <a:fillRect/>
          </a:stretch>
        </p:blipFill>
        <p:spPr>
          <a:xfrm>
            <a:off x="1874612" y="1232807"/>
            <a:ext cx="5127625" cy="2886075"/>
          </a:xfrm>
          <a:prstGeom prst="rect">
            <a:avLst/>
          </a:prstGeom>
          <a:ln>
            <a:noFill/>
          </a:ln>
          <a:effectLst>
            <a:outerShdw blurRad="292100" dist="139700" dir="2700000" algn="tl" rotWithShape="0">
              <a:srgbClr val="333333">
                <a:alpha val="65000"/>
              </a:srgbClr>
            </a:outerShdw>
          </a:effectLst>
        </p:spPr>
      </p:pic>
      <p:sp>
        <p:nvSpPr>
          <p:cNvPr id="2" name="Text Box 6">
            <a:extLst>
              <a:ext uri="{FF2B5EF4-FFF2-40B4-BE49-F238E27FC236}">
                <a16:creationId xmlns:a16="http://schemas.microsoft.com/office/drawing/2014/main" id="{AB1AE8EB-D82E-D55B-B638-88755F8752A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9593364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835775" y="4824413"/>
            <a:ext cx="2133600" cy="273844"/>
          </a:xfrm>
          <a:prstGeom prst="rect">
            <a:avLst/>
          </a:prstGeom>
        </p:spPr>
        <p:txBody>
          <a:bodyPr/>
          <a:lstStyle/>
          <a:p>
            <a:pPr>
              <a:defRPr/>
            </a:pPr>
            <a:r>
              <a:rPr lang="en-US"/>
              <a:t>5-</a:t>
            </a:r>
            <a:fld id="{9650D3B4-5F07-4291-8E04-E55EE3737B50}" type="slidenum">
              <a:rPr lang="en-US" smtClean="0"/>
              <a:pPr>
                <a:defRPr/>
              </a:pPr>
              <a:t>187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896" y="1110343"/>
            <a:ext cx="5521498" cy="2808513"/>
          </a:xfrm>
          <a:prstGeom prst="rect">
            <a:avLst/>
          </a:prstGeom>
        </p:spPr>
      </p:pic>
      <p:sp>
        <p:nvSpPr>
          <p:cNvPr id="7" name="Title 1"/>
          <p:cNvSpPr>
            <a:spLocks noGrp="1"/>
          </p:cNvSpPr>
          <p:nvPr>
            <p:ph type="title"/>
          </p:nvPr>
        </p:nvSpPr>
        <p:spPr>
          <a:xfrm>
            <a:off x="2165349" y="327932"/>
            <a:ext cx="4496707" cy="436960"/>
          </a:xfrm>
        </p:spPr>
        <p:txBody>
          <a:bodyPr>
            <a:noAutofit/>
          </a:bodyPr>
          <a:lstStyle/>
          <a:p>
            <a:br>
              <a:rPr lang="en-US" altLang="en-US" sz="4000" b="1" i="1" dirty="0">
                <a:solidFill>
                  <a:srgbClr val="002060"/>
                </a:solidFill>
                <a:latin typeface="+mn-lt"/>
              </a:rPr>
            </a:br>
            <a:br>
              <a:rPr lang="en-US" altLang="en-US" sz="4000" b="1" i="1" dirty="0">
                <a:solidFill>
                  <a:srgbClr val="002060"/>
                </a:solidFill>
                <a:latin typeface="+mn-lt"/>
              </a:rPr>
            </a:br>
            <a:br>
              <a:rPr lang="en-US" altLang="en-US" sz="4000" b="1" i="1" dirty="0">
                <a:solidFill>
                  <a:srgbClr val="002060"/>
                </a:solidFill>
                <a:latin typeface="+mn-lt"/>
              </a:rPr>
            </a:br>
            <a:r>
              <a:rPr lang="en-US" altLang="en-US" sz="4000" b="1" dirty="0">
                <a:solidFill>
                  <a:srgbClr val="002060"/>
                </a:solidFill>
                <a:latin typeface="+mn-lt"/>
              </a:rPr>
              <a:t>Lack of Convergence </a:t>
            </a:r>
            <a:br>
              <a:rPr lang="en-US" altLang="en-US" sz="4000" b="1" dirty="0">
                <a:solidFill>
                  <a:srgbClr val="002060"/>
                </a:solidFill>
                <a:latin typeface="+mn-lt"/>
              </a:rPr>
            </a:br>
            <a:br>
              <a:rPr lang="en-US" altLang="en-US" sz="4000" b="1" i="1" dirty="0">
                <a:solidFill>
                  <a:srgbClr val="002060"/>
                </a:solidFill>
                <a:latin typeface="+mn-lt"/>
              </a:rPr>
            </a:br>
            <a:br>
              <a:rPr lang="en-US" altLang="en-US" sz="4000" b="1" i="1" dirty="0">
                <a:solidFill>
                  <a:srgbClr val="002060"/>
                </a:solidFill>
                <a:latin typeface="+mn-lt"/>
              </a:rPr>
            </a:br>
            <a:endParaRPr lang="en-US" altLang="en-US" sz="4000" b="1" dirty="0">
              <a:solidFill>
                <a:srgbClr val="002060"/>
              </a:solidFill>
              <a:latin typeface="+mn-lt"/>
            </a:endParaRPr>
          </a:p>
        </p:txBody>
      </p:sp>
      <p:sp>
        <p:nvSpPr>
          <p:cNvPr id="2" name="Text Box 6">
            <a:extLst>
              <a:ext uri="{FF2B5EF4-FFF2-40B4-BE49-F238E27FC236}">
                <a16:creationId xmlns:a16="http://schemas.microsoft.com/office/drawing/2014/main" id="{AFAA2DCA-7FB4-04FA-E801-7F15BA4643DE}"/>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78335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327377" y="210740"/>
            <a:ext cx="8200344" cy="1204913"/>
          </a:xfrm>
        </p:spPr>
        <p:txBody>
          <a:bodyPr>
            <a:normAutofit/>
          </a:bodyPr>
          <a:lstStyle/>
          <a:p>
            <a:r>
              <a:rPr lang="en-US" altLang="en-US" sz="4000" b="1" dirty="0">
                <a:solidFill>
                  <a:srgbClr val="002060"/>
                </a:solidFill>
                <a:latin typeface="+mn-lt"/>
              </a:rPr>
              <a:t>         Drug Categories </a:t>
            </a:r>
            <a:br>
              <a:rPr lang="en-US" altLang="en-US" sz="4000" b="1" dirty="0">
                <a:solidFill>
                  <a:srgbClr val="002060"/>
                </a:solidFill>
                <a:latin typeface="+mn-lt"/>
              </a:rPr>
            </a:br>
            <a:r>
              <a:rPr lang="en-US" altLang="en-US" sz="4000" b="1" dirty="0">
                <a:solidFill>
                  <a:srgbClr val="002060"/>
                </a:solidFill>
                <a:latin typeface="+mn-lt"/>
              </a:rPr>
              <a:t>That Usually Cause LOC</a:t>
            </a:r>
          </a:p>
        </p:txBody>
      </p:sp>
      <p:sp>
        <p:nvSpPr>
          <p:cNvPr id="3" name="Content Placeholder 2"/>
          <p:cNvSpPr>
            <a:spLocks noGrp="1"/>
          </p:cNvSpPr>
          <p:nvPr>
            <p:ph idx="1"/>
          </p:nvPr>
        </p:nvSpPr>
        <p:spPr>
          <a:xfrm>
            <a:off x="1260928" y="1612447"/>
            <a:ext cx="8026400" cy="2639616"/>
          </a:xfrm>
        </p:spPr>
        <p:txBody>
          <a:bodyPr>
            <a:normAutofit/>
          </a:bodyPr>
          <a:lstStyle/>
          <a:p>
            <a:pPr eaLnBrk="1" hangingPunct="1">
              <a:spcBef>
                <a:spcPts val="1200"/>
              </a:spcBef>
              <a:buFont typeface="Arial" pitchFamily="34" charset="0"/>
              <a:buChar char="•"/>
              <a:defRPr/>
            </a:pPr>
            <a:r>
              <a:rPr lang="en-US" sz="2800" dirty="0"/>
              <a:t>CNS Depressants</a:t>
            </a:r>
          </a:p>
          <a:p>
            <a:pPr eaLnBrk="1" hangingPunct="1">
              <a:spcBef>
                <a:spcPts val="1200"/>
              </a:spcBef>
              <a:buFont typeface="Arial" pitchFamily="34" charset="0"/>
              <a:buChar char="•"/>
              <a:defRPr/>
            </a:pPr>
            <a:r>
              <a:rPr lang="en-US" sz="2800" dirty="0"/>
              <a:t>Inhalants</a:t>
            </a:r>
          </a:p>
          <a:p>
            <a:pPr eaLnBrk="1" hangingPunct="1">
              <a:spcBef>
                <a:spcPts val="1200"/>
              </a:spcBef>
              <a:buFont typeface="Arial" pitchFamily="34" charset="0"/>
              <a:buChar char="•"/>
              <a:defRPr/>
            </a:pPr>
            <a:r>
              <a:rPr lang="en-US" sz="2800" dirty="0"/>
              <a:t>Dissociative Anesthetics</a:t>
            </a:r>
          </a:p>
          <a:p>
            <a:pPr eaLnBrk="1" hangingPunct="1">
              <a:spcBef>
                <a:spcPts val="1200"/>
              </a:spcBef>
              <a:buFont typeface="Arial" pitchFamily="34" charset="0"/>
              <a:buChar char="•"/>
              <a:defRPr/>
            </a:pPr>
            <a:r>
              <a:rPr lang="en-US" sz="2800" dirty="0"/>
              <a:t>Cannabis</a:t>
            </a:r>
          </a:p>
        </p:txBody>
      </p:sp>
      <p:sp>
        <p:nvSpPr>
          <p:cNvPr id="20484"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5-</a:t>
            </a:r>
            <a:fld id="{E70295B0-806D-4C5F-8AFD-AA17C9E7DEAA}" type="slidenum">
              <a:rPr lang="en-US" dirty="0" smtClean="0">
                <a:solidFill>
                  <a:schemeClr val="bg1"/>
                </a:solidFill>
              </a:rPr>
              <a:pPr eaLnBrk="1" hangingPunct="1">
                <a:defRPr/>
              </a:pPr>
              <a:t>188</a:t>
            </a:fld>
            <a:endParaRPr lang="en-US" dirty="0">
              <a:solidFill>
                <a:schemeClr val="bg1"/>
              </a:solidFill>
            </a:endParaRPr>
          </a:p>
        </p:txBody>
      </p:sp>
      <p:sp>
        <p:nvSpPr>
          <p:cNvPr id="2" name="Text Box 6">
            <a:extLst>
              <a:ext uri="{FF2B5EF4-FFF2-40B4-BE49-F238E27FC236}">
                <a16:creationId xmlns:a16="http://schemas.microsoft.com/office/drawing/2014/main" id="{CFD2EA93-3CAD-5D00-DFF7-5FCDD580478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6018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1220" y="175843"/>
            <a:ext cx="2359479" cy="994172"/>
          </a:xfrm>
        </p:spPr>
        <p:txBody>
          <a:bodyPr>
            <a:normAutofit/>
          </a:bodyPr>
          <a:lstStyle/>
          <a:p>
            <a:r>
              <a:rPr lang="en-US" sz="4000" b="1" dirty="0">
                <a:solidFill>
                  <a:srgbClr val="002060"/>
                </a:solidFill>
                <a:latin typeface="+mn-lt"/>
              </a:rPr>
              <a:t>LOC Video</a:t>
            </a:r>
          </a:p>
        </p:txBody>
      </p:sp>
      <p:sp>
        <p:nvSpPr>
          <p:cNvPr id="4" name="Slide Number Placeholder 3"/>
          <p:cNvSpPr>
            <a:spLocks noGrp="1"/>
          </p:cNvSpPr>
          <p:nvPr>
            <p:ph type="sldNum" sz="quarter" idx="4294967295"/>
          </p:nvPr>
        </p:nvSpPr>
        <p:spPr>
          <a:xfrm>
            <a:off x="6835775" y="4824413"/>
            <a:ext cx="2133600" cy="273844"/>
          </a:xfrm>
          <a:prstGeom prst="rect">
            <a:avLst/>
          </a:prstGeom>
        </p:spPr>
        <p:txBody>
          <a:bodyPr/>
          <a:lstStyle/>
          <a:p>
            <a:pPr>
              <a:defRPr/>
            </a:pPr>
            <a:r>
              <a:rPr lang="en-US"/>
              <a:t>5-</a:t>
            </a:r>
            <a:fld id="{9650D3B4-5F07-4291-8E04-E55EE3737B50}" type="slidenum">
              <a:rPr lang="en-US" smtClean="0"/>
              <a:pPr>
                <a:defRPr/>
              </a:pPr>
              <a:t>189</a:t>
            </a:fld>
            <a:endParaRPr lang="en-US" dirty="0"/>
          </a:p>
        </p:txBody>
      </p:sp>
      <p:pic>
        <p:nvPicPr>
          <p:cNvPr id="5" name="LOC DRE ETOH workshop Oct 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7838" y="1110777"/>
            <a:ext cx="5194570" cy="2921946"/>
          </a:xfrm>
          <a:prstGeom prst="rect">
            <a:avLst/>
          </a:prstGeom>
        </p:spPr>
      </p:pic>
      <p:sp>
        <p:nvSpPr>
          <p:cNvPr id="3" name="Text Box 6">
            <a:extLst>
              <a:ext uri="{FF2B5EF4-FFF2-40B4-BE49-F238E27FC236}">
                <a16:creationId xmlns:a16="http://schemas.microsoft.com/office/drawing/2014/main" id="{594CC0FC-5D0F-8CAB-3D3B-FD3D72A1A72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51731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True or False?</a:t>
            </a:r>
          </a:p>
        </p:txBody>
      </p:sp>
      <p:sp>
        <p:nvSpPr>
          <p:cNvPr id="3" name="Text Placeholder 2"/>
          <p:cNvSpPr>
            <a:spLocks noGrp="1"/>
          </p:cNvSpPr>
          <p:nvPr>
            <p:ph type="body" sz="quarter" idx="4294967295"/>
          </p:nvPr>
        </p:nvSpPr>
        <p:spPr>
          <a:xfrm>
            <a:off x="293914" y="819150"/>
            <a:ext cx="8564335" cy="3505200"/>
          </a:xfrm>
        </p:spPr>
        <p:txBody>
          <a:bodyPr>
            <a:noAutofit/>
          </a:bodyPr>
          <a:lstStyle/>
          <a:p>
            <a:pPr marL="0" indent="0">
              <a:buNone/>
            </a:pPr>
            <a:r>
              <a:rPr lang="en-US" sz="2800" dirty="0"/>
              <a:t>9. 	If a person’s blood alcohol level is 0.08%, it will take 	approximately 2 hours of non-drinking to eliminate 	all alcohol and achieve a 0.00% blood alcohol level? </a:t>
            </a:r>
          </a:p>
          <a:p>
            <a:r>
              <a:rPr lang="en-US" sz="2800" b="1" i="1" u="sng" dirty="0">
                <a:solidFill>
                  <a:srgbClr val="FF0000"/>
                </a:solidFill>
              </a:rPr>
              <a:t>FALSE</a:t>
            </a:r>
          </a:p>
          <a:p>
            <a:endParaRPr lang="en-US" sz="2800" b="1" i="1" u="sng" dirty="0">
              <a:solidFill>
                <a:srgbClr val="FF0000"/>
              </a:solidFill>
            </a:endParaRPr>
          </a:p>
          <a:p>
            <a:pPr marL="0" indent="0">
              <a:buNone/>
            </a:pPr>
            <a:r>
              <a:rPr lang="en-US" sz="2800" dirty="0"/>
              <a:t>10.   Alcohol lowers inhibitions, therefore it is best  	classified as a stimulant?  </a:t>
            </a:r>
          </a:p>
          <a:p>
            <a:r>
              <a:rPr lang="en-US" sz="2800" b="1" i="1" u="sng" dirty="0">
                <a:solidFill>
                  <a:srgbClr val="FF0000"/>
                </a:solidFill>
              </a:rPr>
              <a:t>FALSE</a:t>
            </a:r>
            <a:endParaRPr lang="en-US" sz="2800" dirty="0">
              <a:solidFill>
                <a:srgbClr val="FF0000"/>
              </a:solidFill>
            </a:endParaRPr>
          </a:p>
        </p:txBody>
      </p:sp>
      <p:sp>
        <p:nvSpPr>
          <p:cNvPr id="4" name="Text Box 6">
            <a:extLst>
              <a:ext uri="{FF2B5EF4-FFF2-40B4-BE49-F238E27FC236}">
                <a16:creationId xmlns:a16="http://schemas.microsoft.com/office/drawing/2014/main" id="{875FDB04-4EB2-6DB2-5E19-204208EC8C2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1187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835775" y="4824413"/>
            <a:ext cx="2133600" cy="273844"/>
          </a:xfrm>
          <a:prstGeom prst="rect">
            <a:avLst/>
          </a:prstGeom>
        </p:spPr>
        <p:txBody>
          <a:bodyPr/>
          <a:lstStyle/>
          <a:p>
            <a:pPr>
              <a:defRPr/>
            </a:pPr>
            <a:r>
              <a:rPr lang="en-US"/>
              <a:t>5-</a:t>
            </a:r>
            <a:fld id="{9650D3B4-5F07-4291-8E04-E55EE3737B50}" type="slidenum">
              <a:rPr lang="en-US" smtClean="0"/>
              <a:pPr>
                <a:defRPr/>
              </a:pPr>
              <a:t>190</a:t>
            </a:fld>
            <a:endParaRPr lang="en-US" dirty="0"/>
          </a:p>
        </p:txBody>
      </p:sp>
      <p:sp>
        <p:nvSpPr>
          <p:cNvPr id="22" name="Title 1"/>
          <p:cNvSpPr>
            <a:spLocks noGrp="1"/>
          </p:cNvSpPr>
          <p:nvPr>
            <p:ph type="title"/>
          </p:nvPr>
        </p:nvSpPr>
        <p:spPr>
          <a:xfrm>
            <a:off x="2315256" y="360715"/>
            <a:ext cx="4926466" cy="436960"/>
          </a:xfrm>
        </p:spPr>
        <p:txBody>
          <a:bodyPr>
            <a:noAutofit/>
          </a:bodyPr>
          <a:lstStyle/>
          <a:p>
            <a:r>
              <a:rPr lang="en-US" altLang="en-US" sz="4000" b="1" dirty="0">
                <a:solidFill>
                  <a:srgbClr val="002060"/>
                </a:solidFill>
                <a:latin typeface="+mn-lt"/>
              </a:rPr>
              <a:t>LOC Present Examples</a:t>
            </a:r>
          </a:p>
        </p:txBody>
      </p:sp>
      <p:grpSp>
        <p:nvGrpSpPr>
          <p:cNvPr id="23" name="Group 3"/>
          <p:cNvGrpSpPr>
            <a:grpSpLocks/>
          </p:cNvGrpSpPr>
          <p:nvPr/>
        </p:nvGrpSpPr>
        <p:grpSpPr bwMode="auto">
          <a:xfrm>
            <a:off x="1600201" y="1501378"/>
            <a:ext cx="6062663" cy="1241822"/>
            <a:chOff x="3744" y="8767"/>
            <a:chExt cx="3853" cy="1025"/>
          </a:xfrm>
        </p:grpSpPr>
        <p:sp>
          <p:nvSpPr>
            <p:cNvPr id="24" name="Oval 4"/>
            <p:cNvSpPr>
              <a:spLocks noChangeArrowheads="1"/>
            </p:cNvSpPr>
            <p:nvPr/>
          </p:nvSpPr>
          <p:spPr bwMode="auto">
            <a:xfrm>
              <a:off x="3744" y="8784"/>
              <a:ext cx="1584" cy="1008"/>
            </a:xfrm>
            <a:prstGeom prst="ellipse">
              <a:avLst/>
            </a:prstGeom>
            <a:solidFill>
              <a:srgbClr val="FFFFFF"/>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25" name="Oval 5"/>
            <p:cNvSpPr>
              <a:spLocks noChangeArrowheads="1"/>
            </p:cNvSpPr>
            <p:nvPr/>
          </p:nvSpPr>
          <p:spPr bwMode="auto">
            <a:xfrm>
              <a:off x="6013" y="8767"/>
              <a:ext cx="1584" cy="1008"/>
            </a:xfrm>
            <a:prstGeom prst="ellipse">
              <a:avLst/>
            </a:prstGeom>
            <a:solidFill>
              <a:srgbClr val="FFFFFF"/>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26" name="Freeform 6"/>
            <p:cNvSpPr>
              <a:spLocks/>
            </p:cNvSpPr>
            <p:nvPr/>
          </p:nvSpPr>
          <p:spPr bwMode="auto">
            <a:xfrm>
              <a:off x="5983" y="9149"/>
              <a:ext cx="809" cy="398"/>
            </a:xfrm>
            <a:custGeom>
              <a:avLst/>
              <a:gdLst>
                <a:gd name="T0" fmla="*/ 5903 w 710"/>
                <a:gd name="T1" fmla="*/ 32 h 409"/>
                <a:gd name="T2" fmla="*/ 538 w 710"/>
                <a:gd name="T3" fmla="*/ 43 h 409"/>
                <a:gd name="T4" fmla="*/ 698 w 710"/>
                <a:gd name="T5" fmla="*/ 160 h 409"/>
                <a:gd name="T6" fmla="*/ 1325 w 710"/>
                <a:gd name="T7" fmla="*/ 182 h 409"/>
                <a:gd name="T8" fmla="*/ 2590 w 710"/>
                <a:gd name="T9" fmla="*/ 203 h 409"/>
                <a:gd name="T10" fmla="*/ 5742 w 710"/>
                <a:gd name="T11" fmla="*/ 247 h 409"/>
                <a:gd name="T12" fmla="*/ 6539 w 710"/>
                <a:gd name="T13" fmla="*/ 257 h 409"/>
                <a:gd name="T14" fmla="*/ 0 60000 65536"/>
                <a:gd name="T15" fmla="*/ 0 60000 65536"/>
                <a:gd name="T16" fmla="*/ 0 60000 65536"/>
                <a:gd name="T17" fmla="*/ 0 60000 65536"/>
                <a:gd name="T18" fmla="*/ 0 60000 65536"/>
                <a:gd name="T19" fmla="*/ 0 60000 65536"/>
                <a:gd name="T20" fmla="*/ 0 60000 65536"/>
                <a:gd name="T21" fmla="*/ 0 w 710"/>
                <a:gd name="T22" fmla="*/ 0 h 409"/>
                <a:gd name="T23" fmla="*/ 710 w 710"/>
                <a:gd name="T24" fmla="*/ 409 h 4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0" h="409">
                  <a:moveTo>
                    <a:pt x="642" y="49"/>
                  </a:moveTo>
                  <a:cubicBezTo>
                    <a:pt x="448" y="55"/>
                    <a:pt x="242" y="0"/>
                    <a:pt x="59" y="66"/>
                  </a:cubicBezTo>
                  <a:cubicBezTo>
                    <a:pt x="0" y="87"/>
                    <a:pt x="54" y="195"/>
                    <a:pt x="76" y="254"/>
                  </a:cubicBezTo>
                  <a:cubicBezTo>
                    <a:pt x="85" y="278"/>
                    <a:pt x="120" y="281"/>
                    <a:pt x="144" y="289"/>
                  </a:cubicBezTo>
                  <a:cubicBezTo>
                    <a:pt x="189" y="304"/>
                    <a:pt x="282" y="323"/>
                    <a:pt x="282" y="323"/>
                  </a:cubicBezTo>
                  <a:cubicBezTo>
                    <a:pt x="380" y="389"/>
                    <a:pt x="509" y="374"/>
                    <a:pt x="624" y="392"/>
                  </a:cubicBezTo>
                  <a:cubicBezTo>
                    <a:pt x="653" y="397"/>
                    <a:pt x="710" y="409"/>
                    <a:pt x="710" y="409"/>
                  </a:cubicBezTo>
                </a:path>
              </a:pathLst>
            </a:custGeom>
            <a:noFill/>
            <a:ln w="9525">
              <a:solidFill>
                <a:srgbClr val="000000"/>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7" name="Oval 7"/>
            <p:cNvSpPr>
              <a:spLocks noChangeArrowheads="1"/>
            </p:cNvSpPr>
            <p:nvPr/>
          </p:nvSpPr>
          <p:spPr bwMode="auto">
            <a:xfrm>
              <a:off x="6676" y="9095"/>
              <a:ext cx="288" cy="288"/>
            </a:xfrm>
            <a:prstGeom prst="ellipse">
              <a:avLst/>
            </a:prstGeom>
            <a:solidFill>
              <a:srgbClr val="EAEAEA"/>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28" name="Line 8"/>
            <p:cNvSpPr>
              <a:spLocks noChangeShapeType="1"/>
            </p:cNvSpPr>
            <p:nvPr/>
          </p:nvSpPr>
          <p:spPr bwMode="auto">
            <a:xfrm>
              <a:off x="4560" y="9238"/>
              <a:ext cx="754" cy="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9" name="Oval 9"/>
            <p:cNvSpPr>
              <a:spLocks noChangeArrowheads="1"/>
            </p:cNvSpPr>
            <p:nvPr/>
          </p:nvSpPr>
          <p:spPr bwMode="auto">
            <a:xfrm>
              <a:off x="4382" y="9100"/>
              <a:ext cx="288" cy="288"/>
            </a:xfrm>
            <a:prstGeom prst="ellipse">
              <a:avLst/>
            </a:prstGeom>
            <a:solidFill>
              <a:srgbClr val="EAEAEA"/>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grpSp>
      <p:grpSp>
        <p:nvGrpSpPr>
          <p:cNvPr id="30" name="Group 10"/>
          <p:cNvGrpSpPr>
            <a:grpSpLocks/>
          </p:cNvGrpSpPr>
          <p:nvPr/>
        </p:nvGrpSpPr>
        <p:grpSpPr bwMode="auto">
          <a:xfrm>
            <a:off x="1663700" y="2867026"/>
            <a:ext cx="5975350" cy="1278731"/>
            <a:chOff x="6381" y="9004"/>
            <a:chExt cx="3744" cy="1025"/>
          </a:xfrm>
        </p:grpSpPr>
        <p:sp>
          <p:nvSpPr>
            <p:cNvPr id="31" name="Oval 11"/>
            <p:cNvSpPr>
              <a:spLocks noChangeArrowheads="1"/>
            </p:cNvSpPr>
            <p:nvPr/>
          </p:nvSpPr>
          <p:spPr bwMode="auto">
            <a:xfrm>
              <a:off x="6381" y="9021"/>
              <a:ext cx="1584" cy="1008"/>
            </a:xfrm>
            <a:prstGeom prst="ellipse">
              <a:avLst/>
            </a:prstGeom>
            <a:solidFill>
              <a:srgbClr val="FFFFFF"/>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32" name="Oval 12"/>
            <p:cNvSpPr>
              <a:spLocks noChangeArrowheads="1"/>
            </p:cNvSpPr>
            <p:nvPr/>
          </p:nvSpPr>
          <p:spPr bwMode="auto">
            <a:xfrm>
              <a:off x="8541" y="9004"/>
              <a:ext cx="1584" cy="1008"/>
            </a:xfrm>
            <a:prstGeom prst="ellipse">
              <a:avLst/>
            </a:prstGeom>
            <a:solidFill>
              <a:srgbClr val="FFFFFF"/>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33" name="Oval 13"/>
            <p:cNvSpPr>
              <a:spLocks noChangeArrowheads="1"/>
            </p:cNvSpPr>
            <p:nvPr/>
          </p:nvSpPr>
          <p:spPr bwMode="auto">
            <a:xfrm>
              <a:off x="9313" y="9332"/>
              <a:ext cx="288" cy="288"/>
            </a:xfrm>
            <a:prstGeom prst="ellipse">
              <a:avLst/>
            </a:prstGeom>
            <a:solidFill>
              <a:srgbClr val="EAEAEA"/>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34" name="Oval 14"/>
            <p:cNvSpPr>
              <a:spLocks noChangeArrowheads="1"/>
            </p:cNvSpPr>
            <p:nvPr/>
          </p:nvSpPr>
          <p:spPr bwMode="auto">
            <a:xfrm>
              <a:off x="7019" y="9337"/>
              <a:ext cx="288" cy="288"/>
            </a:xfrm>
            <a:prstGeom prst="ellipse">
              <a:avLst/>
            </a:prstGeom>
            <a:solidFill>
              <a:srgbClr val="EAEAEA"/>
            </a:solidFill>
            <a:ln w="9525">
              <a:solidFill>
                <a:srgbClr val="000000"/>
              </a:solidFill>
              <a:round/>
              <a:headEnd/>
              <a:tailEnd/>
            </a:ln>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sp>
          <p:nvSpPr>
            <p:cNvPr id="35" name="Line 15"/>
            <p:cNvSpPr>
              <a:spLocks noChangeShapeType="1"/>
            </p:cNvSpPr>
            <p:nvPr/>
          </p:nvSpPr>
          <p:spPr bwMode="auto">
            <a:xfrm flipH="1">
              <a:off x="8941" y="9488"/>
              <a:ext cx="360" cy="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6" name="Line 16"/>
            <p:cNvSpPr>
              <a:spLocks noChangeShapeType="1"/>
            </p:cNvSpPr>
            <p:nvPr/>
          </p:nvSpPr>
          <p:spPr bwMode="auto">
            <a:xfrm>
              <a:off x="7305" y="9472"/>
              <a:ext cx="360" cy="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 name="Line 17"/>
            <p:cNvSpPr>
              <a:spLocks noChangeShapeType="1"/>
            </p:cNvSpPr>
            <p:nvPr/>
          </p:nvSpPr>
          <p:spPr bwMode="auto">
            <a:xfrm>
              <a:off x="8933" y="9308"/>
              <a:ext cx="0" cy="36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8" name="Line 18"/>
            <p:cNvSpPr>
              <a:spLocks noChangeShapeType="1"/>
            </p:cNvSpPr>
            <p:nvPr/>
          </p:nvSpPr>
          <p:spPr bwMode="auto">
            <a:xfrm>
              <a:off x="7657" y="9288"/>
              <a:ext cx="0" cy="36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 name="Text Box 6">
            <a:extLst>
              <a:ext uri="{FF2B5EF4-FFF2-40B4-BE49-F238E27FC236}">
                <a16:creationId xmlns:a16="http://schemas.microsoft.com/office/drawing/2014/main" id="{57870700-1476-D08B-43EF-B9316AFB788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85629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0-#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36051" y="392492"/>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7172" name="Picture 4" descr="Question Mark Man Images - Free Download on Freepik">
            <a:extLst>
              <a:ext uri="{FF2B5EF4-FFF2-40B4-BE49-F238E27FC236}">
                <a16:creationId xmlns:a16="http://schemas.microsoft.com/office/drawing/2014/main" id="{916DB6E4-9053-346D-F69F-560E9F31A77C}"/>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0000"/>
          <a:stretch/>
        </p:blipFill>
        <p:spPr bwMode="auto">
          <a:xfrm>
            <a:off x="3316403" y="1558773"/>
            <a:ext cx="2209113" cy="2653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8AA0BAD8-9CDD-03DB-150B-5B78AB27856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81124967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2112639" y="-29253"/>
            <a:ext cx="7886700" cy="994172"/>
          </a:xfrm>
        </p:spPr>
        <p:txBody>
          <a:bodyPr>
            <a:normAutofit/>
          </a:bodyPr>
          <a:lstStyle/>
          <a:p>
            <a:r>
              <a:rPr lang="en-US" altLang="en-US" sz="4000" b="1" dirty="0">
                <a:solidFill>
                  <a:srgbClr val="002060"/>
                </a:solidFill>
                <a:latin typeface="+mn-lt"/>
              </a:rPr>
              <a:t>Estimation of Pupil Size</a:t>
            </a:r>
          </a:p>
        </p:txBody>
      </p:sp>
      <p:pic>
        <p:nvPicPr>
          <p:cNvPr id="5" name="Picture 4" descr="P8120155"/>
          <p:cNvPicPr>
            <a:picLocks noChangeAspect="1" noChangeArrowheads="1"/>
          </p:cNvPicPr>
          <p:nvPr/>
        </p:nvPicPr>
        <p:blipFill>
          <a:blip r:embed="rId3"/>
          <a:srcRect/>
          <a:stretch>
            <a:fillRect/>
          </a:stretch>
        </p:blipFill>
        <p:spPr bwMode="auto">
          <a:xfrm>
            <a:off x="3385511" y="867248"/>
            <a:ext cx="2101284" cy="1362824"/>
          </a:xfrm>
          <a:prstGeom prst="rect">
            <a:avLst/>
          </a:prstGeom>
          <a:ln>
            <a:noFill/>
          </a:ln>
          <a:effectLst>
            <a:outerShdw blurRad="292100" dist="139700" dir="2700000" algn="tl" rotWithShape="0">
              <a:srgbClr val="333333">
                <a:alpha val="65000"/>
              </a:srgbClr>
            </a:outerShdw>
          </a:effectLst>
        </p:spPr>
      </p:pic>
      <p:pic>
        <p:nvPicPr>
          <p:cNvPr id="2" name="Picture 1" descr="custom_stopwatch_with_hands_1315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46882" y="1548660"/>
            <a:ext cx="1672753" cy="2325080"/>
          </a:xfrm>
          <a:prstGeom prst="rect">
            <a:avLst/>
          </a:prstGeom>
        </p:spPr>
      </p:pic>
      <p:pic>
        <p:nvPicPr>
          <p:cNvPr id="8" name="Picture 7" descr="direct light eye.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91005" y="1994180"/>
            <a:ext cx="1965762" cy="1336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red_arrow_up_400_clr_2105.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V="1">
            <a:off x="5628335" y="867252"/>
            <a:ext cx="1531769" cy="1053091"/>
          </a:xfrm>
          <a:prstGeom prst="rect">
            <a:avLst/>
          </a:prstGeom>
        </p:spPr>
      </p:pic>
      <p:pic>
        <p:nvPicPr>
          <p:cNvPr id="12" name="Picture 11" descr="red_arrow_up_400_clr_2105.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flipV="1">
            <a:off x="6117373" y="3307102"/>
            <a:ext cx="1531769" cy="1053091"/>
          </a:xfrm>
          <a:prstGeom prst="rect">
            <a:avLst/>
          </a:prstGeom>
        </p:spPr>
      </p:pic>
      <p:pic>
        <p:nvPicPr>
          <p:cNvPr id="13" name="Picture 12" descr="red_arrow_up_400_clr_2105.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2090882" y="3347194"/>
            <a:ext cx="1531769" cy="1053091"/>
          </a:xfrm>
          <a:prstGeom prst="rect">
            <a:avLst/>
          </a:prstGeom>
        </p:spPr>
      </p:pic>
      <p:pic>
        <p:nvPicPr>
          <p:cNvPr id="3" name="Picture 2" descr="A picture containing human face, person, headphones, eyebrow&#10;&#10;Description automatically generated">
            <a:extLst>
              <a:ext uri="{FF2B5EF4-FFF2-40B4-BE49-F238E27FC236}">
                <a16:creationId xmlns:a16="http://schemas.microsoft.com/office/drawing/2014/main" id="{81A00246-B90B-3A9D-AED1-960D6BB574D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13498" r="6343"/>
          <a:stretch/>
        </p:blipFill>
        <p:spPr>
          <a:xfrm>
            <a:off x="3832202" y="2337806"/>
            <a:ext cx="2375808" cy="1985715"/>
          </a:xfrm>
          <a:prstGeom prst="rect">
            <a:avLst/>
          </a:prstGeom>
        </p:spPr>
      </p:pic>
      <p:sp>
        <p:nvSpPr>
          <p:cNvPr id="4" name="Text Box 6">
            <a:extLst>
              <a:ext uri="{FF2B5EF4-FFF2-40B4-BE49-F238E27FC236}">
                <a16:creationId xmlns:a16="http://schemas.microsoft.com/office/drawing/2014/main" id="{26ECAEF2-91E6-DBD1-32D0-86F68E3B5EB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1164952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212522" y="0"/>
            <a:ext cx="7886700" cy="994172"/>
          </a:xfrm>
        </p:spPr>
        <p:txBody>
          <a:bodyPr>
            <a:normAutofit/>
          </a:bodyPr>
          <a:lstStyle/>
          <a:p>
            <a:r>
              <a:rPr lang="en-US" altLang="en-US" sz="4000" b="1" dirty="0">
                <a:solidFill>
                  <a:srgbClr val="002060"/>
                </a:solidFill>
                <a:latin typeface="+mn-lt"/>
              </a:rPr>
              <a:t>Estimating Pupil Size</a:t>
            </a:r>
          </a:p>
        </p:txBody>
      </p:sp>
      <p:pic>
        <p:nvPicPr>
          <p:cNvPr id="6" name="Picture 10" descr="Dilated Pupil"/>
          <p:cNvPicPr>
            <a:picLocks noChangeAspect="1" noChangeArrowheads="1"/>
          </p:cNvPicPr>
          <p:nvPr/>
        </p:nvPicPr>
        <p:blipFill rotWithShape="1">
          <a:blip r:embed="rId3"/>
          <a:srcRect b="12042"/>
          <a:stretch/>
        </p:blipFill>
        <p:spPr bwMode="auto">
          <a:xfrm>
            <a:off x="834799" y="2273377"/>
            <a:ext cx="3281362" cy="1622822"/>
          </a:xfrm>
          <a:prstGeom prst="ellipse">
            <a:avLst/>
          </a:prstGeom>
          <a:ln>
            <a:noFill/>
          </a:ln>
          <a:effectLst>
            <a:softEdge rad="112500"/>
          </a:effectLst>
        </p:spPr>
      </p:pic>
      <p:pic>
        <p:nvPicPr>
          <p:cNvPr id="7" name="Picture 24" descr="Room Light Eye Check"/>
          <p:cNvPicPr>
            <a:picLocks noChangeAspect="1" noChangeArrowheads="1"/>
          </p:cNvPicPr>
          <p:nvPr/>
        </p:nvPicPr>
        <p:blipFill rotWithShape="1">
          <a:blip r:embed="rId4"/>
          <a:srcRect r="35198"/>
          <a:stretch/>
        </p:blipFill>
        <p:spPr>
          <a:xfrm>
            <a:off x="5444996" y="1883466"/>
            <a:ext cx="2800933" cy="2402645"/>
          </a:xfrm>
          <a:prstGeom prst="ellipse">
            <a:avLst/>
          </a:prstGeom>
          <a:ln>
            <a:noFill/>
          </a:ln>
          <a:effectLst>
            <a:softEdge rad="112500"/>
          </a:effectLst>
        </p:spPr>
      </p:pic>
      <p:sp>
        <p:nvSpPr>
          <p:cNvPr id="8" name="TextBox 7"/>
          <p:cNvSpPr txBox="1"/>
          <p:nvPr/>
        </p:nvSpPr>
        <p:spPr>
          <a:xfrm>
            <a:off x="2411981" y="1156311"/>
            <a:ext cx="4674620" cy="666849"/>
          </a:xfrm>
          <a:prstGeom prst="rect">
            <a:avLst/>
          </a:prstGeom>
          <a:noFill/>
        </p:spPr>
        <p:txBody>
          <a:bodyPr wrap="square">
            <a:spAutoFit/>
          </a:bodyPr>
          <a:lstStyle/>
          <a:p>
            <a:pPr>
              <a:defRPr/>
            </a:pPr>
            <a:r>
              <a:rPr lang="en-US" sz="2800" b="1" dirty="0">
                <a:solidFill>
                  <a:srgbClr val="002060"/>
                </a:solidFill>
                <a:latin typeface="+mn-lt"/>
                <a:cs typeface="Arial" charset="0"/>
              </a:rPr>
              <a:t>DRE average range of pupil size in room light  	       2.5 to 5.0 mm</a:t>
            </a:r>
          </a:p>
        </p:txBody>
      </p:sp>
      <p:sp>
        <p:nvSpPr>
          <p:cNvPr id="2" name="Text Box 6">
            <a:extLst>
              <a:ext uri="{FF2B5EF4-FFF2-40B4-BE49-F238E27FC236}">
                <a16:creationId xmlns:a16="http://schemas.microsoft.com/office/drawing/2014/main" id="{897FC39C-50A0-2FF4-5027-5F715F7F904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9237481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400050"/>
            <a:ext cx="8534400" cy="571500"/>
          </a:xfrm>
        </p:spPr>
        <p:txBody>
          <a:bodyPr>
            <a:noAutofit/>
          </a:bodyPr>
          <a:lstStyle/>
          <a:p>
            <a:r>
              <a:rPr lang="en-US" altLang="en-US" sz="4000" b="1" dirty="0">
                <a:solidFill>
                  <a:srgbClr val="002060"/>
                </a:solidFill>
                <a:latin typeface="+mn-lt"/>
              </a:rPr>
              <a:t>Three Lighting Conditions</a:t>
            </a:r>
          </a:p>
        </p:txBody>
      </p:sp>
      <p:pic>
        <p:nvPicPr>
          <p:cNvPr id="6" name="Picture 5" descr="P8120155"/>
          <p:cNvPicPr>
            <a:picLocks noChangeAspect="1" noChangeArrowheads="1"/>
          </p:cNvPicPr>
          <p:nvPr/>
        </p:nvPicPr>
        <p:blipFill>
          <a:blip r:embed="rId3"/>
          <a:srcRect/>
          <a:stretch>
            <a:fillRect/>
          </a:stretch>
        </p:blipFill>
        <p:spPr bwMode="auto">
          <a:xfrm>
            <a:off x="881517" y="1168003"/>
            <a:ext cx="2963862" cy="1668066"/>
          </a:xfrm>
          <a:prstGeom prst="rect">
            <a:avLst/>
          </a:prstGeom>
          <a:ln>
            <a:noFill/>
          </a:ln>
          <a:effectLst>
            <a:outerShdw blurRad="292100" dist="139700" dir="2700000" algn="tl" rotWithShape="0">
              <a:srgbClr val="333333">
                <a:alpha val="65000"/>
              </a:srgbClr>
            </a:outerShdw>
          </a:effectLst>
        </p:spPr>
      </p:pic>
      <p:sp>
        <p:nvSpPr>
          <p:cNvPr id="7" name="Slide Number Placeholder 21"/>
          <p:cNvSpPr>
            <a:spLocks noGrp="1"/>
          </p:cNvSpPr>
          <p:nvPr>
            <p:ph type="sldNum" sz="quarter" idx="4294967295"/>
          </p:nvPr>
        </p:nvSpPr>
        <p:spPr bwMode="auto">
          <a:xfrm>
            <a:off x="6835775" y="4824413"/>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5-</a:t>
            </a:r>
            <a:fld id="{317DBCCC-2053-418C-879F-18D44C93E234}" type="slidenum">
              <a:rPr lang="en-US" dirty="0" smtClean="0">
                <a:solidFill>
                  <a:schemeClr val="bg1"/>
                </a:solidFill>
              </a:rPr>
              <a:pPr eaLnBrk="1" hangingPunct="1">
                <a:defRPr/>
              </a:pPr>
              <a:t>194</a:t>
            </a:fld>
            <a:endParaRPr lang="en-US" dirty="0">
              <a:solidFill>
                <a:schemeClr val="bg1"/>
              </a:solidFill>
            </a:endParaRPr>
          </a:p>
        </p:txBody>
      </p:sp>
      <p:pic>
        <p:nvPicPr>
          <p:cNvPr id="9" name="Picture 7" descr="direct light eye.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78364" y="2656965"/>
            <a:ext cx="2738438" cy="1540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picture containing human face, person, headphones, eyebrow&#10;&#10;Description automatically generated">
            <a:extLst>
              <a:ext uri="{FF2B5EF4-FFF2-40B4-BE49-F238E27FC236}">
                <a16:creationId xmlns:a16="http://schemas.microsoft.com/office/drawing/2014/main" id="{B3DF8841-06AB-795B-A1C5-FE656B4FE5B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98620" y="1168003"/>
            <a:ext cx="2963863" cy="1985715"/>
          </a:xfrm>
          <a:prstGeom prst="rect">
            <a:avLst/>
          </a:prstGeom>
        </p:spPr>
      </p:pic>
      <p:sp>
        <p:nvSpPr>
          <p:cNvPr id="4" name="Text Box 6">
            <a:extLst>
              <a:ext uri="{FF2B5EF4-FFF2-40B4-BE49-F238E27FC236}">
                <a16:creationId xmlns:a16="http://schemas.microsoft.com/office/drawing/2014/main" id="{4281DA70-B231-CD5E-5BD7-EA9B4847B2B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1260192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98021" y="192201"/>
            <a:ext cx="8123465" cy="994172"/>
          </a:xfrm>
        </p:spPr>
        <p:txBody>
          <a:bodyPr>
            <a:noAutofit/>
          </a:bodyPr>
          <a:lstStyle/>
          <a:p>
            <a:pPr algn="ctr" eaLnBrk="1" hangingPunct="1">
              <a:defRPr/>
            </a:pPr>
            <a:r>
              <a:rPr lang="en-US" sz="4000" b="1" dirty="0">
                <a:solidFill>
                  <a:srgbClr val="002060"/>
                </a:solidFill>
                <a:latin typeface="Arial" panose="020B0604020202020204" pitchFamily="34" charset="0"/>
                <a:cs typeface="Arial" panose="020B0604020202020204" pitchFamily="34" charset="0"/>
              </a:rPr>
              <a:t>Average Range of Non-Impaired</a:t>
            </a:r>
            <a:br>
              <a:rPr lang="en-US" sz="4000" b="1" dirty="0">
                <a:solidFill>
                  <a:srgbClr val="002060"/>
                </a:solidFill>
                <a:latin typeface="Arial" panose="020B0604020202020204" pitchFamily="34" charset="0"/>
                <a:cs typeface="Arial" panose="020B0604020202020204" pitchFamily="34" charset="0"/>
              </a:rPr>
            </a:br>
            <a:r>
              <a:rPr lang="en-US" sz="4000" b="1" dirty="0">
                <a:solidFill>
                  <a:srgbClr val="002060"/>
                </a:solidFill>
                <a:latin typeface="Arial" panose="020B0604020202020204" pitchFamily="34" charset="0"/>
                <a:cs typeface="Arial" panose="020B0604020202020204" pitchFamily="34" charset="0"/>
              </a:rPr>
              <a:t>Pupil Sizes               </a:t>
            </a:r>
          </a:p>
        </p:txBody>
      </p:sp>
      <p:sp>
        <p:nvSpPr>
          <p:cNvPr id="154627" name="Rectangle 3"/>
          <p:cNvSpPr>
            <a:spLocks noGrp="1" noChangeArrowheads="1"/>
          </p:cNvSpPr>
          <p:nvPr>
            <p:ph type="body" idx="4294967295"/>
          </p:nvPr>
        </p:nvSpPr>
        <p:spPr>
          <a:xfrm>
            <a:off x="944850" y="1423455"/>
            <a:ext cx="7676636" cy="3373394"/>
          </a:xfrm>
        </p:spPr>
        <p:txBody>
          <a:bodyPr>
            <a:normAutofit/>
          </a:bodyPr>
          <a:lstStyle/>
          <a:p>
            <a:pPr marL="0" indent="0">
              <a:buNone/>
              <a:defRPr/>
            </a:pPr>
            <a:r>
              <a:rPr lang="en-US" sz="2800" dirty="0">
                <a:latin typeface="Arial" panose="020B0604020202020204" pitchFamily="34" charset="0"/>
                <a:ea typeface="Times New Roman" pitchFamily="18" charset="0"/>
                <a:cs typeface="Arial" panose="020B0604020202020204" pitchFamily="34" charset="0"/>
              </a:rPr>
              <a:t>Room Light</a:t>
            </a:r>
          </a:p>
          <a:p>
            <a:pPr marL="476250" lvl="1" indent="-219075">
              <a:buFont typeface="Arial" charset="0"/>
              <a:buChar char="•"/>
              <a:defRPr/>
            </a:pPr>
            <a:r>
              <a:rPr lang="en-US" dirty="0">
                <a:latin typeface="Arial" panose="020B0604020202020204" pitchFamily="34" charset="0"/>
                <a:ea typeface="Times New Roman" pitchFamily="18" charset="0"/>
                <a:cs typeface="Arial" panose="020B0604020202020204" pitchFamily="34" charset="0"/>
              </a:rPr>
              <a:t>Approximately 4.0 mm with pupil sizes ranging from 2.5 to 5.0 mm</a:t>
            </a:r>
          </a:p>
          <a:p>
            <a:pPr marL="0" indent="0">
              <a:buNone/>
              <a:defRPr/>
            </a:pPr>
            <a:r>
              <a:rPr lang="en-US" sz="2800" dirty="0">
                <a:latin typeface="Arial" panose="020B0604020202020204" pitchFamily="34" charset="0"/>
                <a:ea typeface="Times New Roman" pitchFamily="18" charset="0"/>
                <a:cs typeface="Arial" panose="020B0604020202020204" pitchFamily="34" charset="0"/>
              </a:rPr>
              <a:t>Near Total Darkness</a:t>
            </a:r>
          </a:p>
          <a:p>
            <a:pPr marL="472679" indent="-213122">
              <a:defRPr/>
            </a:pPr>
            <a:r>
              <a:rPr lang="en-US" sz="1800" dirty="0">
                <a:latin typeface="Arial" panose="020B0604020202020204" pitchFamily="34" charset="0"/>
                <a:ea typeface="Times New Roman" pitchFamily="18" charset="0"/>
                <a:cs typeface="Arial" panose="020B0604020202020204" pitchFamily="34" charset="0"/>
              </a:rPr>
              <a:t>Approximately 6.5 mm with pupil sizes ranging from 5.0 to 8.5 mm</a:t>
            </a:r>
          </a:p>
          <a:p>
            <a:pPr marL="0" indent="0">
              <a:buNone/>
              <a:defRPr/>
            </a:pPr>
            <a:r>
              <a:rPr lang="en-US" sz="2800" dirty="0">
                <a:latin typeface="Arial" panose="020B0604020202020204" pitchFamily="34" charset="0"/>
                <a:ea typeface="Times New Roman" pitchFamily="18" charset="0"/>
                <a:cs typeface="Arial" panose="020B0604020202020204" pitchFamily="34" charset="0"/>
              </a:rPr>
              <a:t>Direct Light </a:t>
            </a:r>
          </a:p>
          <a:p>
            <a:pPr marL="472679" indent="-213122">
              <a:defRPr/>
            </a:pPr>
            <a:r>
              <a:rPr lang="en-US" sz="1800" dirty="0">
                <a:latin typeface="Arial" panose="020B0604020202020204" pitchFamily="34" charset="0"/>
                <a:ea typeface="Times New Roman" pitchFamily="18" charset="0"/>
                <a:cs typeface="Arial" panose="020B0604020202020204" pitchFamily="34" charset="0"/>
              </a:rPr>
              <a:t>Approximately 3.0 mm with pupil sizes ranging from 2.0 to 4.5 mm</a:t>
            </a:r>
          </a:p>
        </p:txBody>
      </p:sp>
      <p:sp>
        <p:nvSpPr>
          <p:cNvPr id="2" name="Text Box 6">
            <a:extLst>
              <a:ext uri="{FF2B5EF4-FFF2-40B4-BE49-F238E27FC236}">
                <a16:creationId xmlns:a16="http://schemas.microsoft.com/office/drawing/2014/main" id="{95C4D01C-44C4-7983-C2A6-9A992245941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8153254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780" y="0"/>
            <a:ext cx="6580414" cy="994172"/>
          </a:xfrm>
        </p:spPr>
        <p:txBody>
          <a:bodyPr>
            <a:noAutofit/>
          </a:bodyPr>
          <a:lstStyle/>
          <a:p>
            <a:r>
              <a:rPr lang="en-US" sz="4000" b="1" dirty="0">
                <a:solidFill>
                  <a:srgbClr val="00396D"/>
                </a:solidFill>
                <a:latin typeface="Arial" panose="020B0604020202020204" pitchFamily="34" charset="0"/>
                <a:cs typeface="Arial" panose="020B0604020202020204" pitchFamily="34" charset="0"/>
              </a:rPr>
              <a:t>Pupil Reaction to Light</a:t>
            </a:r>
          </a:p>
        </p:txBody>
      </p:sp>
      <p:sp>
        <p:nvSpPr>
          <p:cNvPr id="3" name="Content Placeholder 2"/>
          <p:cNvSpPr>
            <a:spLocks noGrp="1"/>
          </p:cNvSpPr>
          <p:nvPr>
            <p:ph idx="1"/>
          </p:nvPr>
        </p:nvSpPr>
        <p:spPr>
          <a:xfrm>
            <a:off x="234076" y="1314804"/>
            <a:ext cx="6648415" cy="2513891"/>
          </a:xfrm>
        </p:spPr>
        <p:txBody>
          <a:bodyPr>
            <a:noAutofit/>
          </a:bodyPr>
          <a:lstStyle/>
          <a:p>
            <a:pPr marL="0" indent="0">
              <a:spcAft>
                <a:spcPct val="20000"/>
              </a:spcAft>
              <a:buClr>
                <a:srgbClr val="FF0066"/>
              </a:buClr>
              <a:buSzPct val="80000"/>
              <a:buNone/>
              <a:defRPr/>
            </a:pPr>
            <a:endParaRPr lang="en-US" sz="3200" dirty="0">
              <a:cs typeface="Arial"/>
            </a:endParaRPr>
          </a:p>
          <a:p>
            <a:pPr marL="561975" lvl="1" indent="0">
              <a:spcAft>
                <a:spcPct val="20000"/>
              </a:spcAft>
              <a:buClr>
                <a:schemeClr val="hlink"/>
              </a:buClr>
              <a:buSzPct val="90000"/>
              <a:buNone/>
              <a:defRPr/>
            </a:pPr>
            <a:r>
              <a:rPr lang="en-US" sz="3200" dirty="0">
                <a:cs typeface="Arial"/>
              </a:rPr>
              <a:t>- Normal (within 1 second)</a:t>
            </a:r>
          </a:p>
          <a:p>
            <a:pPr marL="561975" lvl="1" indent="0">
              <a:spcAft>
                <a:spcPct val="20000"/>
              </a:spcAft>
              <a:buClr>
                <a:schemeClr val="hlink"/>
              </a:buClr>
              <a:buSzPct val="90000"/>
              <a:buNone/>
              <a:defRPr/>
            </a:pPr>
            <a:endParaRPr lang="en-US" sz="3200" dirty="0"/>
          </a:p>
          <a:p>
            <a:pPr marL="561975" lvl="1" indent="0">
              <a:spcAft>
                <a:spcPct val="20000"/>
              </a:spcAft>
              <a:buClr>
                <a:schemeClr val="hlink"/>
              </a:buClr>
              <a:buSzPct val="90000"/>
              <a:buNone/>
              <a:defRPr/>
            </a:pPr>
            <a:r>
              <a:rPr lang="en-US" sz="3200" dirty="0">
                <a:cs typeface="Arial"/>
              </a:rPr>
              <a:t>- Slow (more than 1 second)</a:t>
            </a:r>
          </a:p>
          <a:p>
            <a:pPr marL="0" indent="0">
              <a:buNone/>
            </a:pPr>
            <a:endParaRPr lang="en-US" altLang="en-US" sz="3200" dirty="0">
              <a:cs typeface="Times New Roman" panose="02020603050405020304" pitchFamily="18" charset="0"/>
            </a:endParaRPr>
          </a:p>
          <a:p>
            <a:pPr marL="0" indent="0">
              <a:buNone/>
            </a:pPr>
            <a:endParaRPr lang="en-US" altLang="en-US" sz="3200" dirty="0">
              <a:cs typeface="Times New Roman" panose="02020603050405020304" pitchFamily="18" charset="0"/>
            </a:endParaRPr>
          </a:p>
          <a:p>
            <a:pPr marL="0" indent="0">
              <a:buNone/>
            </a:pPr>
            <a:endParaRPr lang="en-US" sz="3200" dirty="0"/>
          </a:p>
        </p:txBody>
      </p:sp>
      <p:pic>
        <p:nvPicPr>
          <p:cNvPr id="6" name="Picture 5" descr="A picture containing human face, person, headphones, eyebrow&#10;&#10;Description automatically generated">
            <a:extLst>
              <a:ext uri="{FF2B5EF4-FFF2-40B4-BE49-F238E27FC236}">
                <a16:creationId xmlns:a16="http://schemas.microsoft.com/office/drawing/2014/main" id="{AC63227D-ED27-5BB9-BAB3-079B441ACD2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3414" r="8079"/>
          <a:stretch/>
        </p:blipFill>
        <p:spPr>
          <a:xfrm>
            <a:off x="6343650" y="1842980"/>
            <a:ext cx="2326821" cy="1985715"/>
          </a:xfrm>
          <a:prstGeom prst="rect">
            <a:avLst/>
          </a:prstGeom>
        </p:spPr>
      </p:pic>
      <p:sp>
        <p:nvSpPr>
          <p:cNvPr id="7" name="Text Box 6">
            <a:extLst>
              <a:ext uri="{FF2B5EF4-FFF2-40B4-BE49-F238E27FC236}">
                <a16:creationId xmlns:a16="http://schemas.microsoft.com/office/drawing/2014/main" id="{81CE3905-473F-4337-7E0E-B1CCD1A363E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9013029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194" y="174109"/>
            <a:ext cx="4261757" cy="671448"/>
          </a:xfrm>
        </p:spPr>
        <p:txBody>
          <a:bodyPr>
            <a:normAutofit fontScale="90000"/>
          </a:bodyPr>
          <a:lstStyle/>
          <a:p>
            <a:r>
              <a:rPr lang="en-US" sz="4000" b="1" dirty="0">
                <a:solidFill>
                  <a:srgbClr val="00396D"/>
                </a:solidFill>
                <a:latin typeface="Arial" panose="020B0604020202020204" pitchFamily="34" charset="0"/>
                <a:cs typeface="Arial" panose="020B0604020202020204" pitchFamily="34" charset="0"/>
              </a:rPr>
              <a:t>Rebound Dilation</a:t>
            </a:r>
          </a:p>
        </p:txBody>
      </p:sp>
      <p:sp>
        <p:nvSpPr>
          <p:cNvPr id="3" name="Rectangle 2"/>
          <p:cNvSpPr/>
          <p:nvPr/>
        </p:nvSpPr>
        <p:spPr>
          <a:xfrm>
            <a:off x="327454" y="863650"/>
            <a:ext cx="8489092" cy="1038746"/>
          </a:xfrm>
          <a:prstGeom prst="rect">
            <a:avLst/>
          </a:prstGeom>
        </p:spPr>
        <p:txBody>
          <a:bodyPr wrap="square" lIns="68580" tIns="34290" rIns="68580" bIns="34290">
            <a:spAutoFit/>
          </a:bodyPr>
          <a:lstStyle/>
          <a:p>
            <a:pPr algn="ctr">
              <a:defRPr/>
            </a:pPr>
            <a:r>
              <a:rPr lang="en-US" sz="2100" baseline="0" dirty="0">
                <a:solidFill>
                  <a:schemeClr val="tx1"/>
                </a:solidFill>
                <a:latin typeface="Arial"/>
                <a:cs typeface="Arial"/>
              </a:rPr>
              <a:t>A period of pupillary constriction followed by a period of pupillary dilation where the pupil steadily increases in size and does not return to its original constricted size </a:t>
            </a:r>
          </a:p>
        </p:txBody>
      </p:sp>
      <p:pic>
        <p:nvPicPr>
          <p:cNvPr id="4" name="Rebound Dilation 1.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688062" y="1902396"/>
            <a:ext cx="3524959" cy="2403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DABA1924-205D-4C6C-76ED-C5196A380F0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927101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3667" y="172879"/>
            <a:ext cx="7886700" cy="994172"/>
          </a:xfrm>
        </p:spPr>
        <p:txBody>
          <a:bodyPr>
            <a:normAutofit/>
          </a:bodyPr>
          <a:lstStyle/>
          <a:p>
            <a:r>
              <a:rPr lang="en-US" sz="4000" b="1" dirty="0">
                <a:solidFill>
                  <a:srgbClr val="00396D"/>
                </a:solidFill>
                <a:latin typeface="Arial" panose="020B0604020202020204" pitchFamily="34" charset="0"/>
                <a:cs typeface="Arial" panose="020B0604020202020204" pitchFamily="34" charset="0"/>
              </a:rPr>
              <a:t>Pupil Size Examples</a:t>
            </a:r>
          </a:p>
        </p:txBody>
      </p:sp>
      <p:sp>
        <p:nvSpPr>
          <p:cNvPr id="7" name="Rectangle 6"/>
          <p:cNvSpPr/>
          <p:nvPr/>
        </p:nvSpPr>
        <p:spPr>
          <a:xfrm>
            <a:off x="825694" y="1459907"/>
            <a:ext cx="4456665" cy="2223686"/>
          </a:xfrm>
          <a:prstGeom prst="rect">
            <a:avLst/>
          </a:prstGeom>
        </p:spPr>
        <p:txBody>
          <a:bodyPr wrap="square" lIns="68580" tIns="34290" rIns="68580" bIns="34290">
            <a:spAutoFit/>
          </a:bodyPr>
          <a:lstStyle/>
          <a:p>
            <a:pPr>
              <a:defRPr/>
            </a:pPr>
            <a:r>
              <a:rPr lang="en-US" sz="2800" baseline="0" dirty="0">
                <a:solidFill>
                  <a:schemeClr val="tx1"/>
                </a:solidFill>
                <a:latin typeface="Arial" panose="020B0604020202020204" pitchFamily="34" charset="0"/>
                <a:cs typeface="Arial" panose="020B0604020202020204" pitchFamily="34" charset="0"/>
              </a:rPr>
              <a:t>Abnormally constricted pupil (small)</a:t>
            </a:r>
          </a:p>
          <a:p>
            <a:pPr marL="342900" indent="-342900">
              <a:buFont typeface="Arial" pitchFamily="34" charset="0"/>
              <a:buChar char="•"/>
              <a:defRPr/>
            </a:pPr>
            <a:endParaRPr lang="en-US" sz="2800" baseline="0" dirty="0">
              <a:solidFill>
                <a:schemeClr val="tx1"/>
              </a:solidFill>
              <a:latin typeface="Arial" panose="020B0604020202020204" pitchFamily="34" charset="0"/>
              <a:cs typeface="Arial" panose="020B0604020202020204" pitchFamily="34" charset="0"/>
            </a:endParaRPr>
          </a:p>
          <a:p>
            <a:pPr>
              <a:defRPr/>
            </a:pPr>
            <a:r>
              <a:rPr lang="en-US" sz="2800" baseline="0" dirty="0">
                <a:solidFill>
                  <a:schemeClr val="tx1"/>
                </a:solidFill>
                <a:latin typeface="Arial" panose="020B0604020202020204" pitchFamily="34" charset="0"/>
                <a:cs typeface="Arial" panose="020B0604020202020204" pitchFamily="34" charset="0"/>
              </a:rPr>
              <a:t>Abnormally dilated pupil (large)</a:t>
            </a:r>
            <a:endParaRPr lang="en-US" sz="2800" baseline="0" dirty="0">
              <a:solidFill>
                <a:schemeClr val="tx1"/>
              </a:solidFill>
            </a:endParaRPr>
          </a:p>
        </p:txBody>
      </p:sp>
      <p:graphicFrame>
        <p:nvGraphicFramePr>
          <p:cNvPr id="8" name="Object 3"/>
          <p:cNvGraphicFramePr>
            <a:graphicFrameLocks noChangeAspect="1"/>
          </p:cNvGraphicFramePr>
          <p:nvPr/>
        </p:nvGraphicFramePr>
        <p:xfrm>
          <a:off x="5746922" y="1233487"/>
          <a:ext cx="1687116" cy="1338263"/>
        </p:xfrm>
        <a:graphic>
          <a:graphicData uri="http://schemas.openxmlformats.org/presentationml/2006/ole">
            <mc:AlternateContent xmlns:mc="http://schemas.openxmlformats.org/markup-compatibility/2006">
              <mc:Choice xmlns:v="urn:schemas-microsoft-com:vml" Requires="v">
                <p:oleObj r:id="rId2" imgW="3657488" imgH="2281403" progId="MSPhotoEd.3">
                  <p:embed/>
                </p:oleObj>
              </mc:Choice>
              <mc:Fallback>
                <p:oleObj r:id="rId2" imgW="3657488" imgH="2281403" progId="MSPhotoEd.3">
                  <p:embed/>
                  <p:pic>
                    <p:nvPicPr>
                      <p:cNvPr id="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922" y="1233487"/>
                        <a:ext cx="1687116" cy="133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5"/>
          <p:cNvGraphicFramePr>
            <a:graphicFrameLocks noChangeAspect="1"/>
          </p:cNvGraphicFramePr>
          <p:nvPr/>
        </p:nvGraphicFramePr>
        <p:xfrm>
          <a:off x="5746922" y="2817614"/>
          <a:ext cx="1656160" cy="1427560"/>
        </p:xfrm>
        <a:graphic>
          <a:graphicData uri="http://schemas.openxmlformats.org/presentationml/2006/ole">
            <mc:AlternateContent xmlns:mc="http://schemas.openxmlformats.org/markup-compatibility/2006">
              <mc:Choice xmlns:v="urn:schemas-microsoft-com:vml" Requires="v">
                <p:oleObj r:id="rId4" imgW="3276733" imgH="2563988" progId="MSPhotoEd.3">
                  <p:embed/>
                </p:oleObj>
              </mc:Choice>
              <mc:Fallback>
                <p:oleObj r:id="rId4" imgW="3276733" imgH="2563988" progId="MSPhotoEd.3">
                  <p:embed/>
                  <p:pic>
                    <p:nvPicPr>
                      <p:cNvPr id="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922" y="2817614"/>
                        <a:ext cx="1656160" cy="1427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ext Box 6">
            <a:extLst>
              <a:ext uri="{FF2B5EF4-FFF2-40B4-BE49-F238E27FC236}">
                <a16:creationId xmlns:a16="http://schemas.microsoft.com/office/drawing/2014/main" id="{C0E0F663-796B-7EB0-72CD-49C344CEA0D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97668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428750" y="57150"/>
            <a:ext cx="6400800" cy="571500"/>
          </a:xfrm>
        </p:spPr>
        <p:txBody>
          <a:bodyPr>
            <a:normAutofit/>
          </a:bodyPr>
          <a:lstStyle/>
          <a:p>
            <a:pPr eaLnBrk="1" hangingPunct="1">
              <a:defRPr/>
            </a:pPr>
            <a:r>
              <a:rPr lang="en-US" sz="3200" b="1" dirty="0">
                <a:solidFill>
                  <a:srgbClr val="00396D"/>
                </a:solidFill>
                <a:latin typeface="Arial"/>
                <a:cs typeface="Arial"/>
              </a:rPr>
              <a:t>Relationships to the Categories</a:t>
            </a:r>
          </a:p>
        </p:txBody>
      </p:sp>
      <p:sp>
        <p:nvSpPr>
          <p:cNvPr id="40963" name="Rectangle 3"/>
          <p:cNvSpPr>
            <a:spLocks noChangeArrowheads="1"/>
          </p:cNvSpPr>
          <p:nvPr/>
        </p:nvSpPr>
        <p:spPr bwMode="auto">
          <a:xfrm>
            <a:off x="1200150" y="685800"/>
            <a:ext cx="6743700" cy="3543300"/>
          </a:xfrm>
          <a:prstGeom prst="rect">
            <a:avLst/>
          </a:prstGeom>
          <a:solidFill>
            <a:schemeClr val="tx1"/>
          </a:solidFill>
          <a:ln w="9525">
            <a:solidFill>
              <a:schemeClr val="tx1"/>
            </a:solidFill>
            <a:miter lim="800000"/>
            <a:headEnd/>
            <a:tailEnd/>
          </a:ln>
        </p:spPr>
        <p:txBody>
          <a:bodyPr wrap="none" lIns="68580" tIns="34290" rIns="68580" bIns="34290" anchor="ctr"/>
          <a:lstStyle/>
          <a:p>
            <a:endParaRPr lang="en-US"/>
          </a:p>
        </p:txBody>
      </p:sp>
      <p:sp>
        <p:nvSpPr>
          <p:cNvPr id="40964" name="Line 4"/>
          <p:cNvSpPr>
            <a:spLocks noChangeShapeType="1"/>
          </p:cNvSpPr>
          <p:nvPr/>
        </p:nvSpPr>
        <p:spPr bwMode="auto">
          <a:xfrm>
            <a:off x="194310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65" name="Line 5"/>
          <p:cNvSpPr>
            <a:spLocks noChangeShapeType="1"/>
          </p:cNvSpPr>
          <p:nvPr/>
        </p:nvSpPr>
        <p:spPr bwMode="auto">
          <a:xfrm>
            <a:off x="291465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66" name="Line 6"/>
          <p:cNvSpPr>
            <a:spLocks noChangeShapeType="1"/>
          </p:cNvSpPr>
          <p:nvPr/>
        </p:nvSpPr>
        <p:spPr bwMode="auto">
          <a:xfrm>
            <a:off x="462915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67" name="Line 7"/>
          <p:cNvSpPr>
            <a:spLocks noChangeShapeType="1"/>
          </p:cNvSpPr>
          <p:nvPr/>
        </p:nvSpPr>
        <p:spPr bwMode="auto">
          <a:xfrm>
            <a:off x="548640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68" name="Line 8"/>
          <p:cNvSpPr>
            <a:spLocks noChangeShapeType="1"/>
          </p:cNvSpPr>
          <p:nvPr/>
        </p:nvSpPr>
        <p:spPr bwMode="auto">
          <a:xfrm>
            <a:off x="708660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69" name="Line 9"/>
          <p:cNvSpPr>
            <a:spLocks noChangeShapeType="1"/>
          </p:cNvSpPr>
          <p:nvPr/>
        </p:nvSpPr>
        <p:spPr bwMode="auto">
          <a:xfrm>
            <a:off x="628650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57354" name="Text Box 10"/>
          <p:cNvSpPr txBox="1">
            <a:spLocks noChangeArrowheads="1"/>
          </p:cNvSpPr>
          <p:nvPr/>
        </p:nvSpPr>
        <p:spPr bwMode="auto">
          <a:xfrm>
            <a:off x="1943100" y="840671"/>
            <a:ext cx="97155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FFFF99"/>
                </a:solidFill>
                <a:effectLst>
                  <a:outerShdw blurRad="38100" dist="38100" dir="2700000" algn="tl">
                    <a:srgbClr val="000000"/>
                  </a:outerShdw>
                </a:effectLst>
                <a:latin typeface="Arial" charset="0"/>
              </a:rPr>
              <a:t>CNS Depressant</a:t>
            </a:r>
          </a:p>
        </p:txBody>
      </p:sp>
      <p:sp>
        <p:nvSpPr>
          <p:cNvPr id="57355" name="Text Box 11"/>
          <p:cNvSpPr txBox="1">
            <a:spLocks noChangeArrowheads="1"/>
          </p:cNvSpPr>
          <p:nvPr/>
        </p:nvSpPr>
        <p:spPr bwMode="auto">
          <a:xfrm>
            <a:off x="2914650" y="840671"/>
            <a:ext cx="8001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FFFF99"/>
                </a:solidFill>
                <a:effectLst>
                  <a:outerShdw blurRad="38100" dist="38100" dir="2700000" algn="tl">
                    <a:srgbClr val="000000"/>
                  </a:outerShdw>
                </a:effectLst>
                <a:latin typeface="Arial" charset="0"/>
              </a:rPr>
              <a:t>CNS Stimulant</a:t>
            </a:r>
          </a:p>
        </p:txBody>
      </p:sp>
      <p:sp>
        <p:nvSpPr>
          <p:cNvPr id="57356" name="Text Box 12"/>
          <p:cNvSpPr txBox="1">
            <a:spLocks noChangeArrowheads="1"/>
          </p:cNvSpPr>
          <p:nvPr/>
        </p:nvSpPr>
        <p:spPr bwMode="auto">
          <a:xfrm>
            <a:off x="3657600" y="846561"/>
            <a:ext cx="10287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solidFill>
                  <a:srgbClr val="FFFF99"/>
                </a:solidFill>
                <a:effectLst>
                  <a:outerShdw blurRad="38100" dist="38100" dir="2700000" algn="tl">
                    <a:srgbClr val="000000"/>
                  </a:outerShdw>
                </a:effectLst>
                <a:latin typeface="Arial" charset="0"/>
              </a:rPr>
              <a:t>Hallucinogen</a:t>
            </a:r>
          </a:p>
        </p:txBody>
      </p:sp>
      <p:sp>
        <p:nvSpPr>
          <p:cNvPr id="57357" name="Text Box 13"/>
          <p:cNvSpPr txBox="1">
            <a:spLocks noChangeArrowheads="1"/>
          </p:cNvSpPr>
          <p:nvPr/>
        </p:nvSpPr>
        <p:spPr bwMode="auto">
          <a:xfrm>
            <a:off x="4514850" y="800101"/>
            <a:ext cx="1028700" cy="293927"/>
          </a:xfrm>
          <a:prstGeom prst="rect">
            <a:avLst/>
          </a:prstGeom>
          <a:noFill/>
          <a:ln w="9525">
            <a:noFill/>
            <a:miter lim="800000"/>
            <a:headEnd/>
            <a:tailEnd/>
          </a:ln>
          <a:effectLst/>
        </p:spPr>
        <p:txBody>
          <a:bodyPr lIns="68580" tIns="34290" rIns="68580" bIns="34290">
            <a:spAutoFit/>
          </a:bodyPr>
          <a:lstStyle/>
          <a:p>
            <a:pPr algn="ctr">
              <a:lnSpc>
                <a:spcPct val="80000"/>
              </a:lnSpc>
              <a:spcBef>
                <a:spcPct val="50000"/>
              </a:spcBef>
              <a:spcAft>
                <a:spcPct val="30000"/>
              </a:spcAft>
              <a:buClr>
                <a:srgbClr val="FFFFCC"/>
              </a:buClr>
              <a:buSzPct val="65000"/>
              <a:buFont typeface="Monotype Sorts" pitchFamily="2" charset="2"/>
              <a:buNone/>
              <a:defRPr/>
            </a:pPr>
            <a:r>
              <a:rPr lang="en-US" sz="900" b="1" dirty="0">
                <a:solidFill>
                  <a:srgbClr val="FFFF99"/>
                </a:solidFill>
                <a:effectLst>
                  <a:outerShdw blurRad="38100" dist="38100" dir="2700000" algn="tl">
                    <a:srgbClr val="000000"/>
                  </a:outerShdw>
                </a:effectLst>
                <a:latin typeface="Arial" charset="0"/>
              </a:rPr>
              <a:t>Dissociative</a:t>
            </a:r>
          </a:p>
          <a:p>
            <a:pPr algn="ctr">
              <a:lnSpc>
                <a:spcPct val="80000"/>
              </a:lnSpc>
              <a:spcBef>
                <a:spcPct val="50000"/>
              </a:spcBef>
              <a:spcAft>
                <a:spcPct val="30000"/>
              </a:spcAft>
              <a:buClr>
                <a:srgbClr val="FFFFCC"/>
              </a:buClr>
              <a:buSzPct val="65000"/>
              <a:buFont typeface="Monotype Sorts" pitchFamily="2" charset="2"/>
              <a:buNone/>
              <a:defRPr/>
            </a:pPr>
            <a:r>
              <a:rPr lang="en-US" sz="900" b="1" dirty="0">
                <a:solidFill>
                  <a:srgbClr val="FFFF99"/>
                </a:solidFill>
                <a:effectLst>
                  <a:outerShdw blurRad="38100" dist="38100" dir="2700000" algn="tl">
                    <a:srgbClr val="000000"/>
                  </a:outerShdw>
                </a:effectLst>
                <a:latin typeface="Arial" charset="0"/>
              </a:rPr>
              <a:t>Anesthetic</a:t>
            </a:r>
          </a:p>
        </p:txBody>
      </p:sp>
      <p:sp>
        <p:nvSpPr>
          <p:cNvPr id="57358" name="Text Box 14"/>
          <p:cNvSpPr txBox="1">
            <a:spLocks noChangeArrowheads="1"/>
          </p:cNvSpPr>
          <p:nvPr/>
        </p:nvSpPr>
        <p:spPr bwMode="auto">
          <a:xfrm>
            <a:off x="5486400" y="778723"/>
            <a:ext cx="857250" cy="315471"/>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FFFF99"/>
                </a:solidFill>
                <a:effectLst>
                  <a:outerShdw blurRad="38100" dist="38100" dir="2700000" algn="tl">
                    <a:srgbClr val="000000"/>
                  </a:outerShdw>
                </a:effectLst>
                <a:latin typeface="Arial" charset="0"/>
              </a:rPr>
              <a:t>Narcotic Analgesic</a:t>
            </a:r>
          </a:p>
        </p:txBody>
      </p:sp>
      <p:sp>
        <p:nvSpPr>
          <p:cNvPr id="57359" name="Text Box 15"/>
          <p:cNvSpPr txBox="1">
            <a:spLocks noChangeArrowheads="1"/>
          </p:cNvSpPr>
          <p:nvPr/>
        </p:nvSpPr>
        <p:spPr bwMode="auto">
          <a:xfrm>
            <a:off x="6343650" y="862048"/>
            <a:ext cx="74295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FFFF99"/>
                </a:solidFill>
                <a:effectLst>
                  <a:outerShdw blurRad="38100" dist="38100" dir="2700000" algn="tl">
                    <a:srgbClr val="000000"/>
                  </a:outerShdw>
                </a:effectLst>
                <a:latin typeface="Arial" charset="0"/>
              </a:rPr>
              <a:t>Inhalant</a:t>
            </a:r>
          </a:p>
        </p:txBody>
      </p:sp>
      <p:sp>
        <p:nvSpPr>
          <p:cNvPr id="57360" name="Text Box 16"/>
          <p:cNvSpPr txBox="1">
            <a:spLocks noChangeArrowheads="1"/>
          </p:cNvSpPr>
          <p:nvPr/>
        </p:nvSpPr>
        <p:spPr bwMode="auto">
          <a:xfrm>
            <a:off x="7086600" y="877535"/>
            <a:ext cx="8001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solidFill>
                  <a:srgbClr val="FFFF99"/>
                </a:solidFill>
                <a:effectLst>
                  <a:outerShdw blurRad="38100" dist="38100" dir="2700000" algn="tl">
                    <a:srgbClr val="000000"/>
                  </a:outerShdw>
                </a:effectLst>
                <a:latin typeface="Arial" charset="0"/>
              </a:rPr>
              <a:t>Cannabis</a:t>
            </a:r>
          </a:p>
        </p:txBody>
      </p:sp>
      <p:sp>
        <p:nvSpPr>
          <p:cNvPr id="40977" name="Line 17"/>
          <p:cNvSpPr>
            <a:spLocks noChangeShapeType="1"/>
          </p:cNvSpPr>
          <p:nvPr/>
        </p:nvSpPr>
        <p:spPr bwMode="auto">
          <a:xfrm>
            <a:off x="3714750" y="685800"/>
            <a:ext cx="0" cy="35433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78" name="Line 18"/>
          <p:cNvSpPr>
            <a:spLocks noChangeShapeType="1"/>
          </p:cNvSpPr>
          <p:nvPr/>
        </p:nvSpPr>
        <p:spPr bwMode="auto">
          <a:xfrm flipH="1">
            <a:off x="1143000" y="1257300"/>
            <a:ext cx="6743700" cy="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79" name="Line 19"/>
          <p:cNvSpPr>
            <a:spLocks noChangeShapeType="1"/>
          </p:cNvSpPr>
          <p:nvPr/>
        </p:nvSpPr>
        <p:spPr bwMode="auto">
          <a:xfrm flipH="1">
            <a:off x="1143000" y="2914650"/>
            <a:ext cx="6743700" cy="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80" name="Line 20"/>
          <p:cNvSpPr>
            <a:spLocks noChangeShapeType="1"/>
          </p:cNvSpPr>
          <p:nvPr/>
        </p:nvSpPr>
        <p:spPr bwMode="auto">
          <a:xfrm flipH="1">
            <a:off x="1143000" y="1828800"/>
            <a:ext cx="6743700" cy="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81" name="Line 21"/>
          <p:cNvSpPr>
            <a:spLocks noChangeShapeType="1"/>
          </p:cNvSpPr>
          <p:nvPr/>
        </p:nvSpPr>
        <p:spPr bwMode="auto">
          <a:xfrm flipH="1">
            <a:off x="1143000" y="2343150"/>
            <a:ext cx="6743700" cy="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0982" name="Line 22"/>
          <p:cNvSpPr>
            <a:spLocks noChangeShapeType="1"/>
          </p:cNvSpPr>
          <p:nvPr/>
        </p:nvSpPr>
        <p:spPr bwMode="auto">
          <a:xfrm flipH="1">
            <a:off x="1143000" y="3543300"/>
            <a:ext cx="6743700" cy="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57367" name="Text Box 23"/>
          <p:cNvSpPr txBox="1">
            <a:spLocks noChangeArrowheads="1"/>
          </p:cNvSpPr>
          <p:nvPr/>
        </p:nvSpPr>
        <p:spPr bwMode="auto">
          <a:xfrm>
            <a:off x="1200150" y="1400175"/>
            <a:ext cx="6858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dirty="0">
                <a:effectLst>
                  <a:outerShdw blurRad="38100" dist="38100" dir="2700000" algn="tl">
                    <a:srgbClr val="000000"/>
                  </a:outerShdw>
                </a:effectLst>
                <a:latin typeface="Arial" charset="0"/>
              </a:rPr>
              <a:t>HGN</a:t>
            </a:r>
          </a:p>
        </p:txBody>
      </p:sp>
      <p:sp>
        <p:nvSpPr>
          <p:cNvPr id="57368" name="Text Box 24"/>
          <p:cNvSpPr txBox="1">
            <a:spLocks noChangeArrowheads="1"/>
          </p:cNvSpPr>
          <p:nvPr/>
        </p:nvSpPr>
        <p:spPr bwMode="auto">
          <a:xfrm>
            <a:off x="1200150" y="1914525"/>
            <a:ext cx="6858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VGN</a:t>
            </a:r>
          </a:p>
        </p:txBody>
      </p:sp>
      <p:sp>
        <p:nvSpPr>
          <p:cNvPr id="57369" name="Text Box 25"/>
          <p:cNvSpPr txBox="1">
            <a:spLocks noChangeArrowheads="1"/>
          </p:cNvSpPr>
          <p:nvPr/>
        </p:nvSpPr>
        <p:spPr bwMode="auto">
          <a:xfrm>
            <a:off x="1200150" y="2457450"/>
            <a:ext cx="6858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LOC</a:t>
            </a:r>
          </a:p>
        </p:txBody>
      </p:sp>
      <p:sp>
        <p:nvSpPr>
          <p:cNvPr id="57370" name="Text Box 26"/>
          <p:cNvSpPr txBox="1">
            <a:spLocks noChangeArrowheads="1"/>
          </p:cNvSpPr>
          <p:nvPr/>
        </p:nvSpPr>
        <p:spPr bwMode="auto">
          <a:xfrm>
            <a:off x="1200150" y="2971801"/>
            <a:ext cx="6858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Pupil Size</a:t>
            </a:r>
          </a:p>
        </p:txBody>
      </p:sp>
      <p:sp>
        <p:nvSpPr>
          <p:cNvPr id="57371" name="Text Box 27"/>
          <p:cNvSpPr txBox="1">
            <a:spLocks noChangeArrowheads="1"/>
          </p:cNvSpPr>
          <p:nvPr/>
        </p:nvSpPr>
        <p:spPr bwMode="auto">
          <a:xfrm>
            <a:off x="1143000" y="3600451"/>
            <a:ext cx="800100" cy="315471"/>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Reaction    To Light</a:t>
            </a:r>
          </a:p>
        </p:txBody>
      </p:sp>
      <p:grpSp>
        <p:nvGrpSpPr>
          <p:cNvPr id="2" name="Group 28"/>
          <p:cNvGrpSpPr>
            <a:grpSpLocks/>
          </p:cNvGrpSpPr>
          <p:nvPr/>
        </p:nvGrpSpPr>
        <p:grpSpPr bwMode="auto">
          <a:xfrm>
            <a:off x="2000250" y="1371603"/>
            <a:ext cx="5029200" cy="215504"/>
            <a:chOff x="720" y="1344"/>
            <a:chExt cx="4224" cy="181"/>
          </a:xfrm>
        </p:grpSpPr>
        <p:sp>
          <p:nvSpPr>
            <p:cNvPr id="57373" name="Text Box 29"/>
            <p:cNvSpPr txBox="1">
              <a:spLocks noChangeArrowheads="1"/>
            </p:cNvSpPr>
            <p:nvPr/>
          </p:nvSpPr>
          <p:spPr bwMode="auto">
            <a:xfrm>
              <a:off x="720" y="1344"/>
              <a:ext cx="720"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sp>
          <p:nvSpPr>
            <p:cNvPr id="57374" name="Text Box 30"/>
            <p:cNvSpPr txBox="1">
              <a:spLocks noChangeArrowheads="1"/>
            </p:cNvSpPr>
            <p:nvPr/>
          </p:nvSpPr>
          <p:spPr bwMode="auto">
            <a:xfrm>
              <a:off x="3024" y="1344"/>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sp>
          <p:nvSpPr>
            <p:cNvPr id="57375" name="Text Box 31"/>
            <p:cNvSpPr txBox="1">
              <a:spLocks noChangeArrowheads="1"/>
            </p:cNvSpPr>
            <p:nvPr/>
          </p:nvSpPr>
          <p:spPr bwMode="auto">
            <a:xfrm>
              <a:off x="4368" y="1344"/>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grpSp>
      <p:grpSp>
        <p:nvGrpSpPr>
          <p:cNvPr id="3" name="Group 32"/>
          <p:cNvGrpSpPr>
            <a:grpSpLocks/>
          </p:cNvGrpSpPr>
          <p:nvPr/>
        </p:nvGrpSpPr>
        <p:grpSpPr bwMode="auto">
          <a:xfrm>
            <a:off x="2000250" y="2457456"/>
            <a:ext cx="5829300" cy="215504"/>
            <a:chOff x="720" y="2256"/>
            <a:chExt cx="4896" cy="181"/>
          </a:xfrm>
        </p:grpSpPr>
        <p:sp>
          <p:nvSpPr>
            <p:cNvPr id="57377" name="Text Box 33"/>
            <p:cNvSpPr txBox="1">
              <a:spLocks noChangeArrowheads="1"/>
            </p:cNvSpPr>
            <p:nvPr/>
          </p:nvSpPr>
          <p:spPr bwMode="auto">
            <a:xfrm>
              <a:off x="4368" y="2256"/>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sp>
          <p:nvSpPr>
            <p:cNvPr id="57378" name="Text Box 34"/>
            <p:cNvSpPr txBox="1">
              <a:spLocks noChangeArrowheads="1"/>
            </p:cNvSpPr>
            <p:nvPr/>
          </p:nvSpPr>
          <p:spPr bwMode="auto">
            <a:xfrm>
              <a:off x="5040" y="2256"/>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sp>
          <p:nvSpPr>
            <p:cNvPr id="57379" name="Text Box 35"/>
            <p:cNvSpPr txBox="1">
              <a:spLocks noChangeArrowheads="1"/>
            </p:cNvSpPr>
            <p:nvPr/>
          </p:nvSpPr>
          <p:spPr bwMode="auto">
            <a:xfrm>
              <a:off x="3024" y="2256"/>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sp>
          <p:nvSpPr>
            <p:cNvPr id="57380" name="Text Box 36"/>
            <p:cNvSpPr txBox="1">
              <a:spLocks noChangeArrowheads="1"/>
            </p:cNvSpPr>
            <p:nvPr/>
          </p:nvSpPr>
          <p:spPr bwMode="auto">
            <a:xfrm>
              <a:off x="720" y="2256"/>
              <a:ext cx="720"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grpSp>
      <p:grpSp>
        <p:nvGrpSpPr>
          <p:cNvPr id="4" name="Group 37"/>
          <p:cNvGrpSpPr>
            <a:grpSpLocks/>
          </p:cNvGrpSpPr>
          <p:nvPr/>
        </p:nvGrpSpPr>
        <p:grpSpPr bwMode="auto">
          <a:xfrm>
            <a:off x="2971800" y="2457456"/>
            <a:ext cx="3257550" cy="215504"/>
            <a:chOff x="1536" y="2256"/>
            <a:chExt cx="2736" cy="181"/>
          </a:xfrm>
        </p:grpSpPr>
        <p:sp>
          <p:nvSpPr>
            <p:cNvPr id="57382" name="Text Box 38"/>
            <p:cNvSpPr txBox="1">
              <a:spLocks noChangeArrowheads="1"/>
            </p:cNvSpPr>
            <p:nvPr/>
          </p:nvSpPr>
          <p:spPr bwMode="auto">
            <a:xfrm>
              <a:off x="1536" y="2256"/>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83" name="Text Box 39"/>
            <p:cNvSpPr txBox="1">
              <a:spLocks noChangeArrowheads="1"/>
            </p:cNvSpPr>
            <p:nvPr/>
          </p:nvSpPr>
          <p:spPr bwMode="auto">
            <a:xfrm>
              <a:off x="2256" y="2256"/>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84" name="Text Box 40"/>
            <p:cNvSpPr txBox="1">
              <a:spLocks noChangeArrowheads="1"/>
            </p:cNvSpPr>
            <p:nvPr/>
          </p:nvSpPr>
          <p:spPr bwMode="auto">
            <a:xfrm>
              <a:off x="3696" y="2256"/>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grpSp>
      <p:grpSp>
        <p:nvGrpSpPr>
          <p:cNvPr id="5" name="Group 41"/>
          <p:cNvGrpSpPr>
            <a:grpSpLocks/>
          </p:cNvGrpSpPr>
          <p:nvPr/>
        </p:nvGrpSpPr>
        <p:grpSpPr bwMode="auto">
          <a:xfrm>
            <a:off x="2971800" y="1943105"/>
            <a:ext cx="4857750" cy="215504"/>
            <a:chOff x="1536" y="1824"/>
            <a:chExt cx="4080" cy="181"/>
          </a:xfrm>
        </p:grpSpPr>
        <p:sp>
          <p:nvSpPr>
            <p:cNvPr id="57386" name="Text Box 42"/>
            <p:cNvSpPr txBox="1">
              <a:spLocks noChangeArrowheads="1"/>
            </p:cNvSpPr>
            <p:nvPr/>
          </p:nvSpPr>
          <p:spPr bwMode="auto">
            <a:xfrm>
              <a:off x="1536" y="182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87" name="Text Box 43"/>
            <p:cNvSpPr txBox="1">
              <a:spLocks noChangeArrowheads="1"/>
            </p:cNvSpPr>
            <p:nvPr/>
          </p:nvSpPr>
          <p:spPr bwMode="auto">
            <a:xfrm>
              <a:off x="2256" y="182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88" name="Text Box 44"/>
            <p:cNvSpPr txBox="1">
              <a:spLocks noChangeArrowheads="1"/>
            </p:cNvSpPr>
            <p:nvPr/>
          </p:nvSpPr>
          <p:spPr bwMode="auto">
            <a:xfrm>
              <a:off x="3696" y="182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89" name="Text Box 45"/>
            <p:cNvSpPr txBox="1">
              <a:spLocks noChangeArrowheads="1"/>
            </p:cNvSpPr>
            <p:nvPr/>
          </p:nvSpPr>
          <p:spPr bwMode="auto">
            <a:xfrm>
              <a:off x="5040" y="182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grpSp>
      <p:grpSp>
        <p:nvGrpSpPr>
          <p:cNvPr id="6" name="Group 46"/>
          <p:cNvGrpSpPr>
            <a:grpSpLocks/>
          </p:cNvGrpSpPr>
          <p:nvPr/>
        </p:nvGrpSpPr>
        <p:grpSpPr bwMode="auto">
          <a:xfrm>
            <a:off x="2971800" y="1371603"/>
            <a:ext cx="4857750" cy="215504"/>
            <a:chOff x="1536" y="1344"/>
            <a:chExt cx="4080" cy="181"/>
          </a:xfrm>
        </p:grpSpPr>
        <p:sp>
          <p:nvSpPr>
            <p:cNvPr id="57391" name="Text Box 47"/>
            <p:cNvSpPr txBox="1">
              <a:spLocks noChangeArrowheads="1"/>
            </p:cNvSpPr>
            <p:nvPr/>
          </p:nvSpPr>
          <p:spPr bwMode="auto">
            <a:xfrm>
              <a:off x="1536" y="134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92" name="Text Box 48"/>
            <p:cNvSpPr txBox="1">
              <a:spLocks noChangeArrowheads="1"/>
            </p:cNvSpPr>
            <p:nvPr/>
          </p:nvSpPr>
          <p:spPr bwMode="auto">
            <a:xfrm>
              <a:off x="2256" y="134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93" name="Text Box 49"/>
            <p:cNvSpPr txBox="1">
              <a:spLocks noChangeArrowheads="1"/>
            </p:cNvSpPr>
            <p:nvPr/>
          </p:nvSpPr>
          <p:spPr bwMode="auto">
            <a:xfrm>
              <a:off x="3696" y="134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sp>
          <p:nvSpPr>
            <p:cNvPr id="57394" name="Text Box 50"/>
            <p:cNvSpPr txBox="1">
              <a:spLocks noChangeArrowheads="1"/>
            </p:cNvSpPr>
            <p:nvPr/>
          </p:nvSpPr>
          <p:spPr bwMode="auto">
            <a:xfrm>
              <a:off x="5040" y="1344"/>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None</a:t>
              </a:r>
            </a:p>
          </p:txBody>
        </p:sp>
      </p:grpSp>
      <p:sp>
        <p:nvSpPr>
          <p:cNvPr id="57395" name="Text Box 51"/>
          <p:cNvSpPr txBox="1">
            <a:spLocks noChangeArrowheads="1"/>
          </p:cNvSpPr>
          <p:nvPr/>
        </p:nvSpPr>
        <p:spPr bwMode="auto">
          <a:xfrm>
            <a:off x="5429250" y="3086100"/>
            <a:ext cx="91440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Constricted</a:t>
            </a:r>
          </a:p>
        </p:txBody>
      </p:sp>
      <p:sp>
        <p:nvSpPr>
          <p:cNvPr id="57396" name="Text Box 52"/>
          <p:cNvSpPr txBox="1">
            <a:spLocks noChangeArrowheads="1"/>
          </p:cNvSpPr>
          <p:nvPr/>
        </p:nvSpPr>
        <p:spPr bwMode="auto">
          <a:xfrm>
            <a:off x="5486400" y="3600450"/>
            <a:ext cx="857250" cy="315471"/>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Little or  None Visible</a:t>
            </a:r>
          </a:p>
        </p:txBody>
      </p:sp>
      <p:grpSp>
        <p:nvGrpSpPr>
          <p:cNvPr id="7" name="Group 53"/>
          <p:cNvGrpSpPr>
            <a:grpSpLocks/>
          </p:cNvGrpSpPr>
          <p:nvPr/>
        </p:nvGrpSpPr>
        <p:grpSpPr bwMode="auto">
          <a:xfrm>
            <a:off x="2000250" y="3714758"/>
            <a:ext cx="5029200" cy="215504"/>
            <a:chOff x="720" y="3120"/>
            <a:chExt cx="4224" cy="181"/>
          </a:xfrm>
        </p:grpSpPr>
        <p:sp>
          <p:nvSpPr>
            <p:cNvPr id="57398" name="Text Box 54"/>
            <p:cNvSpPr txBox="1">
              <a:spLocks noChangeArrowheads="1"/>
            </p:cNvSpPr>
            <p:nvPr/>
          </p:nvSpPr>
          <p:spPr bwMode="auto">
            <a:xfrm>
              <a:off x="720" y="3120"/>
              <a:ext cx="720" cy="181"/>
            </a:xfrm>
            <a:prstGeom prst="rect">
              <a:avLst/>
            </a:prstGeom>
            <a:solidFill>
              <a:srgbClr val="3399FF"/>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Slow</a:t>
              </a:r>
            </a:p>
          </p:txBody>
        </p:sp>
        <p:sp>
          <p:nvSpPr>
            <p:cNvPr id="57399" name="Text Box 55"/>
            <p:cNvSpPr txBox="1">
              <a:spLocks noChangeArrowheads="1"/>
            </p:cNvSpPr>
            <p:nvPr/>
          </p:nvSpPr>
          <p:spPr bwMode="auto">
            <a:xfrm>
              <a:off x="1536" y="3120"/>
              <a:ext cx="576" cy="181"/>
            </a:xfrm>
            <a:prstGeom prst="rect">
              <a:avLst/>
            </a:prstGeom>
            <a:solidFill>
              <a:srgbClr val="3399FF"/>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Slow</a:t>
              </a:r>
            </a:p>
          </p:txBody>
        </p:sp>
        <p:sp>
          <p:nvSpPr>
            <p:cNvPr id="57400" name="Text Box 56"/>
            <p:cNvSpPr txBox="1">
              <a:spLocks noChangeArrowheads="1"/>
            </p:cNvSpPr>
            <p:nvPr/>
          </p:nvSpPr>
          <p:spPr bwMode="auto">
            <a:xfrm>
              <a:off x="4368" y="3120"/>
              <a:ext cx="576" cy="181"/>
            </a:xfrm>
            <a:prstGeom prst="rect">
              <a:avLst/>
            </a:prstGeom>
            <a:solidFill>
              <a:srgbClr val="3399FF"/>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Slow</a:t>
              </a:r>
            </a:p>
          </p:txBody>
        </p:sp>
      </p:grpSp>
      <p:sp>
        <p:nvSpPr>
          <p:cNvPr id="40996" name="Text Box 57"/>
          <p:cNvSpPr txBox="1">
            <a:spLocks noChangeArrowheads="1"/>
          </p:cNvSpPr>
          <p:nvPr/>
        </p:nvSpPr>
        <p:spPr bwMode="auto">
          <a:xfrm>
            <a:off x="7029450" y="45720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57402" name="Text Box 58"/>
          <p:cNvSpPr txBox="1">
            <a:spLocks noChangeArrowheads="1"/>
          </p:cNvSpPr>
          <p:nvPr/>
        </p:nvSpPr>
        <p:spPr bwMode="auto">
          <a:xfrm>
            <a:off x="4743450" y="3086100"/>
            <a:ext cx="628650" cy="192360"/>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Normal</a:t>
            </a:r>
          </a:p>
        </p:txBody>
      </p:sp>
      <p:grpSp>
        <p:nvGrpSpPr>
          <p:cNvPr id="8" name="Group 59"/>
          <p:cNvGrpSpPr>
            <a:grpSpLocks/>
          </p:cNvGrpSpPr>
          <p:nvPr/>
        </p:nvGrpSpPr>
        <p:grpSpPr bwMode="auto">
          <a:xfrm>
            <a:off x="2000250" y="3086099"/>
            <a:ext cx="5142303" cy="1337072"/>
            <a:chOff x="720" y="2592"/>
            <a:chExt cx="4319" cy="1123"/>
          </a:xfrm>
        </p:grpSpPr>
        <p:sp>
          <p:nvSpPr>
            <p:cNvPr id="57404" name="Text Box 60"/>
            <p:cNvSpPr txBox="1">
              <a:spLocks noChangeArrowheads="1"/>
            </p:cNvSpPr>
            <p:nvPr/>
          </p:nvSpPr>
          <p:spPr bwMode="auto">
            <a:xfrm>
              <a:off x="720" y="2592"/>
              <a:ext cx="720"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Normal*</a:t>
              </a:r>
            </a:p>
          </p:txBody>
        </p:sp>
        <p:sp>
          <p:nvSpPr>
            <p:cNvPr id="57405" name="Text Box 61"/>
            <p:cNvSpPr txBox="1">
              <a:spLocks noChangeArrowheads="1"/>
            </p:cNvSpPr>
            <p:nvPr/>
          </p:nvSpPr>
          <p:spPr bwMode="auto">
            <a:xfrm>
              <a:off x="2255" y="3543"/>
              <a:ext cx="2784" cy="172"/>
            </a:xfrm>
            <a:prstGeom prst="rect">
              <a:avLst/>
            </a:prstGeom>
            <a:noFill/>
            <a:ln w="9525">
              <a:noFill/>
              <a:miter lim="800000"/>
              <a:headEnd/>
              <a:tailEnd/>
            </a:ln>
            <a:effectLst/>
          </p:spPr>
          <p:txBody>
            <a:bodyPr>
              <a:spAutoFit/>
            </a:bodyPr>
            <a:lstStyle/>
            <a:p>
              <a:pPr>
                <a:spcAft>
                  <a:spcPct val="20000"/>
                </a:spcAft>
                <a:buClr>
                  <a:schemeClr val="tx1"/>
                </a:buClr>
                <a:buSzPct val="90000"/>
                <a:buFont typeface="Wingdings" pitchFamily="2" charset="2"/>
                <a:buChar char="­"/>
                <a:defRPr/>
              </a:pPr>
              <a:r>
                <a:rPr lang="en-US" sz="1100" dirty="0">
                  <a:solidFill>
                    <a:srgbClr val="E78E23"/>
                  </a:solidFill>
                  <a:latin typeface="Arial" charset="0"/>
                </a:rPr>
                <a:t> </a:t>
              </a:r>
              <a:r>
                <a:rPr lang="en-US" sz="1100" dirty="0">
                  <a:solidFill>
                    <a:srgbClr val="E78E23"/>
                  </a:solidFill>
                  <a:effectLst>
                    <a:outerShdw blurRad="38100" dist="38100" dir="2700000" algn="tl">
                      <a:srgbClr val="000000"/>
                    </a:outerShdw>
                  </a:effectLst>
                  <a:latin typeface="Arial" charset="0"/>
                </a:rPr>
                <a:t>Pupil size may be dilated for Soma and Quaaludes</a:t>
              </a:r>
            </a:p>
          </p:txBody>
        </p:sp>
      </p:grpSp>
      <p:grpSp>
        <p:nvGrpSpPr>
          <p:cNvPr id="9" name="Group 62"/>
          <p:cNvGrpSpPr>
            <a:grpSpLocks/>
          </p:cNvGrpSpPr>
          <p:nvPr/>
        </p:nvGrpSpPr>
        <p:grpSpPr bwMode="auto">
          <a:xfrm>
            <a:off x="3849370" y="3714751"/>
            <a:ext cx="4801812" cy="977503"/>
            <a:chOff x="2256" y="3120"/>
            <a:chExt cx="4033" cy="821"/>
          </a:xfrm>
        </p:grpSpPr>
        <p:sp>
          <p:nvSpPr>
            <p:cNvPr id="57407" name="Text Box 63"/>
            <p:cNvSpPr txBox="1">
              <a:spLocks noChangeArrowheads="1"/>
            </p:cNvSpPr>
            <p:nvPr/>
          </p:nvSpPr>
          <p:spPr bwMode="auto">
            <a:xfrm>
              <a:off x="3024" y="3120"/>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Normal</a:t>
              </a:r>
            </a:p>
          </p:txBody>
        </p:sp>
        <p:sp>
          <p:nvSpPr>
            <p:cNvPr id="57408" name="Text Box 64"/>
            <p:cNvSpPr txBox="1">
              <a:spLocks noChangeArrowheads="1"/>
            </p:cNvSpPr>
            <p:nvPr/>
          </p:nvSpPr>
          <p:spPr bwMode="auto">
            <a:xfrm>
              <a:off x="5040" y="3120"/>
              <a:ext cx="528"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Normal</a:t>
              </a:r>
            </a:p>
          </p:txBody>
        </p:sp>
        <p:grpSp>
          <p:nvGrpSpPr>
            <p:cNvPr id="41015" name="Group 65"/>
            <p:cNvGrpSpPr>
              <a:grpSpLocks/>
            </p:cNvGrpSpPr>
            <p:nvPr/>
          </p:nvGrpSpPr>
          <p:grpSpPr bwMode="auto">
            <a:xfrm>
              <a:off x="2256" y="3120"/>
              <a:ext cx="4033" cy="821"/>
              <a:chOff x="2256" y="3120"/>
              <a:chExt cx="4033" cy="821"/>
            </a:xfrm>
          </p:grpSpPr>
          <p:sp>
            <p:nvSpPr>
              <p:cNvPr id="57410" name="Text Box 66"/>
              <p:cNvSpPr txBox="1">
                <a:spLocks noChangeArrowheads="1"/>
              </p:cNvSpPr>
              <p:nvPr/>
            </p:nvSpPr>
            <p:spPr bwMode="auto">
              <a:xfrm>
                <a:off x="2256" y="3120"/>
                <a:ext cx="624"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Normal *</a:t>
                </a:r>
              </a:p>
            </p:txBody>
          </p:sp>
          <p:sp>
            <p:nvSpPr>
              <p:cNvPr id="57411" name="Text Box 67"/>
              <p:cNvSpPr txBox="1">
                <a:spLocks noChangeArrowheads="1"/>
              </p:cNvSpPr>
              <p:nvPr/>
            </p:nvSpPr>
            <p:spPr bwMode="auto">
              <a:xfrm>
                <a:off x="4225" y="3674"/>
                <a:ext cx="2064" cy="267"/>
              </a:xfrm>
              <a:prstGeom prst="rect">
                <a:avLst/>
              </a:prstGeom>
              <a:noFill/>
              <a:ln w="9525">
                <a:noFill/>
                <a:miter lim="800000"/>
                <a:headEnd/>
                <a:tailEnd/>
              </a:ln>
              <a:effectLst/>
            </p:spPr>
            <p:txBody>
              <a:bodyPr>
                <a:spAutoFit/>
              </a:bodyPr>
              <a:lstStyle/>
              <a:p>
                <a:pPr marL="129779" indent="-129779">
                  <a:spcBef>
                    <a:spcPct val="50000"/>
                  </a:spcBef>
                  <a:buClr>
                    <a:schemeClr val="tx1"/>
                  </a:buClr>
                  <a:buSzPct val="90000"/>
                  <a:buFont typeface="Wingdings" pitchFamily="2" charset="2"/>
                  <a:buChar char="­"/>
                  <a:defRPr/>
                </a:pPr>
                <a:r>
                  <a:rPr lang="en-US" sz="1100" dirty="0">
                    <a:solidFill>
                      <a:srgbClr val="E78E23"/>
                    </a:solidFill>
                    <a:effectLst>
                      <a:outerShdw blurRad="38100" dist="38100" dir="2700000" algn="tl">
                        <a:srgbClr val="000000"/>
                      </a:outerShdw>
                    </a:effectLst>
                    <a:latin typeface="Arial" charset="0"/>
                  </a:rPr>
                  <a:t> Certain psychedelic amphetamines</a:t>
                </a:r>
              </a:p>
              <a:p>
                <a:pPr marL="129779" indent="-129779">
                  <a:buClr>
                    <a:schemeClr val="tx1"/>
                  </a:buClr>
                  <a:buSzPct val="110000"/>
                  <a:defRPr/>
                </a:pPr>
                <a:r>
                  <a:rPr lang="en-US" sz="1100" dirty="0">
                    <a:solidFill>
                      <a:srgbClr val="E78E23"/>
                    </a:solidFill>
                    <a:effectLst>
                      <a:outerShdw blurRad="38100" dist="38100" dir="2700000" algn="tl">
                        <a:srgbClr val="000000"/>
                      </a:outerShdw>
                    </a:effectLst>
                    <a:latin typeface="Arial" charset="0"/>
                  </a:rPr>
                  <a:t>     may cause slowing</a:t>
                </a:r>
                <a:r>
                  <a:rPr lang="en-US" sz="1100" dirty="0">
                    <a:solidFill>
                      <a:srgbClr val="E78E23"/>
                    </a:solidFill>
                    <a:latin typeface="Arial" charset="0"/>
                  </a:rPr>
                  <a:t>. </a:t>
                </a:r>
                <a:endParaRPr lang="en-US" sz="1200" dirty="0">
                  <a:solidFill>
                    <a:srgbClr val="E78E23"/>
                  </a:solidFill>
                  <a:latin typeface="Arial" charset="0"/>
                </a:endParaRPr>
              </a:p>
            </p:txBody>
          </p:sp>
        </p:grpSp>
      </p:grpSp>
      <p:grpSp>
        <p:nvGrpSpPr>
          <p:cNvPr id="11" name="Group 68"/>
          <p:cNvGrpSpPr>
            <a:grpSpLocks/>
          </p:cNvGrpSpPr>
          <p:nvPr/>
        </p:nvGrpSpPr>
        <p:grpSpPr bwMode="auto">
          <a:xfrm>
            <a:off x="1428750" y="1943100"/>
            <a:ext cx="5657850" cy="2547938"/>
            <a:chOff x="240" y="1632"/>
            <a:chExt cx="4752" cy="2140"/>
          </a:xfrm>
        </p:grpSpPr>
        <p:sp>
          <p:nvSpPr>
            <p:cNvPr id="57413" name="Text Box 69"/>
            <p:cNvSpPr txBox="1">
              <a:spLocks noChangeArrowheads="1"/>
            </p:cNvSpPr>
            <p:nvPr/>
          </p:nvSpPr>
          <p:spPr bwMode="auto">
            <a:xfrm>
              <a:off x="4320" y="1632"/>
              <a:ext cx="672"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 *</a:t>
              </a:r>
            </a:p>
          </p:txBody>
        </p:sp>
        <p:sp>
          <p:nvSpPr>
            <p:cNvPr id="57414" name="Text Box 70"/>
            <p:cNvSpPr txBox="1">
              <a:spLocks noChangeArrowheads="1"/>
            </p:cNvSpPr>
            <p:nvPr/>
          </p:nvSpPr>
          <p:spPr bwMode="auto">
            <a:xfrm>
              <a:off x="2976" y="1632"/>
              <a:ext cx="624"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a:t>
              </a:r>
            </a:p>
          </p:txBody>
        </p:sp>
        <p:sp>
          <p:nvSpPr>
            <p:cNvPr id="57415" name="Text Box 71"/>
            <p:cNvSpPr txBox="1">
              <a:spLocks noChangeArrowheads="1"/>
            </p:cNvSpPr>
            <p:nvPr/>
          </p:nvSpPr>
          <p:spPr bwMode="auto">
            <a:xfrm>
              <a:off x="720" y="1632"/>
              <a:ext cx="732"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Present *</a:t>
              </a:r>
            </a:p>
          </p:txBody>
        </p:sp>
        <p:sp>
          <p:nvSpPr>
            <p:cNvPr id="57416" name="Text Box 72"/>
            <p:cNvSpPr txBox="1">
              <a:spLocks noChangeArrowheads="1"/>
            </p:cNvSpPr>
            <p:nvPr/>
          </p:nvSpPr>
          <p:spPr bwMode="auto">
            <a:xfrm>
              <a:off x="240" y="3600"/>
              <a:ext cx="2064" cy="172"/>
            </a:xfrm>
            <a:prstGeom prst="rect">
              <a:avLst/>
            </a:prstGeom>
            <a:noFill/>
            <a:ln w="9525">
              <a:noFill/>
              <a:miter lim="800000"/>
              <a:headEnd/>
              <a:tailEnd/>
            </a:ln>
            <a:effectLst/>
          </p:spPr>
          <p:txBody>
            <a:bodyPr>
              <a:spAutoFit/>
            </a:bodyPr>
            <a:lstStyle/>
            <a:p>
              <a:pPr marL="129779" indent="-129779">
                <a:spcBef>
                  <a:spcPct val="50000"/>
                </a:spcBef>
                <a:spcAft>
                  <a:spcPct val="30000"/>
                </a:spcAft>
                <a:buClr>
                  <a:schemeClr val="tx1"/>
                </a:buClr>
                <a:buSzPct val="90000"/>
                <a:buFont typeface="Wingdings" pitchFamily="2" charset="2"/>
                <a:buChar char="­"/>
                <a:defRPr/>
              </a:pPr>
              <a:r>
                <a:rPr lang="en-US" sz="1100" dirty="0">
                  <a:solidFill>
                    <a:srgbClr val="E78E23"/>
                  </a:solidFill>
                  <a:effectLst>
                    <a:outerShdw blurRad="38100" dist="38100" dir="2700000" algn="tl">
                      <a:srgbClr val="000000"/>
                    </a:outerShdw>
                  </a:effectLst>
                  <a:latin typeface="Arial" charset="0"/>
                </a:rPr>
                <a:t> High dose for that particular person. </a:t>
              </a:r>
              <a:endParaRPr lang="en-US" sz="1200" dirty="0">
                <a:solidFill>
                  <a:srgbClr val="E78E23"/>
                </a:solidFill>
                <a:effectLst>
                  <a:outerShdw blurRad="38100" dist="38100" dir="2700000" algn="tl">
                    <a:srgbClr val="000000"/>
                  </a:outerShdw>
                </a:effectLst>
                <a:latin typeface="Arial" charset="0"/>
              </a:endParaRPr>
            </a:p>
          </p:txBody>
        </p:sp>
      </p:grpSp>
      <p:grpSp>
        <p:nvGrpSpPr>
          <p:cNvPr id="12" name="Group 73"/>
          <p:cNvGrpSpPr>
            <a:grpSpLocks/>
          </p:cNvGrpSpPr>
          <p:nvPr/>
        </p:nvGrpSpPr>
        <p:grpSpPr bwMode="auto">
          <a:xfrm>
            <a:off x="3829052" y="3086114"/>
            <a:ext cx="3314700" cy="1524005"/>
            <a:chOff x="2256" y="2592"/>
            <a:chExt cx="2784" cy="1280"/>
          </a:xfrm>
        </p:grpSpPr>
        <p:sp>
          <p:nvSpPr>
            <p:cNvPr id="57418" name="Text Box 74"/>
            <p:cNvSpPr txBox="1">
              <a:spLocks noChangeArrowheads="1"/>
            </p:cNvSpPr>
            <p:nvPr/>
          </p:nvSpPr>
          <p:spPr bwMode="auto">
            <a:xfrm>
              <a:off x="4368" y="2592"/>
              <a:ext cx="624"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Normal *</a:t>
              </a:r>
            </a:p>
          </p:txBody>
        </p:sp>
        <p:sp>
          <p:nvSpPr>
            <p:cNvPr id="57419" name="Text Box 75"/>
            <p:cNvSpPr txBox="1">
              <a:spLocks noChangeArrowheads="1"/>
            </p:cNvSpPr>
            <p:nvPr/>
          </p:nvSpPr>
          <p:spPr bwMode="auto">
            <a:xfrm>
              <a:off x="2256" y="3700"/>
              <a:ext cx="2784" cy="172"/>
            </a:xfrm>
            <a:prstGeom prst="rect">
              <a:avLst/>
            </a:prstGeom>
            <a:noFill/>
            <a:ln w="9525">
              <a:noFill/>
              <a:miter lim="800000"/>
              <a:headEnd/>
              <a:tailEnd/>
            </a:ln>
            <a:effectLst/>
          </p:spPr>
          <p:txBody>
            <a:bodyPr>
              <a:spAutoFit/>
            </a:bodyPr>
            <a:lstStyle/>
            <a:p>
              <a:pPr>
                <a:spcAft>
                  <a:spcPct val="20000"/>
                </a:spcAft>
                <a:buClr>
                  <a:schemeClr val="tx1"/>
                </a:buClr>
                <a:buSzPct val="90000"/>
                <a:buFont typeface="Wingdings" pitchFamily="2" charset="2"/>
                <a:buChar char="­"/>
                <a:defRPr/>
              </a:pPr>
              <a:r>
                <a:rPr lang="en-US" sz="1100" dirty="0">
                  <a:solidFill>
                    <a:srgbClr val="E78E23"/>
                  </a:solidFill>
                  <a:latin typeface="Arial" charset="0"/>
                </a:rPr>
                <a:t> </a:t>
              </a:r>
              <a:r>
                <a:rPr lang="en-US" sz="1100" dirty="0">
                  <a:solidFill>
                    <a:srgbClr val="E78E23"/>
                  </a:solidFill>
                  <a:effectLst>
                    <a:outerShdw blurRad="38100" dist="38100" dir="2700000" algn="tl">
                      <a:srgbClr val="000000"/>
                    </a:outerShdw>
                  </a:effectLst>
                  <a:latin typeface="Arial" charset="0"/>
                </a:rPr>
                <a:t>Pupil size may be dilated for some inhalants</a:t>
              </a:r>
            </a:p>
          </p:txBody>
        </p:sp>
      </p:grpSp>
      <p:grpSp>
        <p:nvGrpSpPr>
          <p:cNvPr id="13" name="Group 76"/>
          <p:cNvGrpSpPr>
            <a:grpSpLocks/>
          </p:cNvGrpSpPr>
          <p:nvPr/>
        </p:nvGrpSpPr>
        <p:grpSpPr bwMode="auto">
          <a:xfrm>
            <a:off x="2992120" y="3086096"/>
            <a:ext cx="6516311" cy="1334689"/>
            <a:chOff x="1536" y="2592"/>
            <a:chExt cx="5473" cy="1121"/>
          </a:xfrm>
        </p:grpSpPr>
        <p:sp>
          <p:nvSpPr>
            <p:cNvPr id="57421" name="Text Box 77"/>
            <p:cNvSpPr txBox="1">
              <a:spLocks noChangeArrowheads="1"/>
            </p:cNvSpPr>
            <p:nvPr/>
          </p:nvSpPr>
          <p:spPr bwMode="auto">
            <a:xfrm>
              <a:off x="1536" y="2592"/>
              <a:ext cx="528" cy="181"/>
            </a:xfrm>
            <a:prstGeom prst="rect">
              <a:avLst/>
            </a:prstGeom>
            <a:solidFill>
              <a:srgbClr val="FF330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Dilated</a:t>
              </a:r>
            </a:p>
          </p:txBody>
        </p:sp>
        <p:sp>
          <p:nvSpPr>
            <p:cNvPr id="57422" name="Text Box 78"/>
            <p:cNvSpPr txBox="1">
              <a:spLocks noChangeArrowheads="1"/>
            </p:cNvSpPr>
            <p:nvPr/>
          </p:nvSpPr>
          <p:spPr bwMode="auto">
            <a:xfrm>
              <a:off x="2304" y="2592"/>
              <a:ext cx="528" cy="181"/>
            </a:xfrm>
            <a:prstGeom prst="rect">
              <a:avLst/>
            </a:prstGeom>
            <a:solidFill>
              <a:srgbClr val="FF330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Dilated</a:t>
              </a:r>
            </a:p>
          </p:txBody>
        </p:sp>
        <p:sp>
          <p:nvSpPr>
            <p:cNvPr id="57423" name="Text Box 79"/>
            <p:cNvSpPr txBox="1">
              <a:spLocks noChangeArrowheads="1"/>
            </p:cNvSpPr>
            <p:nvPr/>
          </p:nvSpPr>
          <p:spPr bwMode="auto">
            <a:xfrm>
              <a:off x="5040" y="2592"/>
              <a:ext cx="624" cy="181"/>
            </a:xfrm>
            <a:prstGeom prst="rect">
              <a:avLst/>
            </a:prstGeom>
            <a:solidFill>
              <a:srgbClr val="FF330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Dilated *</a:t>
              </a:r>
            </a:p>
          </p:txBody>
        </p:sp>
        <p:sp>
          <p:nvSpPr>
            <p:cNvPr id="57424" name="Text Box 80"/>
            <p:cNvSpPr txBox="1">
              <a:spLocks noChangeArrowheads="1"/>
            </p:cNvSpPr>
            <p:nvPr/>
          </p:nvSpPr>
          <p:spPr bwMode="auto">
            <a:xfrm>
              <a:off x="4225" y="3541"/>
              <a:ext cx="2784" cy="172"/>
            </a:xfrm>
            <a:prstGeom prst="rect">
              <a:avLst/>
            </a:prstGeom>
            <a:noFill/>
            <a:ln w="9525">
              <a:noFill/>
              <a:miter lim="800000"/>
              <a:headEnd/>
              <a:tailEnd/>
            </a:ln>
            <a:effectLst/>
          </p:spPr>
          <p:txBody>
            <a:bodyPr>
              <a:spAutoFit/>
            </a:bodyPr>
            <a:lstStyle/>
            <a:p>
              <a:pPr>
                <a:spcAft>
                  <a:spcPct val="20000"/>
                </a:spcAft>
                <a:buClr>
                  <a:schemeClr val="tx1"/>
                </a:buClr>
                <a:buSzPct val="90000"/>
                <a:buFont typeface="Wingdings" pitchFamily="2" charset="2"/>
                <a:buChar char="­"/>
                <a:defRPr/>
              </a:pPr>
              <a:r>
                <a:rPr lang="en-US" sz="1100" dirty="0">
                  <a:solidFill>
                    <a:srgbClr val="E78E23"/>
                  </a:solidFill>
                  <a:effectLst>
                    <a:outerShdw blurRad="38100" dist="38100" dir="2700000" algn="tl">
                      <a:srgbClr val="000000"/>
                    </a:outerShdw>
                  </a:effectLst>
                  <a:latin typeface="Arial" charset="0"/>
                </a:rPr>
                <a:t> Pupil size may be normal</a:t>
              </a:r>
            </a:p>
          </p:txBody>
        </p:sp>
      </p:grpSp>
    </p:spTree>
    <p:extLst>
      <p:ext uri="{BB962C8B-B14F-4D97-AF65-F5344CB8AC3E}">
        <p14:creationId xmlns:p14="http://schemas.microsoft.com/office/powerpoint/2010/main" val="3931248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402"/>
                                        </p:tgtEl>
                                        <p:attrNameLst>
                                          <p:attrName>style.visibility</p:attrName>
                                        </p:attrNameLst>
                                      </p:cBhvr>
                                      <p:to>
                                        <p:strVal val="visible"/>
                                      </p:to>
                                    </p:set>
                                    <p:animEffect transition="in" filter="wipe(left)">
                                      <p:cBhvr>
                                        <p:cTn id="37" dur="500"/>
                                        <p:tgtEl>
                                          <p:spTgt spid="5740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7395"/>
                                        </p:tgtEl>
                                        <p:attrNameLst>
                                          <p:attrName>style.visibility</p:attrName>
                                        </p:attrNameLst>
                                      </p:cBhvr>
                                      <p:to>
                                        <p:strVal val="visible"/>
                                      </p:to>
                                    </p:set>
                                    <p:animEffect transition="in" filter="wipe(left)">
                                      <p:cBhvr>
                                        <p:cTn id="42" dur="500"/>
                                        <p:tgtEl>
                                          <p:spTgt spid="573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7396"/>
                                        </p:tgtEl>
                                        <p:attrNameLst>
                                          <p:attrName>style.visibility</p:attrName>
                                        </p:attrNameLst>
                                      </p:cBhvr>
                                      <p:to>
                                        <p:strVal val="visible"/>
                                      </p:to>
                                    </p:set>
                                    <p:animEffect transition="in" filter="wipe(left)">
                                      <p:cBhvr>
                                        <p:cTn id="62" dur="500"/>
                                        <p:tgtEl>
                                          <p:spTgt spid="5739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95" grpId="0" autoUpdateAnimBg="0"/>
      <p:bldP spid="57396" grpId="0" autoUpdateAnimBg="0"/>
      <p:bldP spid="5740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8650" y="73025"/>
            <a:ext cx="7886700" cy="993775"/>
          </a:xfrm>
        </p:spPr>
        <p:txBody>
          <a:bodyPr>
            <a:normAutofit/>
          </a:bodyPr>
          <a:lstStyle/>
          <a:p>
            <a:r>
              <a:rPr lang="en-US" sz="4000" b="1" dirty="0">
                <a:solidFill>
                  <a:srgbClr val="002060"/>
                </a:solidFill>
                <a:latin typeface="+mn-lt"/>
              </a:rPr>
              <a:t>Your Instructors</a:t>
            </a:r>
          </a:p>
        </p:txBody>
      </p:sp>
      <p:sp>
        <p:nvSpPr>
          <p:cNvPr id="3" name="Text Placeholder 2"/>
          <p:cNvSpPr>
            <a:spLocks noGrp="1"/>
          </p:cNvSpPr>
          <p:nvPr>
            <p:ph type="body" sz="quarter" idx="4294967295"/>
          </p:nvPr>
        </p:nvSpPr>
        <p:spPr>
          <a:xfrm>
            <a:off x="1600200" y="1363663"/>
            <a:ext cx="7543800" cy="3505200"/>
          </a:xfrm>
        </p:spPr>
        <p:txBody>
          <a:bodyPr>
            <a:normAutofit/>
          </a:bodyPr>
          <a:lstStyle/>
          <a:p>
            <a:pPr marL="457200" indent="-457200">
              <a:buFont typeface="Arial" panose="020B0604020202020204" pitchFamily="34" charset="0"/>
              <a:buChar char="•"/>
            </a:pPr>
            <a:r>
              <a:rPr lang="en-US" sz="2800" i="1" dirty="0"/>
              <a:t>Names</a:t>
            </a:r>
          </a:p>
          <a:p>
            <a:pPr marL="457200" indent="-457200">
              <a:buFont typeface="Arial" panose="020B0604020202020204" pitchFamily="34" charset="0"/>
              <a:buChar char="•"/>
            </a:pPr>
            <a:endParaRPr lang="en-US" sz="2800" i="1" dirty="0"/>
          </a:p>
          <a:p>
            <a:pPr marL="457200" indent="-457200">
              <a:buFont typeface="Arial" panose="020B0604020202020204" pitchFamily="34" charset="0"/>
              <a:buChar char="•"/>
            </a:pPr>
            <a:r>
              <a:rPr lang="en-US" sz="2800" i="1" dirty="0"/>
              <a:t>Agencies</a:t>
            </a:r>
          </a:p>
          <a:p>
            <a:pPr marL="457200" indent="-457200">
              <a:buFont typeface="Arial" panose="020B0604020202020204" pitchFamily="34" charset="0"/>
              <a:buChar char="•"/>
            </a:pPr>
            <a:endParaRPr lang="en-US" sz="2800" i="1" dirty="0"/>
          </a:p>
          <a:p>
            <a:pPr marL="457200" indent="-457200">
              <a:buFont typeface="Arial" panose="020B0604020202020204" pitchFamily="34" charset="0"/>
              <a:buChar char="•"/>
            </a:pPr>
            <a:r>
              <a:rPr lang="en-US" sz="2800" i="1" dirty="0"/>
              <a:t>Background information</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81800" y="971550"/>
            <a:ext cx="1885719" cy="3105150"/>
          </a:xfrm>
          <a:prstGeom prst="rect">
            <a:avLst/>
          </a:prstGeom>
        </p:spPr>
      </p:pic>
      <p:sp>
        <p:nvSpPr>
          <p:cNvPr id="2" name="Text Box 6">
            <a:extLst>
              <a:ext uri="{FF2B5EF4-FFF2-40B4-BE49-F238E27FC236}">
                <a16:creationId xmlns:a16="http://schemas.microsoft.com/office/drawing/2014/main" id="{0597FCDF-4B78-EE8F-9B3B-3ED503C6500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432830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True or False?</a:t>
            </a:r>
          </a:p>
        </p:txBody>
      </p:sp>
      <p:sp>
        <p:nvSpPr>
          <p:cNvPr id="3" name="Text Placeholder 2"/>
          <p:cNvSpPr>
            <a:spLocks noGrp="1"/>
          </p:cNvSpPr>
          <p:nvPr>
            <p:ph type="body" sz="quarter" idx="4294967295"/>
          </p:nvPr>
        </p:nvSpPr>
        <p:spPr>
          <a:xfrm>
            <a:off x="428625" y="971550"/>
            <a:ext cx="8286750" cy="3505200"/>
          </a:xfrm>
        </p:spPr>
        <p:txBody>
          <a:bodyPr>
            <a:noAutofit/>
          </a:bodyPr>
          <a:lstStyle/>
          <a:p>
            <a:pPr marL="0" indent="0">
              <a:buNone/>
            </a:pPr>
            <a:r>
              <a:rPr lang="en-US" sz="2800" dirty="0"/>
              <a:t>11. 	Most people abuse only one type of drug (their 	drug of choice) while usually not abusing other 	types of drugs?  </a:t>
            </a:r>
          </a:p>
          <a:p>
            <a:r>
              <a:rPr lang="en-US" sz="2800" b="1" i="1" u="sng" dirty="0">
                <a:solidFill>
                  <a:srgbClr val="FF0000"/>
                </a:solidFill>
              </a:rPr>
              <a:t>FALSE</a:t>
            </a:r>
          </a:p>
          <a:p>
            <a:endParaRPr lang="en-US" sz="2800" b="1" i="1" u="sng" dirty="0">
              <a:solidFill>
                <a:srgbClr val="FF0000"/>
              </a:solidFill>
            </a:endParaRPr>
          </a:p>
          <a:p>
            <a:pPr marL="0" indent="0">
              <a:buNone/>
            </a:pPr>
            <a:r>
              <a:rPr lang="en-US" sz="2800" dirty="0"/>
              <a:t>12.  	A person impaired by Xanax will appear similar to 	one intoxicated by alcohol?  </a:t>
            </a:r>
          </a:p>
          <a:p>
            <a:r>
              <a:rPr lang="en-US" sz="2800" b="1" i="1" u="sng" dirty="0">
                <a:solidFill>
                  <a:srgbClr val="FF0000"/>
                </a:solidFill>
              </a:rPr>
              <a:t>TRUE</a:t>
            </a:r>
            <a:endParaRPr lang="en-US" sz="2800" dirty="0">
              <a:solidFill>
                <a:srgbClr val="FF0000"/>
              </a:solidFill>
            </a:endParaRPr>
          </a:p>
        </p:txBody>
      </p:sp>
      <p:sp>
        <p:nvSpPr>
          <p:cNvPr id="4" name="Text Box 6">
            <a:extLst>
              <a:ext uri="{FF2B5EF4-FFF2-40B4-BE49-F238E27FC236}">
                <a16:creationId xmlns:a16="http://schemas.microsoft.com/office/drawing/2014/main" id="{9CC1DAE5-3219-2505-3A05-AD9432B318A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007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91124" y="808871"/>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9218" name="Picture 2" descr="man character thinking 9884901 Vector Art at Vecteezy">
            <a:extLst>
              <a:ext uri="{FF2B5EF4-FFF2-40B4-BE49-F238E27FC236}">
                <a16:creationId xmlns:a16="http://schemas.microsoft.com/office/drawing/2014/main" id="{13AAFB0E-77C9-26CA-6232-720EB731E53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3764" y="1735665"/>
            <a:ext cx="2598964" cy="2598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C73E19CA-E8B6-8354-2CA9-074FFC463EB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9660363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378" y="974832"/>
            <a:ext cx="3406490" cy="1916295"/>
          </a:xfrm>
        </p:spPr>
        <p:txBody>
          <a:bodyPr>
            <a:noAutofit/>
          </a:bodyPr>
          <a:lstStyle/>
          <a:p>
            <a:pPr algn="ctr"/>
            <a:r>
              <a:rPr lang="en-US" sz="4000" b="1" dirty="0">
                <a:solidFill>
                  <a:srgbClr val="002060"/>
                </a:solidFill>
                <a:latin typeface="Arial" panose="020B0604020202020204" pitchFamily="34" charset="0"/>
                <a:cs typeface="Arial" panose="020B0604020202020204" pitchFamily="34" charset="0"/>
              </a:rPr>
              <a:t>Examination of Vital Signs</a:t>
            </a:r>
            <a:br>
              <a:rPr lang="en-US" sz="4000" b="1" dirty="0">
                <a:solidFill>
                  <a:srgbClr val="002060"/>
                </a:solidFill>
                <a:latin typeface="Arial" panose="020B0604020202020204" pitchFamily="34" charset="0"/>
                <a:cs typeface="Arial" panose="020B0604020202020204" pitchFamily="34" charset="0"/>
              </a:rPr>
            </a:br>
            <a:br>
              <a:rPr lang="en-US" sz="4000" b="1" dirty="0">
                <a:solidFill>
                  <a:srgbClr val="002060"/>
                </a:solidFill>
                <a:latin typeface="Arial" panose="020B0604020202020204" pitchFamily="34" charset="0"/>
                <a:cs typeface="Arial" panose="020B0604020202020204" pitchFamily="34" charset="0"/>
              </a:rPr>
            </a:br>
            <a:r>
              <a:rPr lang="en-US" sz="4000" b="1" dirty="0">
                <a:solidFill>
                  <a:srgbClr val="002060"/>
                </a:solidFill>
                <a:latin typeface="Arial" panose="020B0604020202020204" pitchFamily="34" charset="0"/>
                <a:cs typeface="Arial" panose="020B0604020202020204" pitchFamily="34" charset="0"/>
              </a:rPr>
              <a:t>Session VIII</a:t>
            </a:r>
          </a:p>
        </p:txBody>
      </p:sp>
      <p:graphicFrame>
        <p:nvGraphicFramePr>
          <p:cNvPr id="5" name="Object 2"/>
          <p:cNvGraphicFramePr>
            <a:graphicFrameLocks noChangeAspect="1"/>
          </p:cNvGraphicFramePr>
          <p:nvPr>
            <p:extLst>
              <p:ext uri="{D42A27DB-BD31-4B8C-83A1-F6EECF244321}">
                <p14:modId xmlns:p14="http://schemas.microsoft.com/office/powerpoint/2010/main" val="1132287503"/>
              </p:ext>
            </p:extLst>
          </p:nvPr>
        </p:nvGraphicFramePr>
        <p:xfrm>
          <a:off x="4140695" y="544081"/>
          <a:ext cx="4825455" cy="3620234"/>
        </p:xfrm>
        <a:graphic>
          <a:graphicData uri="http://schemas.openxmlformats.org/presentationml/2006/ole">
            <mc:AlternateContent xmlns:mc="http://schemas.openxmlformats.org/markup-compatibility/2006">
              <mc:Choice xmlns:v="urn:schemas-microsoft-com:vml" Requires="v">
                <p:oleObj name="Photo Editor Photo" r:id="rId2" imgW="10971429" imgH="8228571" progId="MSPhotoEd.3">
                  <p:embed/>
                </p:oleObj>
              </mc:Choice>
              <mc:Fallback>
                <p:oleObj name="Photo Editor Photo" r:id="rId2" imgW="10971429" imgH="8228571" progId="MSPhotoEd.3">
                  <p:embed/>
                  <p:pic>
                    <p:nvPicPr>
                      <p:cNvPr id="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695" y="544081"/>
                        <a:ext cx="4825455" cy="36202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6">
            <a:extLst>
              <a:ext uri="{FF2B5EF4-FFF2-40B4-BE49-F238E27FC236}">
                <a16:creationId xmlns:a16="http://schemas.microsoft.com/office/drawing/2014/main" id="{B8594F93-0C23-5E64-4A86-3671EDF81E9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89815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931" y="0"/>
            <a:ext cx="7337871" cy="994172"/>
          </a:xfrm>
        </p:spPr>
        <p:txBody>
          <a:bodyPr>
            <a:noAutofit/>
          </a:bodyPr>
          <a:lstStyle/>
          <a:p>
            <a:r>
              <a:rPr lang="en-US" sz="4000" b="1" dirty="0">
                <a:solidFill>
                  <a:srgbClr val="00396D"/>
                </a:solidFill>
                <a:latin typeface="Arial" panose="020B0604020202020204" pitchFamily="34" charset="0"/>
                <a:cs typeface="Arial" panose="020B0604020202020204" pitchFamily="34" charset="0"/>
              </a:rPr>
              <a:t>Purpose of the Examinations</a:t>
            </a:r>
          </a:p>
        </p:txBody>
      </p:sp>
      <p:sp>
        <p:nvSpPr>
          <p:cNvPr id="4" name="Rectangle 3"/>
          <p:cNvSpPr/>
          <p:nvPr/>
        </p:nvSpPr>
        <p:spPr>
          <a:xfrm>
            <a:off x="276196" y="1399114"/>
            <a:ext cx="5716526" cy="3097771"/>
          </a:xfrm>
          <a:prstGeom prst="rect">
            <a:avLst/>
          </a:prstGeom>
        </p:spPr>
        <p:txBody>
          <a:bodyPr wrap="square" lIns="68580" tIns="34290" rIns="68580" bIns="34290">
            <a:spAutoFit/>
          </a:bodyPr>
          <a:lstStyle/>
          <a:p>
            <a:pPr marL="342900" marR="0" lvl="0" indent="-342900" algn="l" defTabSz="914400" rtl="0" eaLnBrk="1" fontAlgn="base" latinLnBrk="0" hangingPunct="1">
              <a:lnSpc>
                <a:spcPct val="100000"/>
              </a:lnSpc>
              <a:spcBef>
                <a:spcPct val="20000"/>
              </a:spcBef>
              <a:spcAft>
                <a:spcPct val="20000"/>
              </a:spcAft>
              <a:buSzPct val="60000"/>
              <a:buFont typeface="Wingdings" panose="05000000000000000000" pitchFamily="2" charset="2"/>
              <a:buChar char="ü"/>
              <a:tabLst>
                <a:tab pos="1799035" algn="l"/>
                <a:tab pos="2790825" algn="l"/>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Can provide useful information concerning the possible or absence of various drugs </a:t>
            </a:r>
          </a:p>
          <a:p>
            <a:pPr marL="342900" marR="0" lvl="0" indent="-342900" algn="l" defTabSz="914400" rtl="0" eaLnBrk="1" fontAlgn="base" latinLnBrk="0" hangingPunct="1">
              <a:lnSpc>
                <a:spcPct val="100000"/>
              </a:lnSpc>
              <a:spcBef>
                <a:spcPct val="20000"/>
              </a:spcBef>
              <a:spcAft>
                <a:spcPct val="20000"/>
              </a:spcAft>
              <a:buSzPct val="60000"/>
              <a:buFont typeface="Wingdings" panose="05000000000000000000" pitchFamily="2" charset="2"/>
              <a:buChar char="ü"/>
              <a:tabLst>
                <a:tab pos="1799035" algn="l"/>
                <a:tab pos="2790825" algn="l"/>
              </a:tabLst>
              <a:defRPr/>
            </a:pPr>
            <a:r>
              <a:rPr lang="en-US" sz="2400" baseline="0" dirty="0">
                <a:solidFill>
                  <a:prstClr val="black"/>
                </a:solidFill>
                <a:latin typeface="Arial"/>
                <a:cs typeface="Arial"/>
              </a:rPr>
              <a:t>Can possible help identify medical issues needing immediate action</a:t>
            </a:r>
          </a:p>
          <a:p>
            <a:pPr marL="342900" marR="0" lvl="0" indent="-342900" algn="l" defTabSz="914400" rtl="0" eaLnBrk="1" fontAlgn="base" latinLnBrk="0" hangingPunct="1">
              <a:lnSpc>
                <a:spcPct val="100000"/>
              </a:lnSpc>
              <a:spcBef>
                <a:spcPct val="20000"/>
              </a:spcBef>
              <a:spcAft>
                <a:spcPct val="20000"/>
              </a:spcAft>
              <a:buSzPct val="60000"/>
              <a:buFont typeface="Wingdings" panose="05000000000000000000" pitchFamily="2" charset="2"/>
              <a:buChar char="ü"/>
              <a:tabLst>
                <a:tab pos="1799035" algn="l"/>
                <a:tab pos="2790825" algn="l"/>
              </a:tabLst>
              <a:defRPr/>
            </a:pPr>
            <a:endPar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endParaRPr>
          </a:p>
          <a:p>
            <a:pPr marL="344091" marR="0" lvl="0" indent="-344091" algn="l" defTabSz="914400" rtl="0" eaLnBrk="1" fontAlgn="base" latinLnBrk="0" hangingPunct="1">
              <a:lnSpc>
                <a:spcPct val="100000"/>
              </a:lnSpc>
              <a:spcBef>
                <a:spcPct val="20000"/>
              </a:spcBef>
              <a:spcAft>
                <a:spcPct val="20000"/>
              </a:spcAft>
              <a:buClr>
                <a:srgbClr val="44546A"/>
              </a:buClr>
              <a:buSzPct val="115000"/>
              <a:buFontTx/>
              <a:buNone/>
              <a:tabLst>
                <a:tab pos="1799035" algn="l"/>
                <a:tab pos="2790825" algn="l"/>
              </a:tabLst>
              <a:defRPr/>
            </a:pPr>
            <a:endPar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5" name="Text Box 6">
            <a:extLst>
              <a:ext uri="{FF2B5EF4-FFF2-40B4-BE49-F238E27FC236}">
                <a16:creationId xmlns:a16="http://schemas.microsoft.com/office/drawing/2014/main" id="{0A857577-3ADD-212A-FDF1-61199C99218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 Professionals</a:t>
            </a:r>
          </a:p>
        </p:txBody>
      </p:sp>
      <p:pic>
        <p:nvPicPr>
          <p:cNvPr id="6" name="Picture 5">
            <a:extLst>
              <a:ext uri="{FF2B5EF4-FFF2-40B4-BE49-F238E27FC236}">
                <a16:creationId xmlns:a16="http://schemas.microsoft.com/office/drawing/2014/main" id="{D5381CC6-317E-1102-FC17-487593BBA226}"/>
              </a:ext>
            </a:extLst>
          </p:cNvPr>
          <p:cNvPicPr>
            <a:picLocks noChangeAspect="1"/>
          </p:cNvPicPr>
          <p:nvPr/>
        </p:nvPicPr>
        <p:blipFill>
          <a:blip r:embed="rId2"/>
          <a:stretch>
            <a:fillRect/>
          </a:stretch>
        </p:blipFill>
        <p:spPr>
          <a:xfrm>
            <a:off x="6468498" y="1207947"/>
            <a:ext cx="2335436" cy="2859718"/>
          </a:xfrm>
          <a:prstGeom prst="rect">
            <a:avLst/>
          </a:prstGeom>
          <a:ln>
            <a:solidFill>
              <a:schemeClr val="tx1"/>
            </a:solidFill>
          </a:ln>
        </p:spPr>
      </p:pic>
    </p:spTree>
    <p:extLst>
      <p:ext uri="{BB962C8B-B14F-4D97-AF65-F5344CB8AC3E}">
        <p14:creationId xmlns:p14="http://schemas.microsoft.com/office/powerpoint/2010/main" val="6718831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353" y="0"/>
            <a:ext cx="4464299" cy="994172"/>
          </a:xfrm>
        </p:spPr>
        <p:txBody>
          <a:bodyPr>
            <a:noAutofit/>
          </a:bodyPr>
          <a:lstStyle/>
          <a:p>
            <a:r>
              <a:rPr lang="en-US" sz="4000" b="1" dirty="0">
                <a:solidFill>
                  <a:srgbClr val="00396D"/>
                </a:solidFill>
                <a:latin typeface="Arial" panose="020B0604020202020204" pitchFamily="34" charset="0"/>
                <a:cs typeface="Arial" panose="020B0604020202020204" pitchFamily="34" charset="0"/>
              </a:rPr>
              <a:t>Average Ranges</a:t>
            </a:r>
          </a:p>
        </p:txBody>
      </p:sp>
      <p:sp>
        <p:nvSpPr>
          <p:cNvPr id="4" name="Rectangle 3"/>
          <p:cNvSpPr/>
          <p:nvPr/>
        </p:nvSpPr>
        <p:spPr>
          <a:xfrm>
            <a:off x="287198" y="1047337"/>
            <a:ext cx="6384917" cy="3516347"/>
          </a:xfrm>
          <a:prstGeom prst="rect">
            <a:avLst/>
          </a:prstGeom>
        </p:spPr>
        <p:txBody>
          <a:bodyPr wrap="square" lIns="68580" tIns="34290" rIns="68580" bIns="34290">
            <a:spAutoFit/>
          </a:bodyPr>
          <a:lstStyle/>
          <a:p>
            <a:pPr marL="457200" indent="-457200">
              <a:spcBef>
                <a:spcPct val="20000"/>
              </a:spcBef>
              <a:spcAft>
                <a:spcPct val="20000"/>
              </a:spcAft>
              <a:buClr>
                <a:schemeClr val="tx2"/>
              </a:buClr>
              <a:buSzPct val="115000"/>
              <a:buFont typeface="Arial" panose="020B0604020202020204" pitchFamily="34" charset="0"/>
              <a:buChar char="•"/>
              <a:tabLst>
                <a:tab pos="1799035" algn="l"/>
                <a:tab pos="2790825" algn="l"/>
              </a:tabLst>
              <a:defRPr/>
            </a:pPr>
            <a:r>
              <a:rPr lang="en-US" sz="2800" baseline="0" dirty="0">
                <a:solidFill>
                  <a:schemeClr val="tx1"/>
                </a:solidFill>
                <a:latin typeface="Arial"/>
                <a:cs typeface="Arial"/>
              </a:rPr>
              <a:t>Pulse - 60 to 90 bpm</a:t>
            </a:r>
          </a:p>
          <a:p>
            <a:pPr marL="344091" indent="-344091">
              <a:spcBef>
                <a:spcPct val="20000"/>
              </a:spcBef>
              <a:spcAft>
                <a:spcPct val="20000"/>
              </a:spcAft>
              <a:buClr>
                <a:schemeClr val="tx2"/>
              </a:buClr>
              <a:buSzPct val="115000"/>
              <a:tabLst>
                <a:tab pos="1799035" algn="l"/>
                <a:tab pos="2790825" algn="l"/>
              </a:tabLst>
              <a:defRPr/>
            </a:pPr>
            <a:endParaRPr lang="en-US" sz="2800" baseline="0" dirty="0">
              <a:solidFill>
                <a:schemeClr val="tx1"/>
              </a:solidFill>
              <a:latin typeface="Arial"/>
              <a:cs typeface="Arial"/>
            </a:endParaRPr>
          </a:p>
          <a:p>
            <a:pPr marL="457200" indent="-457200">
              <a:spcBef>
                <a:spcPct val="20000"/>
              </a:spcBef>
              <a:spcAft>
                <a:spcPct val="20000"/>
              </a:spcAft>
              <a:buSzPct val="115000"/>
              <a:buFont typeface="Arial" panose="020B0604020202020204" pitchFamily="34" charset="0"/>
              <a:buChar char="•"/>
              <a:tabLst>
                <a:tab pos="1799035" algn="l"/>
                <a:tab pos="2790825" algn="l"/>
              </a:tabLst>
              <a:defRPr/>
            </a:pPr>
            <a:r>
              <a:rPr lang="en-US" sz="2800" baseline="0" dirty="0">
                <a:solidFill>
                  <a:schemeClr val="tx1"/>
                </a:solidFill>
                <a:latin typeface="Arial"/>
                <a:cs typeface="Arial"/>
              </a:rPr>
              <a:t>Blood Pressure - 120 - 140 </a:t>
            </a:r>
          </a:p>
          <a:p>
            <a:pPr marL="344091" indent="-344091">
              <a:spcBef>
                <a:spcPct val="20000"/>
              </a:spcBef>
              <a:spcAft>
                <a:spcPct val="20000"/>
              </a:spcAft>
              <a:buClr>
                <a:schemeClr val="tx2"/>
              </a:buClr>
              <a:buSzPct val="115000"/>
              <a:tabLst>
                <a:tab pos="1799035" algn="l"/>
                <a:tab pos="2790825" algn="l"/>
              </a:tabLst>
              <a:defRPr/>
            </a:pPr>
            <a:r>
              <a:rPr lang="en-US" sz="2800" baseline="0" dirty="0">
                <a:solidFill>
                  <a:schemeClr val="tx1"/>
                </a:solidFill>
                <a:latin typeface="Arial"/>
                <a:cs typeface="Arial"/>
              </a:rPr>
              <a:t>                                  70 - 90</a:t>
            </a:r>
          </a:p>
          <a:p>
            <a:pPr marL="457200" indent="-457200">
              <a:spcBef>
                <a:spcPct val="20000"/>
              </a:spcBef>
              <a:spcAft>
                <a:spcPct val="20000"/>
              </a:spcAft>
              <a:buClr>
                <a:schemeClr val="tx2"/>
              </a:buClr>
              <a:buSzPct val="115000"/>
              <a:buFont typeface="Arial" panose="020B0604020202020204" pitchFamily="34" charset="0"/>
              <a:buChar char="•"/>
              <a:tabLst>
                <a:tab pos="1799035" algn="l"/>
                <a:tab pos="2790825" algn="l"/>
              </a:tabLst>
              <a:defRPr/>
            </a:pPr>
            <a:r>
              <a:rPr lang="en-US" sz="2800" baseline="0" dirty="0">
                <a:solidFill>
                  <a:schemeClr val="tx1"/>
                </a:solidFill>
                <a:latin typeface="Arial"/>
                <a:cs typeface="Arial"/>
              </a:rPr>
              <a:t>Body Temperature - 98.6</a:t>
            </a:r>
            <a:r>
              <a:rPr lang="en-US" sz="2800" baseline="30000" dirty="0">
                <a:solidFill>
                  <a:schemeClr val="tx1"/>
                </a:solidFill>
                <a:latin typeface="Arial"/>
                <a:cs typeface="Arial"/>
              </a:rPr>
              <a:t>0</a:t>
            </a:r>
            <a:r>
              <a:rPr lang="en-US" sz="2800" baseline="0" dirty="0">
                <a:solidFill>
                  <a:schemeClr val="tx1"/>
                </a:solidFill>
                <a:latin typeface="Arial"/>
                <a:cs typeface="Arial"/>
              </a:rPr>
              <a:t>F +/- 1.0</a:t>
            </a:r>
            <a:r>
              <a:rPr lang="en-US" sz="2800" baseline="30000" dirty="0">
                <a:solidFill>
                  <a:schemeClr val="tx1"/>
                </a:solidFill>
                <a:latin typeface="Arial"/>
                <a:cs typeface="Arial"/>
              </a:rPr>
              <a:t>0</a:t>
            </a:r>
            <a:r>
              <a:rPr lang="en-US" sz="2800" baseline="0" dirty="0">
                <a:solidFill>
                  <a:schemeClr val="tx1"/>
                </a:solidFill>
                <a:latin typeface="Arial"/>
                <a:cs typeface="Arial"/>
              </a:rPr>
              <a:t>F </a:t>
            </a:r>
          </a:p>
          <a:p>
            <a:pPr marL="344091" indent="-344091">
              <a:spcBef>
                <a:spcPct val="20000"/>
              </a:spcBef>
              <a:spcAft>
                <a:spcPct val="20000"/>
              </a:spcAft>
              <a:buClr>
                <a:schemeClr val="tx2"/>
              </a:buClr>
              <a:buSzPct val="115000"/>
              <a:tabLst>
                <a:tab pos="1799035" algn="l"/>
                <a:tab pos="2790825" algn="l"/>
              </a:tabLst>
              <a:defRPr/>
            </a:pPr>
            <a:endParaRPr lang="en-US" sz="2800" baseline="0" dirty="0">
              <a:solidFill>
                <a:schemeClr val="tx1"/>
              </a:solidFill>
              <a:latin typeface="Arial"/>
              <a:cs typeface="Arial"/>
            </a:endParaRPr>
          </a:p>
        </p:txBody>
      </p:sp>
      <p:sp>
        <p:nvSpPr>
          <p:cNvPr id="5" name="Text Box 6">
            <a:extLst>
              <a:ext uri="{FF2B5EF4-FFF2-40B4-BE49-F238E27FC236}">
                <a16:creationId xmlns:a16="http://schemas.microsoft.com/office/drawing/2014/main" id="{0A857577-3ADD-212A-FDF1-61199C99218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6" name="Picture 5">
            <a:extLst>
              <a:ext uri="{FF2B5EF4-FFF2-40B4-BE49-F238E27FC236}">
                <a16:creationId xmlns:a16="http://schemas.microsoft.com/office/drawing/2014/main" id="{51EE74FB-1EDB-EDFF-156E-032BF2B37F91}"/>
              </a:ext>
            </a:extLst>
          </p:cNvPr>
          <p:cNvPicPr>
            <a:picLocks noChangeAspect="1"/>
          </p:cNvPicPr>
          <p:nvPr/>
        </p:nvPicPr>
        <p:blipFill>
          <a:blip r:embed="rId2"/>
          <a:stretch>
            <a:fillRect/>
          </a:stretch>
        </p:blipFill>
        <p:spPr>
          <a:xfrm>
            <a:off x="5058309" y="901033"/>
            <a:ext cx="3892206" cy="2592209"/>
          </a:xfrm>
          <a:prstGeom prst="ellipse">
            <a:avLst/>
          </a:prstGeom>
          <a:ln>
            <a:noFill/>
          </a:ln>
          <a:effectLst>
            <a:softEdge rad="112500"/>
          </a:effectLst>
        </p:spPr>
      </p:pic>
    </p:spTree>
    <p:extLst>
      <p:ext uri="{BB962C8B-B14F-4D97-AF65-F5344CB8AC3E}">
        <p14:creationId xmlns:p14="http://schemas.microsoft.com/office/powerpoint/2010/main" val="172100641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97996" y="20501"/>
            <a:ext cx="8662307" cy="1028700"/>
          </a:xfrm>
        </p:spPr>
        <p:txBody>
          <a:bodyPr/>
          <a:lstStyle/>
          <a:p>
            <a:pPr eaLnBrk="1" hangingPunct="1">
              <a:defRPr/>
            </a:pPr>
            <a:r>
              <a:rPr lang="en-US" sz="3000" b="1" dirty="0">
                <a:solidFill>
                  <a:srgbClr val="002060"/>
                </a:solidFill>
                <a:latin typeface="Arial"/>
                <a:cs typeface="Arial"/>
              </a:rPr>
              <a:t>Vital Sign Relationship to the Drug Categories</a:t>
            </a:r>
          </a:p>
        </p:txBody>
      </p:sp>
      <p:sp>
        <p:nvSpPr>
          <p:cNvPr id="44035" name="Text Box 3"/>
          <p:cNvSpPr txBox="1">
            <a:spLocks noChangeArrowheads="1"/>
          </p:cNvSpPr>
          <p:nvPr/>
        </p:nvSpPr>
        <p:spPr bwMode="auto">
          <a:xfrm>
            <a:off x="7029450" y="474345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44036" name="Rectangle 4"/>
          <p:cNvSpPr>
            <a:spLocks noChangeArrowheads="1"/>
          </p:cNvSpPr>
          <p:nvPr/>
        </p:nvSpPr>
        <p:spPr bwMode="auto">
          <a:xfrm>
            <a:off x="1257300" y="1371600"/>
            <a:ext cx="6629400" cy="2628900"/>
          </a:xfrm>
          <a:prstGeom prst="rect">
            <a:avLst/>
          </a:prstGeom>
          <a:noFill/>
          <a:ln w="9525">
            <a:solidFill>
              <a:schemeClr val="tx1"/>
            </a:solidFill>
            <a:miter lim="800000"/>
            <a:headEnd/>
            <a:tailEnd/>
          </a:ln>
        </p:spPr>
        <p:txBody>
          <a:bodyPr wrap="none" lIns="68580" tIns="34290" rIns="68580" bIns="34290" anchor="ctr"/>
          <a:lstStyle/>
          <a:p>
            <a:endParaRPr lang="en-US"/>
          </a:p>
        </p:txBody>
      </p:sp>
      <p:sp>
        <p:nvSpPr>
          <p:cNvPr id="44037" name="Line 5"/>
          <p:cNvSpPr>
            <a:spLocks noChangeShapeType="1"/>
          </p:cNvSpPr>
          <p:nvPr/>
        </p:nvSpPr>
        <p:spPr bwMode="auto">
          <a:xfrm>
            <a:off x="194310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38" name="Line 6"/>
          <p:cNvSpPr>
            <a:spLocks noChangeShapeType="1"/>
          </p:cNvSpPr>
          <p:nvPr/>
        </p:nvSpPr>
        <p:spPr bwMode="auto">
          <a:xfrm>
            <a:off x="291465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39" name="Line 7"/>
          <p:cNvSpPr>
            <a:spLocks noChangeShapeType="1"/>
          </p:cNvSpPr>
          <p:nvPr/>
        </p:nvSpPr>
        <p:spPr bwMode="auto">
          <a:xfrm>
            <a:off x="462915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40" name="Line 8"/>
          <p:cNvSpPr>
            <a:spLocks noChangeShapeType="1"/>
          </p:cNvSpPr>
          <p:nvPr/>
        </p:nvSpPr>
        <p:spPr bwMode="auto">
          <a:xfrm>
            <a:off x="554355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41" name="Line 9"/>
          <p:cNvSpPr>
            <a:spLocks noChangeShapeType="1"/>
          </p:cNvSpPr>
          <p:nvPr/>
        </p:nvSpPr>
        <p:spPr bwMode="auto">
          <a:xfrm>
            <a:off x="714375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42" name="Line 10"/>
          <p:cNvSpPr>
            <a:spLocks noChangeShapeType="1"/>
          </p:cNvSpPr>
          <p:nvPr/>
        </p:nvSpPr>
        <p:spPr bwMode="auto">
          <a:xfrm>
            <a:off x="634365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62475" name="Text Box 11"/>
          <p:cNvSpPr txBox="1">
            <a:spLocks noChangeArrowheads="1"/>
          </p:cNvSpPr>
          <p:nvPr/>
        </p:nvSpPr>
        <p:spPr bwMode="auto">
          <a:xfrm>
            <a:off x="1943100" y="1356207"/>
            <a:ext cx="971550" cy="40780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100" b="1" baseline="0" dirty="0">
                <a:solidFill>
                  <a:srgbClr val="00396D"/>
                </a:solidFill>
                <a:latin typeface="Arial"/>
                <a:cs typeface="Arial"/>
              </a:rPr>
              <a:t>CNS Depressant</a:t>
            </a:r>
          </a:p>
        </p:txBody>
      </p:sp>
      <p:sp>
        <p:nvSpPr>
          <p:cNvPr id="62476" name="Text Box 12"/>
          <p:cNvSpPr txBox="1">
            <a:spLocks noChangeArrowheads="1"/>
          </p:cNvSpPr>
          <p:nvPr/>
        </p:nvSpPr>
        <p:spPr bwMode="auto">
          <a:xfrm>
            <a:off x="2914650" y="1371601"/>
            <a:ext cx="800100" cy="407804"/>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100" b="1" baseline="0" dirty="0">
                <a:solidFill>
                  <a:srgbClr val="00396D"/>
                </a:solidFill>
                <a:latin typeface="Arial"/>
                <a:cs typeface="Arial"/>
              </a:rPr>
              <a:t>CNS Stimulant</a:t>
            </a:r>
          </a:p>
        </p:txBody>
      </p:sp>
      <p:sp>
        <p:nvSpPr>
          <p:cNvPr id="62477" name="Text Box 13"/>
          <p:cNvSpPr txBox="1">
            <a:spLocks noChangeArrowheads="1"/>
          </p:cNvSpPr>
          <p:nvPr/>
        </p:nvSpPr>
        <p:spPr bwMode="auto">
          <a:xfrm>
            <a:off x="3657600" y="1485900"/>
            <a:ext cx="1028700" cy="238527"/>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100" b="1" baseline="0" dirty="0">
                <a:solidFill>
                  <a:srgbClr val="00396D"/>
                </a:solidFill>
                <a:latin typeface="Arial"/>
                <a:cs typeface="Arial"/>
              </a:rPr>
              <a:t>Hallucinogen</a:t>
            </a:r>
          </a:p>
        </p:txBody>
      </p:sp>
      <p:sp>
        <p:nvSpPr>
          <p:cNvPr id="62478" name="Text Box 14"/>
          <p:cNvSpPr txBox="1">
            <a:spLocks noChangeArrowheads="1"/>
          </p:cNvSpPr>
          <p:nvPr/>
        </p:nvSpPr>
        <p:spPr bwMode="auto">
          <a:xfrm>
            <a:off x="4743449" y="1428750"/>
            <a:ext cx="857249" cy="346249"/>
          </a:xfrm>
          <a:prstGeom prst="rect">
            <a:avLst/>
          </a:prstGeom>
          <a:noFill/>
          <a:ln w="9525">
            <a:noFill/>
            <a:miter lim="800000"/>
            <a:headEnd/>
            <a:tailEnd/>
          </a:ln>
          <a:effectLst/>
        </p:spPr>
        <p:txBody>
          <a:bodyPr wrap="square" lIns="68580" tIns="34290" rIns="68580" bIns="34290">
            <a:spAutoFit/>
          </a:bodyPr>
          <a:lstStyle/>
          <a:p>
            <a:pPr>
              <a:defRPr/>
            </a:pPr>
            <a:r>
              <a:rPr lang="en-US" sz="900" b="1" baseline="0" dirty="0">
                <a:solidFill>
                  <a:srgbClr val="00396D"/>
                </a:solidFill>
                <a:latin typeface="Arial"/>
                <a:cs typeface="Arial"/>
              </a:rPr>
              <a:t>Dissociative</a:t>
            </a:r>
          </a:p>
          <a:p>
            <a:pPr>
              <a:defRPr/>
            </a:pPr>
            <a:r>
              <a:rPr lang="en-US" sz="900" b="1" baseline="0" dirty="0">
                <a:solidFill>
                  <a:srgbClr val="00396D"/>
                </a:solidFill>
                <a:latin typeface="Arial"/>
                <a:cs typeface="Arial"/>
              </a:rPr>
              <a:t>Anesthetics</a:t>
            </a:r>
          </a:p>
        </p:txBody>
      </p:sp>
      <p:sp>
        <p:nvSpPr>
          <p:cNvPr id="62479" name="Text Box 15"/>
          <p:cNvSpPr txBox="1">
            <a:spLocks noChangeArrowheads="1"/>
          </p:cNvSpPr>
          <p:nvPr/>
        </p:nvSpPr>
        <p:spPr bwMode="auto">
          <a:xfrm>
            <a:off x="5543550" y="1371601"/>
            <a:ext cx="857250" cy="407804"/>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100" b="1" baseline="0" dirty="0">
                <a:solidFill>
                  <a:srgbClr val="00396D"/>
                </a:solidFill>
                <a:latin typeface="Arial"/>
                <a:cs typeface="Arial"/>
              </a:rPr>
              <a:t>Narcotic Analgesic</a:t>
            </a:r>
          </a:p>
        </p:txBody>
      </p:sp>
      <p:sp>
        <p:nvSpPr>
          <p:cNvPr id="62480" name="Text Box 16"/>
          <p:cNvSpPr txBox="1">
            <a:spLocks noChangeArrowheads="1"/>
          </p:cNvSpPr>
          <p:nvPr/>
        </p:nvSpPr>
        <p:spPr bwMode="auto">
          <a:xfrm>
            <a:off x="6343650" y="1485900"/>
            <a:ext cx="742950" cy="238527"/>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100" b="1" baseline="0" dirty="0">
                <a:solidFill>
                  <a:srgbClr val="00396D"/>
                </a:solidFill>
                <a:latin typeface="Arial"/>
                <a:cs typeface="Arial"/>
              </a:rPr>
              <a:t>Inhalant</a:t>
            </a:r>
          </a:p>
        </p:txBody>
      </p:sp>
      <p:sp>
        <p:nvSpPr>
          <p:cNvPr id="62481" name="Text Box 17"/>
          <p:cNvSpPr txBox="1">
            <a:spLocks noChangeArrowheads="1"/>
          </p:cNvSpPr>
          <p:nvPr/>
        </p:nvSpPr>
        <p:spPr bwMode="auto">
          <a:xfrm>
            <a:off x="7086600" y="1485900"/>
            <a:ext cx="800100" cy="238527"/>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100" b="1" baseline="0" dirty="0">
                <a:solidFill>
                  <a:srgbClr val="00396D"/>
                </a:solidFill>
                <a:latin typeface="Arial"/>
                <a:cs typeface="Arial"/>
              </a:rPr>
              <a:t>Cannabis</a:t>
            </a:r>
          </a:p>
        </p:txBody>
      </p:sp>
      <p:sp>
        <p:nvSpPr>
          <p:cNvPr id="44050" name="Line 18"/>
          <p:cNvSpPr>
            <a:spLocks noChangeShapeType="1"/>
          </p:cNvSpPr>
          <p:nvPr/>
        </p:nvSpPr>
        <p:spPr bwMode="auto">
          <a:xfrm>
            <a:off x="3714750" y="1371600"/>
            <a:ext cx="0" cy="262890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51" name="Line 19"/>
          <p:cNvSpPr>
            <a:spLocks noChangeShapeType="1"/>
          </p:cNvSpPr>
          <p:nvPr/>
        </p:nvSpPr>
        <p:spPr bwMode="auto">
          <a:xfrm flipH="1">
            <a:off x="1257300" y="3256361"/>
            <a:ext cx="6629400" cy="1190"/>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62484" name="Text Box 20"/>
          <p:cNvSpPr txBox="1">
            <a:spLocks noChangeArrowheads="1"/>
          </p:cNvSpPr>
          <p:nvPr/>
        </p:nvSpPr>
        <p:spPr bwMode="auto">
          <a:xfrm>
            <a:off x="1257300" y="2085975"/>
            <a:ext cx="685800" cy="223138"/>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000" b="1" baseline="0" dirty="0">
                <a:solidFill>
                  <a:srgbClr val="00396D"/>
                </a:solidFill>
                <a:latin typeface="Arial"/>
                <a:cs typeface="Arial"/>
              </a:rPr>
              <a:t>Pulse</a:t>
            </a:r>
          </a:p>
        </p:txBody>
      </p:sp>
      <p:sp>
        <p:nvSpPr>
          <p:cNvPr id="62485" name="Text Box 21"/>
          <p:cNvSpPr txBox="1">
            <a:spLocks noChangeArrowheads="1"/>
          </p:cNvSpPr>
          <p:nvPr/>
        </p:nvSpPr>
        <p:spPr bwMode="auto">
          <a:xfrm>
            <a:off x="1200150" y="2600326"/>
            <a:ext cx="800100" cy="377026"/>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000" b="1" baseline="0" dirty="0">
                <a:solidFill>
                  <a:srgbClr val="00396D"/>
                </a:solidFill>
                <a:latin typeface="Arial"/>
                <a:cs typeface="Arial"/>
              </a:rPr>
              <a:t>Blood Pressure</a:t>
            </a:r>
          </a:p>
        </p:txBody>
      </p:sp>
      <p:sp>
        <p:nvSpPr>
          <p:cNvPr id="62486" name="Text Box 22"/>
          <p:cNvSpPr txBox="1">
            <a:spLocks noChangeArrowheads="1"/>
          </p:cNvSpPr>
          <p:nvPr/>
        </p:nvSpPr>
        <p:spPr bwMode="auto">
          <a:xfrm>
            <a:off x="1257300" y="3338514"/>
            <a:ext cx="685800" cy="377026"/>
          </a:xfrm>
          <a:prstGeom prst="rect">
            <a:avLst/>
          </a:prstGeom>
          <a:no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000" b="1" baseline="0" dirty="0">
                <a:solidFill>
                  <a:srgbClr val="00396D"/>
                </a:solidFill>
                <a:latin typeface="Arial"/>
                <a:cs typeface="Arial"/>
              </a:rPr>
              <a:t>Body Temp</a:t>
            </a:r>
          </a:p>
        </p:txBody>
      </p:sp>
      <p:sp>
        <p:nvSpPr>
          <p:cNvPr id="62487" name="Text Box 23"/>
          <p:cNvSpPr txBox="1">
            <a:spLocks noChangeArrowheads="1"/>
          </p:cNvSpPr>
          <p:nvPr/>
        </p:nvSpPr>
        <p:spPr bwMode="auto">
          <a:xfrm>
            <a:off x="6343649" y="3267075"/>
            <a:ext cx="759279" cy="315471"/>
          </a:xfrm>
          <a:prstGeom prst="rect">
            <a:avLst/>
          </a:prstGeom>
          <a:noFill/>
          <a:ln w="9525">
            <a:noFill/>
            <a:miter lim="800000"/>
            <a:headEnd/>
            <a:tailEnd/>
          </a:ln>
          <a:effectLst/>
        </p:spPr>
        <p:txBody>
          <a:bodyPr wrap="square"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000000"/>
                </a:solidFill>
                <a:latin typeface="Arial" charset="0"/>
              </a:rPr>
              <a:t>Up/ Normal/Down</a:t>
            </a:r>
          </a:p>
        </p:txBody>
      </p:sp>
      <p:grpSp>
        <p:nvGrpSpPr>
          <p:cNvPr id="2" name="Group 24"/>
          <p:cNvGrpSpPr>
            <a:grpSpLocks/>
          </p:cNvGrpSpPr>
          <p:nvPr/>
        </p:nvGrpSpPr>
        <p:grpSpPr bwMode="auto">
          <a:xfrm>
            <a:off x="2000250" y="3462344"/>
            <a:ext cx="5829300" cy="215504"/>
            <a:chOff x="720" y="2908"/>
            <a:chExt cx="4896" cy="181"/>
          </a:xfrm>
        </p:grpSpPr>
        <p:sp>
          <p:nvSpPr>
            <p:cNvPr id="62489" name="Text Box 25"/>
            <p:cNvSpPr txBox="1">
              <a:spLocks noChangeArrowheads="1"/>
            </p:cNvSpPr>
            <p:nvPr/>
          </p:nvSpPr>
          <p:spPr bwMode="auto">
            <a:xfrm>
              <a:off x="5040" y="2908"/>
              <a:ext cx="576"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000000"/>
                  </a:solidFill>
                  <a:latin typeface="Arial" charset="0"/>
                </a:rPr>
                <a:t>Normal</a:t>
              </a:r>
            </a:p>
          </p:txBody>
        </p:sp>
        <p:sp>
          <p:nvSpPr>
            <p:cNvPr id="62490" name="Text Box 26"/>
            <p:cNvSpPr txBox="1">
              <a:spLocks noChangeArrowheads="1"/>
            </p:cNvSpPr>
            <p:nvPr/>
          </p:nvSpPr>
          <p:spPr bwMode="auto">
            <a:xfrm>
              <a:off x="720" y="2908"/>
              <a:ext cx="720"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chemeClr val="tx1"/>
                  </a:solidFill>
                  <a:latin typeface="Arial" charset="0"/>
                </a:rPr>
                <a:t>Normal</a:t>
              </a:r>
            </a:p>
          </p:txBody>
        </p:sp>
      </p:grpSp>
      <p:grpSp>
        <p:nvGrpSpPr>
          <p:cNvPr id="3" name="Group 27"/>
          <p:cNvGrpSpPr>
            <a:grpSpLocks/>
          </p:cNvGrpSpPr>
          <p:nvPr/>
        </p:nvGrpSpPr>
        <p:grpSpPr bwMode="auto">
          <a:xfrm>
            <a:off x="2971800" y="3462344"/>
            <a:ext cx="2457450" cy="215504"/>
            <a:chOff x="1536" y="2908"/>
            <a:chExt cx="2064" cy="181"/>
          </a:xfrm>
        </p:grpSpPr>
        <p:sp>
          <p:nvSpPr>
            <p:cNvPr id="62492" name="Text Box 28"/>
            <p:cNvSpPr txBox="1">
              <a:spLocks noChangeArrowheads="1"/>
            </p:cNvSpPr>
            <p:nvPr/>
          </p:nvSpPr>
          <p:spPr bwMode="auto">
            <a:xfrm>
              <a:off x="3024" y="2908"/>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493" name="Text Box 29"/>
            <p:cNvSpPr txBox="1">
              <a:spLocks noChangeArrowheads="1"/>
            </p:cNvSpPr>
            <p:nvPr/>
          </p:nvSpPr>
          <p:spPr bwMode="auto">
            <a:xfrm>
              <a:off x="1536" y="2908"/>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494" name="Text Box 30"/>
            <p:cNvSpPr txBox="1">
              <a:spLocks noChangeArrowheads="1"/>
            </p:cNvSpPr>
            <p:nvPr/>
          </p:nvSpPr>
          <p:spPr bwMode="auto">
            <a:xfrm>
              <a:off x="2256" y="2908"/>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grpSp>
      <p:sp>
        <p:nvSpPr>
          <p:cNvPr id="62495" name="Text Box 31"/>
          <p:cNvSpPr txBox="1">
            <a:spLocks noChangeArrowheads="1"/>
          </p:cNvSpPr>
          <p:nvPr/>
        </p:nvSpPr>
        <p:spPr bwMode="auto">
          <a:xfrm>
            <a:off x="5600700" y="3462337"/>
            <a:ext cx="685800" cy="192360"/>
          </a:xfrm>
          <a:prstGeom prst="rect">
            <a:avLst/>
          </a:prstGeom>
          <a:solidFill>
            <a:schemeClr val="accent1"/>
          </a:solidFill>
          <a:ln w="9525">
            <a:noFill/>
            <a:miter lim="800000"/>
            <a:headEnd/>
            <a:tailEnd/>
          </a:ln>
          <a:effectLst/>
        </p:spPr>
        <p:txBody>
          <a:bodyPr lIns="68580" tIns="34290" rIns="68580" bIns="34290">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Down</a:t>
            </a:r>
          </a:p>
        </p:txBody>
      </p:sp>
      <p:grpSp>
        <p:nvGrpSpPr>
          <p:cNvPr id="4" name="Group 32"/>
          <p:cNvGrpSpPr>
            <a:grpSpLocks/>
          </p:cNvGrpSpPr>
          <p:nvPr/>
        </p:nvGrpSpPr>
        <p:grpSpPr bwMode="auto">
          <a:xfrm>
            <a:off x="2000250" y="2743206"/>
            <a:ext cx="4343400" cy="215504"/>
            <a:chOff x="720" y="2284"/>
            <a:chExt cx="3552" cy="181"/>
          </a:xfrm>
        </p:grpSpPr>
        <p:sp>
          <p:nvSpPr>
            <p:cNvPr id="62497" name="Text Box 33"/>
            <p:cNvSpPr txBox="1">
              <a:spLocks noChangeArrowheads="1"/>
            </p:cNvSpPr>
            <p:nvPr/>
          </p:nvSpPr>
          <p:spPr bwMode="auto">
            <a:xfrm>
              <a:off x="720" y="2284"/>
              <a:ext cx="720"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Down</a:t>
              </a:r>
            </a:p>
          </p:txBody>
        </p:sp>
        <p:sp>
          <p:nvSpPr>
            <p:cNvPr id="62498" name="Text Box 34"/>
            <p:cNvSpPr txBox="1">
              <a:spLocks noChangeArrowheads="1"/>
            </p:cNvSpPr>
            <p:nvPr/>
          </p:nvSpPr>
          <p:spPr bwMode="auto">
            <a:xfrm>
              <a:off x="3696" y="2284"/>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Down</a:t>
              </a:r>
            </a:p>
          </p:txBody>
        </p:sp>
      </p:grpSp>
      <p:grpSp>
        <p:nvGrpSpPr>
          <p:cNvPr id="5" name="Group 35"/>
          <p:cNvGrpSpPr>
            <a:grpSpLocks/>
          </p:cNvGrpSpPr>
          <p:nvPr/>
        </p:nvGrpSpPr>
        <p:grpSpPr bwMode="auto">
          <a:xfrm>
            <a:off x="2971800" y="2719393"/>
            <a:ext cx="4857750" cy="215504"/>
            <a:chOff x="1536" y="2284"/>
            <a:chExt cx="4080" cy="181"/>
          </a:xfrm>
        </p:grpSpPr>
        <p:sp>
          <p:nvSpPr>
            <p:cNvPr id="62500" name="Text Box 36"/>
            <p:cNvSpPr txBox="1">
              <a:spLocks noChangeArrowheads="1"/>
            </p:cNvSpPr>
            <p:nvPr/>
          </p:nvSpPr>
          <p:spPr bwMode="auto">
            <a:xfrm>
              <a:off x="3024" y="2284"/>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1" name="Text Box 37"/>
            <p:cNvSpPr txBox="1">
              <a:spLocks noChangeArrowheads="1"/>
            </p:cNvSpPr>
            <p:nvPr/>
          </p:nvSpPr>
          <p:spPr bwMode="auto">
            <a:xfrm>
              <a:off x="1536" y="2284"/>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2" name="Text Box 38"/>
            <p:cNvSpPr txBox="1">
              <a:spLocks noChangeArrowheads="1"/>
            </p:cNvSpPr>
            <p:nvPr/>
          </p:nvSpPr>
          <p:spPr bwMode="auto">
            <a:xfrm>
              <a:off x="2256" y="2284"/>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3" name="Text Box 39"/>
            <p:cNvSpPr txBox="1">
              <a:spLocks noChangeArrowheads="1"/>
            </p:cNvSpPr>
            <p:nvPr/>
          </p:nvSpPr>
          <p:spPr bwMode="auto">
            <a:xfrm>
              <a:off x="5136" y="2284"/>
              <a:ext cx="480"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grpSp>
      <p:grpSp>
        <p:nvGrpSpPr>
          <p:cNvPr id="6" name="Group 40"/>
          <p:cNvGrpSpPr>
            <a:grpSpLocks/>
          </p:cNvGrpSpPr>
          <p:nvPr/>
        </p:nvGrpSpPr>
        <p:grpSpPr bwMode="auto">
          <a:xfrm>
            <a:off x="2971800" y="2114554"/>
            <a:ext cx="4857750" cy="221457"/>
            <a:chOff x="1536" y="1751"/>
            <a:chExt cx="4080" cy="186"/>
          </a:xfrm>
        </p:grpSpPr>
        <p:sp>
          <p:nvSpPr>
            <p:cNvPr id="62505" name="Text Box 41"/>
            <p:cNvSpPr txBox="1">
              <a:spLocks noChangeArrowheads="1"/>
            </p:cNvSpPr>
            <p:nvPr/>
          </p:nvSpPr>
          <p:spPr bwMode="auto">
            <a:xfrm>
              <a:off x="3024" y="1756"/>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6" name="Text Box 42"/>
            <p:cNvSpPr txBox="1">
              <a:spLocks noChangeArrowheads="1"/>
            </p:cNvSpPr>
            <p:nvPr/>
          </p:nvSpPr>
          <p:spPr bwMode="auto">
            <a:xfrm>
              <a:off x="4368" y="1756"/>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7" name="Text Box 43"/>
            <p:cNvSpPr txBox="1">
              <a:spLocks noChangeArrowheads="1"/>
            </p:cNvSpPr>
            <p:nvPr/>
          </p:nvSpPr>
          <p:spPr bwMode="auto">
            <a:xfrm>
              <a:off x="1536" y="1751"/>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8" name="Text Box 44"/>
            <p:cNvSpPr txBox="1">
              <a:spLocks noChangeArrowheads="1"/>
            </p:cNvSpPr>
            <p:nvPr/>
          </p:nvSpPr>
          <p:spPr bwMode="auto">
            <a:xfrm>
              <a:off x="2256" y="1756"/>
              <a:ext cx="576"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sp>
          <p:nvSpPr>
            <p:cNvPr id="62509" name="Text Box 45"/>
            <p:cNvSpPr txBox="1">
              <a:spLocks noChangeArrowheads="1"/>
            </p:cNvSpPr>
            <p:nvPr/>
          </p:nvSpPr>
          <p:spPr bwMode="auto">
            <a:xfrm>
              <a:off x="5136" y="1756"/>
              <a:ext cx="480" cy="181"/>
            </a:xfrm>
            <a:prstGeom prst="rect">
              <a:avLst/>
            </a:prstGeom>
            <a:solidFill>
              <a:srgbClr val="FF5050"/>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Up</a:t>
              </a:r>
            </a:p>
          </p:txBody>
        </p:sp>
      </p:grpSp>
      <p:sp>
        <p:nvSpPr>
          <p:cNvPr id="44062" name="Line 46"/>
          <p:cNvSpPr>
            <a:spLocks noChangeShapeType="1"/>
          </p:cNvSpPr>
          <p:nvPr/>
        </p:nvSpPr>
        <p:spPr bwMode="auto">
          <a:xfrm flipH="1">
            <a:off x="1257300" y="1885950"/>
            <a:ext cx="6629400" cy="1191"/>
          </a:xfrm>
          <a:prstGeom prst="line">
            <a:avLst/>
          </a:prstGeom>
          <a:noFill/>
          <a:ln w="9525">
            <a:solidFill>
              <a:schemeClr val="tx1"/>
            </a:solidFill>
            <a:round/>
            <a:headEnd/>
            <a:tailEnd/>
          </a:ln>
        </p:spPr>
        <p:txBody>
          <a:bodyPr wrap="none" lIns="68580" tIns="34290" rIns="68580" bIns="34290" anchor="ctr"/>
          <a:lstStyle/>
          <a:p>
            <a:endParaRPr lang="en-US"/>
          </a:p>
        </p:txBody>
      </p:sp>
      <p:sp>
        <p:nvSpPr>
          <p:cNvPr id="44063" name="Line 47"/>
          <p:cNvSpPr>
            <a:spLocks noChangeShapeType="1"/>
          </p:cNvSpPr>
          <p:nvPr/>
        </p:nvSpPr>
        <p:spPr bwMode="auto">
          <a:xfrm flipH="1">
            <a:off x="1257300" y="2457450"/>
            <a:ext cx="6629400" cy="1191"/>
          </a:xfrm>
          <a:prstGeom prst="line">
            <a:avLst/>
          </a:prstGeom>
          <a:noFill/>
          <a:ln w="9525">
            <a:solidFill>
              <a:schemeClr val="tx1"/>
            </a:solidFill>
            <a:round/>
            <a:headEnd/>
            <a:tailEnd/>
          </a:ln>
        </p:spPr>
        <p:txBody>
          <a:bodyPr wrap="none" lIns="68580" tIns="34290" rIns="68580" bIns="34290" anchor="ctr"/>
          <a:lstStyle/>
          <a:p>
            <a:endParaRPr lang="en-US"/>
          </a:p>
        </p:txBody>
      </p:sp>
      <p:grpSp>
        <p:nvGrpSpPr>
          <p:cNvPr id="7" name="Group 48"/>
          <p:cNvGrpSpPr>
            <a:grpSpLocks/>
          </p:cNvGrpSpPr>
          <p:nvPr/>
        </p:nvGrpSpPr>
        <p:grpSpPr bwMode="auto">
          <a:xfrm>
            <a:off x="1543050" y="2114550"/>
            <a:ext cx="4743450" cy="2096694"/>
            <a:chOff x="288" y="1756"/>
            <a:chExt cx="3984" cy="1761"/>
          </a:xfrm>
        </p:grpSpPr>
        <p:grpSp>
          <p:nvGrpSpPr>
            <p:cNvPr id="44069" name="Group 49"/>
            <p:cNvGrpSpPr>
              <a:grpSpLocks/>
            </p:cNvGrpSpPr>
            <p:nvPr/>
          </p:nvGrpSpPr>
          <p:grpSpPr bwMode="auto">
            <a:xfrm>
              <a:off x="720" y="1756"/>
              <a:ext cx="3552" cy="181"/>
              <a:chOff x="720" y="1756"/>
              <a:chExt cx="3552" cy="181"/>
            </a:xfrm>
          </p:grpSpPr>
          <p:sp>
            <p:nvSpPr>
              <p:cNvPr id="62514" name="Text Box 50"/>
              <p:cNvSpPr txBox="1">
                <a:spLocks noChangeArrowheads="1"/>
              </p:cNvSpPr>
              <p:nvPr/>
            </p:nvSpPr>
            <p:spPr bwMode="auto">
              <a:xfrm>
                <a:off x="720" y="1756"/>
                <a:ext cx="720"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dirty="0">
                    <a:effectLst>
                      <a:outerShdw blurRad="38100" dist="38100" dir="2700000" algn="tl">
                        <a:srgbClr val="000000"/>
                      </a:outerShdw>
                    </a:effectLst>
                    <a:latin typeface="Arial" charset="0"/>
                  </a:rPr>
                  <a:t>Down *</a:t>
                </a:r>
              </a:p>
            </p:txBody>
          </p:sp>
          <p:sp>
            <p:nvSpPr>
              <p:cNvPr id="62515" name="Text Box 51"/>
              <p:cNvSpPr txBox="1">
                <a:spLocks noChangeArrowheads="1"/>
              </p:cNvSpPr>
              <p:nvPr/>
            </p:nvSpPr>
            <p:spPr bwMode="auto">
              <a:xfrm>
                <a:off x="3696" y="1756"/>
                <a:ext cx="576" cy="181"/>
              </a:xfrm>
              <a:prstGeom prst="rect">
                <a:avLst/>
              </a:prstGeom>
              <a:solidFill>
                <a:schemeClr val="accent1"/>
              </a:solid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a:effectLst>
                      <a:outerShdw blurRad="38100" dist="38100" dir="2700000" algn="tl">
                        <a:srgbClr val="000000"/>
                      </a:outerShdw>
                    </a:effectLst>
                    <a:latin typeface="Arial" charset="0"/>
                  </a:rPr>
                  <a:t>Down</a:t>
                </a:r>
              </a:p>
            </p:txBody>
          </p:sp>
        </p:grpSp>
        <p:sp>
          <p:nvSpPr>
            <p:cNvPr id="62516" name="Text Box 52"/>
            <p:cNvSpPr txBox="1">
              <a:spLocks noChangeArrowheads="1"/>
            </p:cNvSpPr>
            <p:nvPr/>
          </p:nvSpPr>
          <p:spPr bwMode="auto">
            <a:xfrm>
              <a:off x="288" y="3336"/>
              <a:ext cx="3744" cy="181"/>
            </a:xfrm>
            <a:prstGeom prst="rect">
              <a:avLst/>
            </a:prstGeom>
            <a:noFill/>
            <a:ln w="9525">
              <a:noFill/>
              <a:miter lim="800000"/>
              <a:headEnd/>
              <a:tailEnd/>
            </a:ln>
            <a:effectLst/>
          </p:spPr>
          <p:txBody>
            <a:bodyPr>
              <a:spAutoFit/>
            </a:bodyPr>
            <a:lstStyle/>
            <a:p>
              <a:pPr>
                <a:spcBef>
                  <a:spcPct val="50000"/>
                </a:spcBef>
                <a:spcAft>
                  <a:spcPct val="30000"/>
                </a:spcAft>
                <a:buClr>
                  <a:schemeClr val="tx1"/>
                </a:buClr>
                <a:buSzPct val="90000"/>
                <a:buFont typeface="Wingdings" pitchFamily="2" charset="2"/>
                <a:buChar char="­"/>
                <a:defRPr/>
              </a:pPr>
              <a:r>
                <a:rPr lang="en-US" sz="1200" dirty="0">
                  <a:solidFill>
                    <a:srgbClr val="000000"/>
                  </a:solidFill>
                  <a:latin typeface="Arial" charset="0"/>
                </a:rPr>
                <a:t> </a:t>
              </a:r>
              <a:r>
                <a:rPr lang="en-US" sz="1200" dirty="0">
                  <a:solidFill>
                    <a:srgbClr val="000000"/>
                  </a:solidFill>
                  <a:effectLst>
                    <a:outerShdw blurRad="38100" dist="38100" dir="2700000" algn="tl">
                      <a:srgbClr val="000000"/>
                    </a:outerShdw>
                  </a:effectLst>
                  <a:latin typeface="Arial" charset="0"/>
                </a:rPr>
                <a:t>Quaaludes and ETOH may elevate.</a:t>
              </a:r>
            </a:p>
          </p:txBody>
        </p:sp>
      </p:grpSp>
      <p:grpSp>
        <p:nvGrpSpPr>
          <p:cNvPr id="9" name="Group 53"/>
          <p:cNvGrpSpPr>
            <a:grpSpLocks/>
          </p:cNvGrpSpPr>
          <p:nvPr/>
        </p:nvGrpSpPr>
        <p:grpSpPr bwMode="auto">
          <a:xfrm>
            <a:off x="1571625" y="2565298"/>
            <a:ext cx="5657850" cy="1790705"/>
            <a:chOff x="288" y="2208"/>
            <a:chExt cx="4752" cy="1504"/>
          </a:xfrm>
        </p:grpSpPr>
        <p:sp>
          <p:nvSpPr>
            <p:cNvPr id="62518" name="Text Box 54"/>
            <p:cNvSpPr txBox="1">
              <a:spLocks noChangeArrowheads="1"/>
            </p:cNvSpPr>
            <p:nvPr/>
          </p:nvSpPr>
          <p:spPr bwMode="auto">
            <a:xfrm>
              <a:off x="4368" y="2208"/>
              <a:ext cx="624" cy="181"/>
            </a:xfrm>
            <a:prstGeom prst="rect">
              <a:avLst/>
            </a:prstGeom>
            <a:noFill/>
            <a:ln w="9525">
              <a:noFill/>
              <a:miter lim="800000"/>
              <a:headEnd/>
              <a:tailEnd/>
            </a:ln>
            <a:effectLst/>
          </p:spPr>
          <p:txBody>
            <a:bodyPr>
              <a:spAutoFit/>
            </a:bodyPr>
            <a:lstStyle/>
            <a:p>
              <a:pPr algn="ctr">
                <a:spcBef>
                  <a:spcPct val="50000"/>
                </a:spcBef>
                <a:spcAft>
                  <a:spcPct val="30000"/>
                </a:spcAft>
                <a:buClr>
                  <a:srgbClr val="FFFFCC"/>
                </a:buClr>
                <a:buSzPct val="65000"/>
                <a:buFont typeface="Monotype Sorts" pitchFamily="2" charset="2"/>
                <a:buNone/>
                <a:defRPr/>
              </a:pPr>
              <a:r>
                <a:rPr lang="en-US" sz="1200" dirty="0">
                  <a:solidFill>
                    <a:srgbClr val="000000"/>
                  </a:solidFill>
                  <a:latin typeface="Arial" charset="0"/>
                </a:rPr>
                <a:t>Up/ Down*</a:t>
              </a:r>
            </a:p>
          </p:txBody>
        </p:sp>
        <p:sp>
          <p:nvSpPr>
            <p:cNvPr id="62519" name="Text Box 55"/>
            <p:cNvSpPr txBox="1">
              <a:spLocks noChangeArrowheads="1"/>
            </p:cNvSpPr>
            <p:nvPr/>
          </p:nvSpPr>
          <p:spPr bwMode="auto">
            <a:xfrm>
              <a:off x="288" y="3531"/>
              <a:ext cx="4752" cy="181"/>
            </a:xfrm>
            <a:prstGeom prst="rect">
              <a:avLst/>
            </a:prstGeom>
            <a:noFill/>
            <a:ln w="9525">
              <a:noFill/>
              <a:miter lim="800000"/>
              <a:headEnd/>
              <a:tailEnd/>
            </a:ln>
            <a:effectLst/>
          </p:spPr>
          <p:txBody>
            <a:bodyPr>
              <a:spAutoFit/>
            </a:bodyPr>
            <a:lstStyle/>
            <a:p>
              <a:pPr>
                <a:spcBef>
                  <a:spcPct val="50000"/>
                </a:spcBef>
                <a:spcAft>
                  <a:spcPct val="30000"/>
                </a:spcAft>
                <a:buClr>
                  <a:schemeClr val="tx1"/>
                </a:buClr>
                <a:buSzPct val="90000"/>
                <a:buFont typeface="Wingdings" pitchFamily="2" charset="2"/>
                <a:buChar char="­"/>
                <a:defRPr/>
              </a:pPr>
              <a:r>
                <a:rPr lang="en-US" sz="1200" dirty="0">
                  <a:solidFill>
                    <a:srgbClr val="000000"/>
                  </a:solidFill>
                  <a:latin typeface="Arial" charset="0"/>
                </a:rPr>
                <a:t> </a:t>
              </a:r>
              <a:r>
                <a:rPr lang="en-US" sz="1200" dirty="0">
                  <a:solidFill>
                    <a:srgbClr val="000000"/>
                  </a:solidFill>
                  <a:effectLst>
                    <a:outerShdw blurRad="38100" dist="38100" dir="2700000" algn="tl">
                      <a:srgbClr val="000000"/>
                    </a:outerShdw>
                  </a:effectLst>
                  <a:latin typeface="Arial" charset="0"/>
                </a:rPr>
                <a:t>Up for aerosols and volatile solvents and down for anesthetic gases.</a:t>
              </a:r>
            </a:p>
          </p:txBody>
        </p:sp>
      </p:grpSp>
      <p:sp>
        <p:nvSpPr>
          <p:cNvPr id="8" name="Text Box 6">
            <a:extLst>
              <a:ext uri="{FF2B5EF4-FFF2-40B4-BE49-F238E27FC236}">
                <a16:creationId xmlns:a16="http://schemas.microsoft.com/office/drawing/2014/main" id="{9454AA80-E569-A79F-D4AE-B0D599F265DB}"/>
              </a:ext>
            </a:extLst>
          </p:cNvPr>
          <p:cNvSpPr txBox="1">
            <a:spLocks noChangeArrowheads="1"/>
          </p:cNvSpPr>
          <p:nvPr/>
        </p:nvSpPr>
        <p:spPr bwMode="auto">
          <a:xfrm>
            <a:off x="1085850" y="432485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92149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495"/>
                                        </p:tgtEl>
                                        <p:attrNameLst>
                                          <p:attrName>style.visibility</p:attrName>
                                        </p:attrNameLst>
                                      </p:cBhvr>
                                      <p:to>
                                        <p:strVal val="visible"/>
                                      </p:to>
                                    </p:set>
                                    <p:animEffect transition="in" filter="wipe(left)">
                                      <p:cBhvr>
                                        <p:cTn id="32" dur="500"/>
                                        <p:tgtEl>
                                          <p:spTgt spid="6249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487"/>
                                        </p:tgtEl>
                                        <p:attrNameLst>
                                          <p:attrName>style.visibility</p:attrName>
                                        </p:attrNameLst>
                                      </p:cBhvr>
                                      <p:to>
                                        <p:strVal val="visible"/>
                                      </p:to>
                                    </p:set>
                                    <p:animEffect transition="in" filter="wipe(left)">
                                      <p:cBhvr>
                                        <p:cTn id="47" dur="500"/>
                                        <p:tgtEl>
                                          <p:spTgt spid="62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7" grpId="0" autoUpdateAnimBg="0"/>
      <p:bldP spid="62495"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87090" y="874185"/>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10242" name="Picture 2" descr="Is now the time to buy? | Cash Flow With Joe">
            <a:extLst>
              <a:ext uri="{FF2B5EF4-FFF2-40B4-BE49-F238E27FC236}">
                <a16:creationId xmlns:a16="http://schemas.microsoft.com/office/drawing/2014/main" id="{A27BA76C-C352-9703-4597-C77D2EE8247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53393" y="2240983"/>
            <a:ext cx="3600450" cy="2027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D4F794BB-D0F4-4A21-4119-A7B7590944F1}"/>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6510070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386" y="202586"/>
            <a:ext cx="7886700" cy="994172"/>
          </a:xfrm>
        </p:spPr>
        <p:txBody>
          <a:bodyPr>
            <a:noAutofit/>
          </a:bodyPr>
          <a:lstStyle/>
          <a:p>
            <a:pPr algn="ctr"/>
            <a:r>
              <a:rPr lang="en-US" sz="4000" b="1" dirty="0">
                <a:solidFill>
                  <a:srgbClr val="002060"/>
                </a:solidFill>
                <a:latin typeface="Arial" panose="020B0604020202020204" pitchFamily="34" charset="0"/>
                <a:cs typeface="Arial" panose="020B0604020202020204" pitchFamily="34" charset="0"/>
              </a:rPr>
              <a:t>Divided Attention Tests</a:t>
            </a:r>
            <a:br>
              <a:rPr lang="en-US" sz="4000" b="1" dirty="0">
                <a:solidFill>
                  <a:srgbClr val="002060"/>
                </a:solidFill>
                <a:latin typeface="Arial" panose="020B0604020202020204" pitchFamily="34" charset="0"/>
                <a:cs typeface="Arial" panose="020B0604020202020204" pitchFamily="34" charset="0"/>
              </a:rPr>
            </a:br>
            <a:r>
              <a:rPr lang="en-US" sz="4000" b="1" dirty="0">
                <a:solidFill>
                  <a:srgbClr val="002060"/>
                </a:solidFill>
                <a:latin typeface="Arial" panose="020B0604020202020204" pitchFamily="34" charset="0"/>
                <a:cs typeface="Arial" panose="020B0604020202020204" pitchFamily="34" charset="0"/>
              </a:rPr>
              <a:t>Session IX</a:t>
            </a:r>
          </a:p>
        </p:txBody>
      </p:sp>
      <p:pic>
        <p:nvPicPr>
          <p:cNvPr id="3" name="Picture 3" descr="ehopping"/>
          <p:cNvPicPr>
            <a:picLocks noChangeAspect="1" noChangeArrowheads="1"/>
          </p:cNvPicPr>
          <p:nvPr/>
        </p:nvPicPr>
        <p:blipFill>
          <a:blip r:embed="rId2"/>
          <a:srcRect/>
          <a:stretch>
            <a:fillRect/>
          </a:stretch>
        </p:blipFill>
        <p:spPr bwMode="auto">
          <a:xfrm>
            <a:off x="1268366" y="1258525"/>
            <a:ext cx="2466717" cy="2957596"/>
          </a:xfrm>
          <a:prstGeom prst="ellipse">
            <a:avLst/>
          </a:prstGeom>
          <a:ln>
            <a:noFill/>
          </a:ln>
          <a:effectLst>
            <a:softEdge rad="112500"/>
          </a:effectLst>
        </p:spPr>
      </p:pic>
      <p:graphicFrame>
        <p:nvGraphicFramePr>
          <p:cNvPr id="4" name="Object 6"/>
          <p:cNvGraphicFramePr>
            <a:graphicFrameLocks noChangeAspect="1"/>
          </p:cNvGraphicFramePr>
          <p:nvPr>
            <p:extLst>
              <p:ext uri="{D42A27DB-BD31-4B8C-83A1-F6EECF244321}">
                <p14:modId xmlns:p14="http://schemas.microsoft.com/office/powerpoint/2010/main" val="1207711641"/>
              </p:ext>
            </p:extLst>
          </p:nvPr>
        </p:nvGraphicFramePr>
        <p:xfrm>
          <a:off x="5657636" y="1485294"/>
          <a:ext cx="2326690" cy="2653915"/>
        </p:xfrm>
        <a:graphic>
          <a:graphicData uri="http://schemas.openxmlformats.org/presentationml/2006/ole">
            <mc:AlternateContent xmlns:mc="http://schemas.openxmlformats.org/markup-compatibility/2006">
              <mc:Choice xmlns:v="urn:schemas-microsoft-com:vml" Requires="v">
                <p:oleObj name="Photo Editor Photo" r:id="rId3" imgW="7228571" imgH="8628571" progId="MSPhotoEd.3">
                  <p:embed/>
                </p:oleObj>
              </mc:Choice>
              <mc:Fallback>
                <p:oleObj name="Photo Editor Photo" r:id="rId3" imgW="7228571" imgH="8628571" progId="MSPhotoEd.3">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636" y="1485294"/>
                        <a:ext cx="2326690" cy="26539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6">
            <a:extLst>
              <a:ext uri="{FF2B5EF4-FFF2-40B4-BE49-F238E27FC236}">
                <a16:creationId xmlns:a16="http://schemas.microsoft.com/office/drawing/2014/main" id="{20769805-A5E0-711C-8252-7E3CA730123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394768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520" y="58027"/>
            <a:ext cx="7751773" cy="994172"/>
          </a:xfrm>
        </p:spPr>
        <p:txBody>
          <a:bodyPr>
            <a:noAutofit/>
          </a:bodyPr>
          <a:lstStyle/>
          <a:p>
            <a:r>
              <a:rPr lang="en-US" sz="4000" b="1" dirty="0">
                <a:solidFill>
                  <a:srgbClr val="002060"/>
                </a:solidFill>
                <a:latin typeface="Arial" panose="020B0604020202020204" pitchFamily="34" charset="0"/>
                <a:cs typeface="Arial" panose="020B0604020202020204" pitchFamily="34" charset="0"/>
              </a:rPr>
              <a:t>Modified Romberg Balance</a:t>
            </a:r>
          </a:p>
        </p:txBody>
      </p:sp>
      <p:graphicFrame>
        <p:nvGraphicFramePr>
          <p:cNvPr id="3" name="Object 6"/>
          <p:cNvGraphicFramePr>
            <a:graphicFrameLocks noChangeAspect="1"/>
          </p:cNvGraphicFramePr>
          <p:nvPr>
            <p:extLst>
              <p:ext uri="{D42A27DB-BD31-4B8C-83A1-F6EECF244321}">
                <p14:modId xmlns:p14="http://schemas.microsoft.com/office/powerpoint/2010/main" val="2891923522"/>
              </p:ext>
            </p:extLst>
          </p:nvPr>
        </p:nvGraphicFramePr>
        <p:xfrm>
          <a:off x="5190510" y="1561644"/>
          <a:ext cx="1939994" cy="2212834"/>
        </p:xfrm>
        <a:graphic>
          <a:graphicData uri="http://schemas.openxmlformats.org/presentationml/2006/ole">
            <mc:AlternateContent xmlns:mc="http://schemas.openxmlformats.org/markup-compatibility/2006">
              <mc:Choice xmlns:v="urn:schemas-microsoft-com:vml" Requires="v">
                <p:oleObj name="Photo Editor Photo" r:id="rId2" imgW="7228571" imgH="8628571" progId="MSPhotoEd.3">
                  <p:embed/>
                </p:oleObj>
              </mc:Choice>
              <mc:Fallback>
                <p:oleObj name="Photo Editor Photo" r:id="rId2" imgW="7228571" imgH="8628571" progId="MSPhotoEd.3">
                  <p:embed/>
                  <p:pic>
                    <p:nvPicPr>
                      <p:cNvPr id="3"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510" y="1561644"/>
                        <a:ext cx="1939994" cy="2212834"/>
                      </a:xfrm>
                      <a:prstGeom prst="rect">
                        <a:avLst/>
                      </a:prstGeom>
                      <a:noFill/>
                      <a:ln>
                        <a:noFill/>
                      </a:ln>
                      <a:effectLst/>
                    </p:spPr>
                  </p:pic>
                </p:oleObj>
              </mc:Fallback>
            </mc:AlternateContent>
          </a:graphicData>
        </a:graphic>
      </p:graphicFrame>
      <p:sp>
        <p:nvSpPr>
          <p:cNvPr id="4" name="Rectangle 3"/>
          <p:cNvSpPr/>
          <p:nvPr/>
        </p:nvSpPr>
        <p:spPr>
          <a:xfrm>
            <a:off x="845250" y="1169229"/>
            <a:ext cx="3164609" cy="392415"/>
          </a:xfrm>
          <a:prstGeom prst="rect">
            <a:avLst/>
          </a:prstGeom>
        </p:spPr>
        <p:txBody>
          <a:bodyPr wrap="square" lIns="68580" tIns="34290" rIns="68580" bIns="34290">
            <a:spAutoFit/>
          </a:bodyPr>
          <a:lstStyle/>
          <a:p>
            <a:pPr>
              <a:spcBef>
                <a:spcPts val="0"/>
              </a:spcBef>
              <a:spcAft>
                <a:spcPts val="1350"/>
              </a:spcAft>
              <a:defRPr/>
            </a:pPr>
            <a:r>
              <a:rPr lang="en-US" sz="2100" b="1" baseline="0" dirty="0">
                <a:solidFill>
                  <a:srgbClr val="00396D"/>
                </a:solidFill>
                <a:latin typeface="Arial" panose="020B0604020202020204" pitchFamily="34" charset="0"/>
                <a:cs typeface="Arial" panose="020B0604020202020204" pitchFamily="34" charset="0"/>
              </a:rPr>
              <a:t>Internal timing estimate</a:t>
            </a:r>
          </a:p>
        </p:txBody>
      </p:sp>
      <p:grpSp>
        <p:nvGrpSpPr>
          <p:cNvPr id="5" name="Group 4"/>
          <p:cNvGrpSpPr/>
          <p:nvPr/>
        </p:nvGrpSpPr>
        <p:grpSpPr>
          <a:xfrm>
            <a:off x="1253098" y="1561644"/>
            <a:ext cx="2863679" cy="2581578"/>
            <a:chOff x="1062557" y="1627952"/>
            <a:chExt cx="2863679" cy="2581578"/>
          </a:xfrm>
        </p:grpSpPr>
        <p:pic>
          <p:nvPicPr>
            <p:cNvPr id="8" name="Picture 9" descr="rb body"/>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557" y="1661185"/>
              <a:ext cx="2517957" cy="253028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Text Box 10"/>
            <p:cNvSpPr txBox="1">
              <a:spLocks noChangeArrowheads="1"/>
            </p:cNvSpPr>
            <p:nvPr/>
          </p:nvSpPr>
          <p:spPr bwMode="auto">
            <a:xfrm>
              <a:off x="1346696" y="1627952"/>
              <a:ext cx="2287152" cy="215444"/>
            </a:xfrm>
            <a:prstGeom prst="rect">
              <a:avLst/>
            </a:prstGeom>
            <a:noFill/>
            <a:ln w="9525">
              <a:noFill/>
              <a:miter lim="800000"/>
              <a:headEnd/>
              <a:tailEnd/>
            </a:ln>
            <a:effectLst/>
          </p:spPr>
          <p:txBody>
            <a:bodyPr>
              <a:spAutoFit/>
            </a:bodyPr>
            <a:lstStyle/>
            <a:p>
              <a:pPr algn="ctr">
                <a:defRPr/>
              </a:pPr>
              <a:r>
                <a:rPr lang="en-US" sz="1200" dirty="0">
                  <a:solidFill>
                    <a:srgbClr val="00396D"/>
                  </a:solidFill>
                  <a:latin typeface="+mj-lt"/>
                </a:rPr>
                <a:t>Modified Romberg Balance </a:t>
              </a:r>
            </a:p>
          </p:txBody>
        </p:sp>
        <p:sp>
          <p:nvSpPr>
            <p:cNvPr id="10" name="Text Box 11"/>
            <p:cNvSpPr txBox="1">
              <a:spLocks noChangeArrowheads="1"/>
            </p:cNvSpPr>
            <p:nvPr/>
          </p:nvSpPr>
          <p:spPr bwMode="auto">
            <a:xfrm>
              <a:off x="1189683" y="3747865"/>
              <a:ext cx="2736553" cy="461665"/>
            </a:xfrm>
            <a:prstGeom prst="rect">
              <a:avLst/>
            </a:prstGeom>
            <a:noFill/>
            <a:ln w="9525">
              <a:noFill/>
              <a:miter lim="800000"/>
              <a:headEnd/>
              <a:tailEnd/>
            </a:ln>
            <a:effectLst/>
          </p:spPr>
          <p:txBody>
            <a:bodyPr>
              <a:spAutoFit/>
            </a:bodyPr>
            <a:lstStyle/>
            <a:p>
              <a:pPr>
                <a:defRPr/>
              </a:pPr>
              <a:r>
                <a:rPr lang="en-US" sz="1200" baseline="0" dirty="0">
                  <a:solidFill>
                    <a:srgbClr val="00396D"/>
                  </a:solidFill>
                  <a:latin typeface="+mj-lt"/>
                </a:rPr>
                <a:t>Internal Clock:</a:t>
              </a:r>
            </a:p>
            <a:p>
              <a:pPr>
                <a:defRPr/>
              </a:pPr>
              <a:r>
                <a:rPr lang="en-US" sz="1200" baseline="0" dirty="0">
                  <a:solidFill>
                    <a:srgbClr val="00396D"/>
                  </a:solidFill>
                  <a:latin typeface="+mj-lt"/>
                </a:rPr>
                <a:t>_____Estimated as 30 sec.</a:t>
              </a:r>
            </a:p>
          </p:txBody>
        </p:sp>
        <p:sp>
          <p:nvSpPr>
            <p:cNvPr id="11" name="Text Box 14"/>
            <p:cNvSpPr txBox="1">
              <a:spLocks noChangeArrowheads="1"/>
            </p:cNvSpPr>
            <p:nvPr/>
          </p:nvSpPr>
          <p:spPr bwMode="auto">
            <a:xfrm>
              <a:off x="1500807" y="1807231"/>
              <a:ext cx="664623" cy="215444"/>
            </a:xfrm>
            <a:prstGeom prst="rect">
              <a:avLst/>
            </a:prstGeom>
            <a:noFill/>
            <a:ln w="9525">
              <a:noFill/>
              <a:miter lim="800000"/>
              <a:headEnd/>
              <a:tailEnd/>
            </a:ln>
            <a:effectLst/>
          </p:spPr>
          <p:txBody>
            <a:bodyPr>
              <a:spAutoFit/>
            </a:bodyPr>
            <a:lstStyle/>
            <a:p>
              <a:pPr>
                <a:defRPr/>
              </a:pPr>
              <a:r>
                <a:rPr lang="en-US" sz="1200" dirty="0">
                  <a:solidFill>
                    <a:srgbClr val="00396D"/>
                  </a:solidFill>
                  <a:latin typeface="+mj-lt"/>
                </a:rPr>
                <a:t>Approx.</a:t>
              </a:r>
            </a:p>
          </p:txBody>
        </p:sp>
        <p:sp>
          <p:nvSpPr>
            <p:cNvPr id="12" name="Text Box 15"/>
            <p:cNvSpPr txBox="1">
              <a:spLocks noChangeArrowheads="1"/>
            </p:cNvSpPr>
            <p:nvPr/>
          </p:nvSpPr>
          <p:spPr bwMode="auto">
            <a:xfrm>
              <a:off x="2497743" y="1805114"/>
              <a:ext cx="664623" cy="215444"/>
            </a:xfrm>
            <a:prstGeom prst="rect">
              <a:avLst/>
            </a:prstGeom>
            <a:noFill/>
            <a:ln w="9525">
              <a:noFill/>
              <a:miter lim="800000"/>
              <a:headEnd/>
              <a:tailEnd/>
            </a:ln>
            <a:effectLst/>
          </p:spPr>
          <p:txBody>
            <a:bodyPr>
              <a:spAutoFit/>
            </a:bodyPr>
            <a:lstStyle/>
            <a:p>
              <a:pPr>
                <a:defRPr/>
              </a:pPr>
              <a:r>
                <a:rPr lang="en-US" sz="1200" dirty="0">
                  <a:solidFill>
                    <a:srgbClr val="00396D"/>
                  </a:solidFill>
                  <a:latin typeface="+mj-lt"/>
                </a:rPr>
                <a:t>Approx.</a:t>
              </a:r>
            </a:p>
          </p:txBody>
        </p:sp>
      </p:grpSp>
      <p:sp>
        <p:nvSpPr>
          <p:cNvPr id="6" name="Text Box 6">
            <a:extLst>
              <a:ext uri="{FF2B5EF4-FFF2-40B4-BE49-F238E27FC236}">
                <a16:creationId xmlns:a16="http://schemas.microsoft.com/office/drawing/2014/main" id="{08985670-C4BF-4519-22FC-FE8BE1F6403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6313298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Slide Number Placeholder 21"/>
          <p:cNvSpPr>
            <a:spLocks noGrp="1"/>
          </p:cNvSpPr>
          <p:nvPr>
            <p:ph type="sldNum" sz="quarter" idx="4294967295"/>
          </p:nvPr>
        </p:nvSpPr>
        <p:spPr bwMode="auto">
          <a:xfrm>
            <a:off x="6835775" y="4824414"/>
            <a:ext cx="2133600" cy="273844"/>
          </a:xfrm>
          <a:prstGeom prst="rect">
            <a:avLst/>
          </a:prstGeom>
        </p:spPr>
        <p:txBody>
          <a:bodyPr wrap="square" numCol="1" anchorCtr="0" compatLnSpc="1">
            <a:prstTxWarp prst="textNoShape">
              <a:avLst/>
            </a:prstTxWarp>
          </a:bodyPr>
          <a:lstStyle>
            <a:lvl1pPr eaLnBrk="0" hangingPunct="0">
              <a:defRPr sz="1200">
                <a:solidFill>
                  <a:schemeClr val="tx1"/>
                </a:solidFill>
                <a:latin typeface="Trebuchet MS" pitchFamily="34" charset="0"/>
              </a:defRPr>
            </a:lvl1pPr>
            <a:lvl2pPr marL="742950" indent="-285750" eaLnBrk="0" hangingPunct="0">
              <a:defRPr sz="1200">
                <a:solidFill>
                  <a:schemeClr val="tx1"/>
                </a:solidFill>
                <a:latin typeface="Trebuchet MS" pitchFamily="34" charset="0"/>
              </a:defRPr>
            </a:lvl2pPr>
            <a:lvl3pPr marL="1143000" indent="-228600" eaLnBrk="0" hangingPunct="0">
              <a:defRPr sz="1200">
                <a:solidFill>
                  <a:schemeClr val="tx1"/>
                </a:solidFill>
                <a:latin typeface="Trebuchet MS" pitchFamily="34" charset="0"/>
              </a:defRPr>
            </a:lvl3pPr>
            <a:lvl4pPr marL="1600200" indent="-228600" eaLnBrk="0" hangingPunct="0">
              <a:defRPr sz="1200">
                <a:solidFill>
                  <a:schemeClr val="tx1"/>
                </a:solidFill>
                <a:latin typeface="Trebuchet MS" pitchFamily="34" charset="0"/>
              </a:defRPr>
            </a:lvl4pPr>
            <a:lvl5pPr marL="2057400" indent="-228600" eaLnBrk="0" hangingPunct="0">
              <a:defRPr sz="1200">
                <a:solidFill>
                  <a:schemeClr val="tx1"/>
                </a:solidFill>
                <a:latin typeface="Trebuchet MS" pitchFamily="34" charset="0"/>
              </a:defRPr>
            </a:lvl5pPr>
            <a:lvl6pPr marL="2514600" indent="-228600" eaLnBrk="0" fontAlgn="base" hangingPunct="0">
              <a:spcBef>
                <a:spcPct val="0"/>
              </a:spcBef>
              <a:spcAft>
                <a:spcPct val="0"/>
              </a:spcAft>
              <a:defRPr sz="1200">
                <a:solidFill>
                  <a:schemeClr val="tx1"/>
                </a:solidFill>
                <a:latin typeface="Trebuchet MS" pitchFamily="34" charset="0"/>
              </a:defRPr>
            </a:lvl6pPr>
            <a:lvl7pPr marL="2971800" indent="-228600" eaLnBrk="0" fontAlgn="base" hangingPunct="0">
              <a:spcBef>
                <a:spcPct val="0"/>
              </a:spcBef>
              <a:spcAft>
                <a:spcPct val="0"/>
              </a:spcAft>
              <a:defRPr sz="1200">
                <a:solidFill>
                  <a:schemeClr val="tx1"/>
                </a:solidFill>
                <a:latin typeface="Trebuchet MS" pitchFamily="34" charset="0"/>
              </a:defRPr>
            </a:lvl7pPr>
            <a:lvl8pPr marL="3429000" indent="-228600" eaLnBrk="0" fontAlgn="base" hangingPunct="0">
              <a:spcBef>
                <a:spcPct val="0"/>
              </a:spcBef>
              <a:spcAft>
                <a:spcPct val="0"/>
              </a:spcAft>
              <a:defRPr sz="1200">
                <a:solidFill>
                  <a:schemeClr val="tx1"/>
                </a:solidFill>
                <a:latin typeface="Trebuchet MS" pitchFamily="34" charset="0"/>
              </a:defRPr>
            </a:lvl8pPr>
            <a:lvl9pPr marL="3886200" indent="-228600" eaLnBrk="0" fontAlgn="base" hangingPunct="0">
              <a:spcBef>
                <a:spcPct val="0"/>
              </a:spcBef>
              <a:spcAft>
                <a:spcPct val="0"/>
              </a:spcAft>
              <a:defRPr sz="1200">
                <a:solidFill>
                  <a:schemeClr val="tx1"/>
                </a:solidFill>
                <a:latin typeface="Trebuchet MS" pitchFamily="34" charset="0"/>
              </a:defRPr>
            </a:lvl9pPr>
          </a:lstStyle>
          <a:p>
            <a:pPr eaLnBrk="1" hangingPunct="1">
              <a:defRPr/>
            </a:pPr>
            <a:r>
              <a:rPr lang="en-US" dirty="0">
                <a:solidFill>
                  <a:schemeClr val="bg1"/>
                </a:solidFill>
              </a:rPr>
              <a:t>3-</a:t>
            </a:r>
            <a:fld id="{09033A20-C8B4-4C82-985E-725A5EF5B424}" type="slidenum">
              <a:rPr lang="en-US" smtClean="0">
                <a:solidFill>
                  <a:schemeClr val="bg1"/>
                </a:solidFill>
              </a:rPr>
              <a:pPr eaLnBrk="1" hangingPunct="1">
                <a:defRPr/>
              </a:pPr>
              <a:t>208</a:t>
            </a:fld>
            <a:endParaRPr lang="en-US" dirty="0">
              <a:solidFill>
                <a:schemeClr val="bg1"/>
              </a:solidFill>
            </a:endParaRPr>
          </a:p>
        </p:txBody>
      </p:sp>
      <p:sp>
        <p:nvSpPr>
          <p:cNvPr id="8" name="Title 2"/>
          <p:cNvSpPr txBox="1">
            <a:spLocks/>
          </p:cNvSpPr>
          <p:nvPr/>
        </p:nvSpPr>
        <p:spPr bwMode="auto">
          <a:xfrm>
            <a:off x="239486" y="96033"/>
            <a:ext cx="85344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000" b="1">
                <a:solidFill>
                  <a:srgbClr val="0056AC"/>
                </a:solidFill>
                <a:latin typeface="+mj-lt"/>
                <a:ea typeface="+mj-ea"/>
                <a:cs typeface="+mj-cs"/>
              </a:defRPr>
            </a:lvl1pPr>
            <a:lvl2pPr algn="ctr" rtl="0" eaLnBrk="0" fontAlgn="base" hangingPunct="0">
              <a:spcBef>
                <a:spcPct val="0"/>
              </a:spcBef>
              <a:spcAft>
                <a:spcPct val="0"/>
              </a:spcAft>
              <a:defRPr sz="4000" b="1">
                <a:solidFill>
                  <a:srgbClr val="0056AC"/>
                </a:solidFill>
                <a:latin typeface="Arial" charset="0"/>
              </a:defRPr>
            </a:lvl2pPr>
            <a:lvl3pPr algn="ctr" rtl="0" eaLnBrk="0" fontAlgn="base" hangingPunct="0">
              <a:spcBef>
                <a:spcPct val="0"/>
              </a:spcBef>
              <a:spcAft>
                <a:spcPct val="0"/>
              </a:spcAft>
              <a:defRPr sz="4000" b="1">
                <a:solidFill>
                  <a:srgbClr val="0056AC"/>
                </a:solidFill>
                <a:latin typeface="Arial" charset="0"/>
              </a:defRPr>
            </a:lvl3pPr>
            <a:lvl4pPr algn="ctr" rtl="0" eaLnBrk="0" fontAlgn="base" hangingPunct="0">
              <a:spcBef>
                <a:spcPct val="0"/>
              </a:spcBef>
              <a:spcAft>
                <a:spcPct val="0"/>
              </a:spcAft>
              <a:defRPr sz="4000" b="1">
                <a:solidFill>
                  <a:srgbClr val="0056AC"/>
                </a:solidFill>
                <a:latin typeface="Arial" charset="0"/>
              </a:defRPr>
            </a:lvl4pPr>
            <a:lvl5pPr algn="ctr" rtl="0" eaLnBrk="0" fontAlgn="base" hangingPunct="0">
              <a:spcBef>
                <a:spcPct val="0"/>
              </a:spcBef>
              <a:spcAft>
                <a:spcPct val="0"/>
              </a:spcAft>
              <a:defRPr sz="4000" b="1">
                <a:solidFill>
                  <a:srgbClr val="0056AC"/>
                </a:solidFill>
                <a:latin typeface="Arial" charset="0"/>
              </a:defRPr>
            </a:lvl5pPr>
            <a:lvl6pPr marL="457200" algn="l" rtl="0" fontAlgn="base">
              <a:spcBef>
                <a:spcPct val="0"/>
              </a:spcBef>
              <a:spcAft>
                <a:spcPct val="0"/>
              </a:spcAft>
              <a:defRPr sz="1200" b="1">
                <a:solidFill>
                  <a:srgbClr val="003D7D"/>
                </a:solidFill>
                <a:latin typeface="Arial" charset="0"/>
              </a:defRPr>
            </a:lvl6pPr>
            <a:lvl7pPr marL="914400" algn="l" rtl="0" fontAlgn="base">
              <a:spcBef>
                <a:spcPct val="0"/>
              </a:spcBef>
              <a:spcAft>
                <a:spcPct val="0"/>
              </a:spcAft>
              <a:defRPr sz="1200" b="1">
                <a:solidFill>
                  <a:srgbClr val="003D7D"/>
                </a:solidFill>
                <a:latin typeface="Arial" charset="0"/>
              </a:defRPr>
            </a:lvl7pPr>
            <a:lvl8pPr marL="1371600" algn="l" rtl="0" fontAlgn="base">
              <a:spcBef>
                <a:spcPct val="0"/>
              </a:spcBef>
              <a:spcAft>
                <a:spcPct val="0"/>
              </a:spcAft>
              <a:defRPr sz="1200" b="1">
                <a:solidFill>
                  <a:srgbClr val="003D7D"/>
                </a:solidFill>
                <a:latin typeface="Arial" charset="0"/>
              </a:defRPr>
            </a:lvl8pPr>
            <a:lvl9pPr marL="1828800" algn="l" rtl="0" fontAlgn="base">
              <a:spcBef>
                <a:spcPct val="0"/>
              </a:spcBef>
              <a:spcAft>
                <a:spcPct val="0"/>
              </a:spcAft>
              <a:defRPr sz="1200" b="1">
                <a:solidFill>
                  <a:srgbClr val="003D7D"/>
                </a:solidFill>
                <a:latin typeface="Arial" charset="0"/>
              </a:defRPr>
            </a:lvl9pPr>
          </a:lstStyle>
          <a:p>
            <a:r>
              <a:rPr lang="en-US" altLang="en-US" sz="4400" kern="0" dirty="0">
                <a:solidFill>
                  <a:srgbClr val="002060"/>
                </a:solidFill>
                <a:latin typeface="+mn-lt"/>
              </a:rPr>
              <a:t>Modified Romberg Balance Test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106"/>
          <a:stretch/>
        </p:blipFill>
        <p:spPr>
          <a:xfrm>
            <a:off x="3297625" y="1034716"/>
            <a:ext cx="2548749" cy="2279515"/>
          </a:xfrm>
          <a:prstGeom prst="rect">
            <a:avLst/>
          </a:prstGeom>
        </p:spPr>
      </p:pic>
      <p:sp>
        <p:nvSpPr>
          <p:cNvPr id="3" name="Text Box 6">
            <a:extLst>
              <a:ext uri="{FF2B5EF4-FFF2-40B4-BE49-F238E27FC236}">
                <a16:creationId xmlns:a16="http://schemas.microsoft.com/office/drawing/2014/main" id="{CDDD65C5-86BC-53D6-CE2A-41C85A58B99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51911162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40871" y="211534"/>
            <a:ext cx="8613321" cy="571500"/>
          </a:xfrm>
        </p:spPr>
        <p:txBody>
          <a:bodyPr>
            <a:noAutofit/>
          </a:bodyPr>
          <a:lstStyle/>
          <a:p>
            <a:pPr eaLnBrk="1" hangingPunct="1">
              <a:defRPr/>
            </a:pPr>
            <a:r>
              <a:rPr lang="en-US" sz="4000" b="1" dirty="0">
                <a:solidFill>
                  <a:srgbClr val="00396D"/>
                </a:solidFill>
                <a:latin typeface="Arial" panose="020B0604020202020204" pitchFamily="34" charset="0"/>
                <a:cs typeface="Arial" panose="020B0604020202020204" pitchFamily="34" charset="0"/>
              </a:rPr>
              <a:t>Modified Romberg Balance - Clues</a:t>
            </a:r>
          </a:p>
        </p:txBody>
      </p:sp>
      <p:sp>
        <p:nvSpPr>
          <p:cNvPr id="68611" name="Rectangle 3"/>
          <p:cNvSpPr>
            <a:spLocks noGrp="1" noChangeArrowheads="1"/>
          </p:cNvSpPr>
          <p:nvPr>
            <p:ph idx="1"/>
          </p:nvPr>
        </p:nvSpPr>
        <p:spPr>
          <a:xfrm>
            <a:off x="4764068" y="1075772"/>
            <a:ext cx="3910913" cy="3432089"/>
          </a:xfrm>
        </p:spPr>
        <p:txBody>
          <a:bodyPr>
            <a:normAutofit lnSpcReduction="10000"/>
          </a:bodyPr>
          <a:lstStyle/>
          <a:p>
            <a:pPr marL="0" indent="0">
              <a:buClr>
                <a:srgbClr val="FF0066"/>
              </a:buClr>
              <a:buSzPct val="80000"/>
              <a:buNone/>
              <a:tabLst>
                <a:tab pos="1799035" algn="l"/>
                <a:tab pos="2790825" algn="l"/>
              </a:tabLst>
              <a:defRPr/>
            </a:pPr>
            <a:r>
              <a:rPr lang="en-US" dirty="0">
                <a:solidFill>
                  <a:srgbClr val="00396D"/>
                </a:solidFill>
              </a:rPr>
              <a:t>Internal Clock</a:t>
            </a:r>
          </a:p>
          <a:p>
            <a:pPr marL="429816" lvl="1" indent="0">
              <a:buClr>
                <a:schemeClr val="hlink"/>
              </a:buClr>
              <a:buSzPct val="90000"/>
              <a:buNone/>
              <a:tabLst>
                <a:tab pos="1799035" algn="l"/>
                <a:tab pos="2790825" algn="l"/>
              </a:tabLst>
              <a:defRPr/>
            </a:pPr>
            <a:r>
              <a:rPr lang="en-US" dirty="0"/>
              <a:t>More or less than 30 seconds</a:t>
            </a:r>
          </a:p>
          <a:p>
            <a:pPr marL="429816" lvl="1" indent="0">
              <a:buClr>
                <a:schemeClr val="hlink"/>
              </a:buClr>
              <a:buSzPct val="90000"/>
              <a:buNone/>
              <a:tabLst>
                <a:tab pos="1799035" algn="l"/>
                <a:tab pos="2790825" algn="l"/>
              </a:tabLst>
              <a:defRPr/>
            </a:pPr>
            <a:endParaRPr lang="en-US" dirty="0"/>
          </a:p>
          <a:p>
            <a:pPr marL="0" indent="0">
              <a:buClr>
                <a:srgbClr val="FF0066"/>
              </a:buClr>
              <a:buSzPct val="80000"/>
              <a:buNone/>
              <a:tabLst>
                <a:tab pos="1799035" algn="l"/>
                <a:tab pos="2790825" algn="l"/>
              </a:tabLst>
              <a:defRPr/>
            </a:pPr>
            <a:r>
              <a:rPr lang="en-US" dirty="0">
                <a:solidFill>
                  <a:srgbClr val="00396D"/>
                </a:solidFill>
              </a:rPr>
              <a:t>Tremors</a:t>
            </a:r>
          </a:p>
          <a:p>
            <a:pPr marL="429816" lvl="1" indent="0">
              <a:buClr>
                <a:schemeClr val="hlink"/>
              </a:buClr>
              <a:buSzPct val="90000"/>
              <a:buNone/>
              <a:tabLst>
                <a:tab pos="1799035" algn="l"/>
                <a:tab pos="2790825" algn="l"/>
              </a:tabLst>
              <a:defRPr/>
            </a:pPr>
            <a:r>
              <a:rPr lang="en-US" dirty="0"/>
              <a:t>Eyelid</a:t>
            </a:r>
          </a:p>
          <a:p>
            <a:pPr marL="429816" lvl="1" indent="0">
              <a:buClr>
                <a:schemeClr val="hlink"/>
              </a:buClr>
              <a:buSzPct val="90000"/>
              <a:buNone/>
              <a:tabLst>
                <a:tab pos="1799035" algn="l"/>
                <a:tab pos="2790825" algn="l"/>
              </a:tabLst>
              <a:defRPr/>
            </a:pPr>
            <a:r>
              <a:rPr lang="en-US" dirty="0"/>
              <a:t>Body - legs, arms, jaw muscle</a:t>
            </a:r>
          </a:p>
          <a:p>
            <a:pPr marL="429816" lvl="1" indent="0">
              <a:buClr>
                <a:schemeClr val="hlink"/>
              </a:buClr>
              <a:buSzPct val="90000"/>
              <a:buNone/>
              <a:tabLst>
                <a:tab pos="1799035" algn="l"/>
                <a:tab pos="2790825" algn="l"/>
              </a:tabLst>
              <a:defRPr/>
            </a:pPr>
            <a:endParaRPr lang="en-US" dirty="0"/>
          </a:p>
          <a:p>
            <a:pPr marL="0" indent="0">
              <a:buClr>
                <a:srgbClr val="FF0066"/>
              </a:buClr>
              <a:buSzPct val="80000"/>
              <a:buNone/>
              <a:tabLst>
                <a:tab pos="1799035" algn="l"/>
                <a:tab pos="2790825" algn="l"/>
              </a:tabLst>
              <a:defRPr/>
            </a:pPr>
            <a:r>
              <a:rPr lang="en-US" dirty="0">
                <a:solidFill>
                  <a:srgbClr val="00396D"/>
                </a:solidFill>
              </a:rPr>
              <a:t>Swaying</a:t>
            </a:r>
          </a:p>
          <a:p>
            <a:pPr marL="429816" lvl="1" indent="0">
              <a:buClr>
                <a:schemeClr val="hlink"/>
              </a:buClr>
              <a:buSzPct val="80000"/>
              <a:buNone/>
              <a:tabLst>
                <a:tab pos="1799035" algn="l"/>
                <a:tab pos="2790825" algn="l"/>
              </a:tabLst>
              <a:defRPr/>
            </a:pPr>
            <a:r>
              <a:rPr lang="en-US" dirty="0"/>
              <a:t>Front to back</a:t>
            </a:r>
          </a:p>
          <a:p>
            <a:pPr marL="429816" lvl="1" indent="0">
              <a:buClr>
                <a:schemeClr val="hlink"/>
              </a:buClr>
              <a:buSzPct val="80000"/>
              <a:buNone/>
              <a:tabLst>
                <a:tab pos="1799035" algn="l"/>
                <a:tab pos="2790825" algn="l"/>
              </a:tabLst>
              <a:defRPr/>
            </a:pPr>
            <a:r>
              <a:rPr lang="en-US" dirty="0"/>
              <a:t>Side to side</a:t>
            </a:r>
          </a:p>
          <a:p>
            <a:pPr marL="429816" lvl="1" indent="0">
              <a:buClr>
                <a:schemeClr val="hlink"/>
              </a:buClr>
              <a:buSzPct val="80000"/>
              <a:buNone/>
              <a:tabLst>
                <a:tab pos="1799035" algn="l"/>
                <a:tab pos="2790825" algn="l"/>
              </a:tabLst>
              <a:defRPr/>
            </a:pPr>
            <a:r>
              <a:rPr lang="en-US" dirty="0"/>
              <a:t>Circular</a:t>
            </a:r>
          </a:p>
        </p:txBody>
      </p:sp>
      <p:sp>
        <p:nvSpPr>
          <p:cNvPr id="49156"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grpSp>
        <p:nvGrpSpPr>
          <p:cNvPr id="5" name="Group 4"/>
          <p:cNvGrpSpPr/>
          <p:nvPr/>
        </p:nvGrpSpPr>
        <p:grpSpPr>
          <a:xfrm>
            <a:off x="1373003" y="1416285"/>
            <a:ext cx="2863679" cy="2581578"/>
            <a:chOff x="1062557" y="1627952"/>
            <a:chExt cx="2863679" cy="2581578"/>
          </a:xfrm>
        </p:grpSpPr>
        <p:pic>
          <p:nvPicPr>
            <p:cNvPr id="6" name="Picture 9" descr="rb body"/>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557" y="1661185"/>
              <a:ext cx="2517957" cy="253028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 Box 10"/>
            <p:cNvSpPr txBox="1">
              <a:spLocks noChangeArrowheads="1"/>
            </p:cNvSpPr>
            <p:nvPr/>
          </p:nvSpPr>
          <p:spPr bwMode="auto">
            <a:xfrm>
              <a:off x="1346696" y="1627952"/>
              <a:ext cx="2287152" cy="215444"/>
            </a:xfrm>
            <a:prstGeom prst="rect">
              <a:avLst/>
            </a:prstGeom>
            <a:noFill/>
            <a:ln w="9525">
              <a:noFill/>
              <a:miter lim="800000"/>
              <a:headEnd/>
              <a:tailEnd/>
            </a:ln>
            <a:effectLst/>
          </p:spPr>
          <p:txBody>
            <a:bodyPr>
              <a:spAutoFit/>
            </a:bodyPr>
            <a:lstStyle/>
            <a:p>
              <a:pPr algn="ctr">
                <a:defRPr/>
              </a:pPr>
              <a:r>
                <a:rPr lang="en-US" sz="1200" dirty="0">
                  <a:solidFill>
                    <a:srgbClr val="00396D"/>
                  </a:solidFill>
                  <a:latin typeface="+mj-lt"/>
                </a:rPr>
                <a:t>Modified Romberg Balance </a:t>
              </a:r>
            </a:p>
          </p:txBody>
        </p:sp>
        <p:sp>
          <p:nvSpPr>
            <p:cNvPr id="8" name="Text Box 11"/>
            <p:cNvSpPr txBox="1">
              <a:spLocks noChangeArrowheads="1"/>
            </p:cNvSpPr>
            <p:nvPr/>
          </p:nvSpPr>
          <p:spPr bwMode="auto">
            <a:xfrm>
              <a:off x="1189683" y="3747865"/>
              <a:ext cx="2736553" cy="461665"/>
            </a:xfrm>
            <a:prstGeom prst="rect">
              <a:avLst/>
            </a:prstGeom>
            <a:noFill/>
            <a:ln w="9525">
              <a:noFill/>
              <a:miter lim="800000"/>
              <a:headEnd/>
              <a:tailEnd/>
            </a:ln>
            <a:effectLst/>
          </p:spPr>
          <p:txBody>
            <a:bodyPr>
              <a:spAutoFit/>
            </a:bodyPr>
            <a:lstStyle/>
            <a:p>
              <a:pPr>
                <a:defRPr/>
              </a:pPr>
              <a:r>
                <a:rPr lang="en-US" sz="1200" baseline="0" dirty="0">
                  <a:solidFill>
                    <a:srgbClr val="00396D"/>
                  </a:solidFill>
                  <a:latin typeface="+mj-lt"/>
                </a:rPr>
                <a:t>Internal Clock:</a:t>
              </a:r>
            </a:p>
            <a:p>
              <a:pPr>
                <a:defRPr/>
              </a:pPr>
              <a:r>
                <a:rPr lang="en-US" sz="1200" baseline="0" dirty="0">
                  <a:solidFill>
                    <a:srgbClr val="00396D"/>
                  </a:solidFill>
                  <a:latin typeface="+mj-lt"/>
                </a:rPr>
                <a:t>_____Estimated as 30 sec.</a:t>
              </a:r>
            </a:p>
          </p:txBody>
        </p:sp>
        <p:sp>
          <p:nvSpPr>
            <p:cNvPr id="9" name="Text Box 14"/>
            <p:cNvSpPr txBox="1">
              <a:spLocks noChangeArrowheads="1"/>
            </p:cNvSpPr>
            <p:nvPr/>
          </p:nvSpPr>
          <p:spPr bwMode="auto">
            <a:xfrm>
              <a:off x="1500807" y="1807231"/>
              <a:ext cx="664623" cy="215444"/>
            </a:xfrm>
            <a:prstGeom prst="rect">
              <a:avLst/>
            </a:prstGeom>
            <a:noFill/>
            <a:ln w="9525">
              <a:noFill/>
              <a:miter lim="800000"/>
              <a:headEnd/>
              <a:tailEnd/>
            </a:ln>
            <a:effectLst/>
          </p:spPr>
          <p:txBody>
            <a:bodyPr>
              <a:spAutoFit/>
            </a:bodyPr>
            <a:lstStyle/>
            <a:p>
              <a:pPr>
                <a:defRPr/>
              </a:pPr>
              <a:r>
                <a:rPr lang="en-US" sz="1200" dirty="0">
                  <a:solidFill>
                    <a:srgbClr val="00396D"/>
                  </a:solidFill>
                  <a:latin typeface="+mj-lt"/>
                </a:rPr>
                <a:t>Approx.</a:t>
              </a:r>
            </a:p>
          </p:txBody>
        </p:sp>
        <p:sp>
          <p:nvSpPr>
            <p:cNvPr id="10" name="Text Box 15"/>
            <p:cNvSpPr txBox="1">
              <a:spLocks noChangeArrowheads="1"/>
            </p:cNvSpPr>
            <p:nvPr/>
          </p:nvSpPr>
          <p:spPr bwMode="auto">
            <a:xfrm>
              <a:off x="2497743" y="1805114"/>
              <a:ext cx="664623" cy="215444"/>
            </a:xfrm>
            <a:prstGeom prst="rect">
              <a:avLst/>
            </a:prstGeom>
            <a:noFill/>
            <a:ln w="9525">
              <a:noFill/>
              <a:miter lim="800000"/>
              <a:headEnd/>
              <a:tailEnd/>
            </a:ln>
            <a:effectLst/>
          </p:spPr>
          <p:txBody>
            <a:bodyPr>
              <a:spAutoFit/>
            </a:bodyPr>
            <a:lstStyle/>
            <a:p>
              <a:pPr>
                <a:defRPr/>
              </a:pPr>
              <a:r>
                <a:rPr lang="en-US" sz="1200" dirty="0">
                  <a:solidFill>
                    <a:srgbClr val="00396D"/>
                  </a:solidFill>
                  <a:latin typeface="+mj-lt"/>
                </a:rPr>
                <a:t>Approx.</a:t>
              </a:r>
            </a:p>
          </p:txBody>
        </p:sp>
      </p:grpSp>
      <p:sp>
        <p:nvSpPr>
          <p:cNvPr id="2" name="Text Box 6">
            <a:extLst>
              <a:ext uri="{FF2B5EF4-FFF2-40B4-BE49-F238E27FC236}">
                <a16:creationId xmlns:a16="http://schemas.microsoft.com/office/drawing/2014/main" id="{73946C07-A4F3-CF09-AE01-895E63D89D2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320643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wipe(left)">
                                      <p:cBhvr>
                                        <p:cTn id="7" dur="500"/>
                                        <p:tgtEl>
                                          <p:spTgt spid="6861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8611">
                                            <p:txEl>
                                              <p:pRg st="1" end="1"/>
                                            </p:txEl>
                                          </p:spTgt>
                                        </p:tgtEl>
                                        <p:attrNameLst>
                                          <p:attrName>style.visibility</p:attrName>
                                        </p:attrNameLst>
                                      </p:cBhvr>
                                      <p:to>
                                        <p:strVal val="visible"/>
                                      </p:to>
                                    </p:set>
                                    <p:animEffect transition="in" filter="wipe(left)">
                                      <p:cBhvr>
                                        <p:cTn id="10" dur="500"/>
                                        <p:tgtEl>
                                          <p:spTgt spid="68611">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5000"/>
                                  </p:stCondLst>
                                  <p:childTnLst>
                                    <p:set>
                                      <p:cBhvr>
                                        <p:cTn id="13" dur="1" fill="hold">
                                          <p:stCondLst>
                                            <p:cond delay="0"/>
                                          </p:stCondLst>
                                        </p:cTn>
                                        <p:tgtEl>
                                          <p:spTgt spid="68611">
                                            <p:txEl>
                                              <p:pRg st="3" end="3"/>
                                            </p:txEl>
                                          </p:spTgt>
                                        </p:tgtEl>
                                        <p:attrNameLst>
                                          <p:attrName>style.visibility</p:attrName>
                                        </p:attrNameLst>
                                      </p:cBhvr>
                                      <p:to>
                                        <p:strVal val="visible"/>
                                      </p:to>
                                    </p:set>
                                    <p:animEffect transition="in" filter="wipe(left)">
                                      <p:cBhvr>
                                        <p:cTn id="14" dur="500"/>
                                        <p:tgtEl>
                                          <p:spTgt spid="68611">
                                            <p:txEl>
                                              <p:pRg st="3" end="3"/>
                                            </p:txEl>
                                          </p:spTgt>
                                        </p:tgtEl>
                                      </p:cBhvr>
                                    </p:animEffect>
                                  </p:childTnLst>
                                </p:cTn>
                              </p:par>
                              <p:par>
                                <p:cTn id="15" presetID="22" presetClass="entr" presetSubtype="8" fill="hold" nodeType="withEffect">
                                  <p:stCondLst>
                                    <p:cond delay="5000"/>
                                  </p:stCondLst>
                                  <p:childTnLst>
                                    <p:set>
                                      <p:cBhvr>
                                        <p:cTn id="16" dur="1" fill="hold">
                                          <p:stCondLst>
                                            <p:cond delay="0"/>
                                          </p:stCondLst>
                                        </p:cTn>
                                        <p:tgtEl>
                                          <p:spTgt spid="68611">
                                            <p:txEl>
                                              <p:pRg st="4" end="4"/>
                                            </p:txEl>
                                          </p:spTgt>
                                        </p:tgtEl>
                                        <p:attrNameLst>
                                          <p:attrName>style.visibility</p:attrName>
                                        </p:attrNameLst>
                                      </p:cBhvr>
                                      <p:to>
                                        <p:strVal val="visible"/>
                                      </p:to>
                                    </p:set>
                                    <p:animEffect transition="in" filter="wipe(left)">
                                      <p:cBhvr>
                                        <p:cTn id="17" dur="500"/>
                                        <p:tgtEl>
                                          <p:spTgt spid="68611">
                                            <p:txEl>
                                              <p:pRg st="4" end="4"/>
                                            </p:txEl>
                                          </p:spTgt>
                                        </p:tgtEl>
                                      </p:cBhvr>
                                    </p:animEffect>
                                  </p:childTnLst>
                                </p:cTn>
                              </p:par>
                              <p:par>
                                <p:cTn id="18" presetID="22" presetClass="entr" presetSubtype="8" fill="hold" nodeType="withEffect">
                                  <p:stCondLst>
                                    <p:cond delay="5000"/>
                                  </p:stCondLst>
                                  <p:childTnLst>
                                    <p:set>
                                      <p:cBhvr>
                                        <p:cTn id="19" dur="1" fill="hold">
                                          <p:stCondLst>
                                            <p:cond delay="0"/>
                                          </p:stCondLst>
                                        </p:cTn>
                                        <p:tgtEl>
                                          <p:spTgt spid="68611">
                                            <p:txEl>
                                              <p:pRg st="5" end="5"/>
                                            </p:txEl>
                                          </p:spTgt>
                                        </p:tgtEl>
                                        <p:attrNameLst>
                                          <p:attrName>style.visibility</p:attrName>
                                        </p:attrNameLst>
                                      </p:cBhvr>
                                      <p:to>
                                        <p:strVal val="visible"/>
                                      </p:to>
                                    </p:set>
                                    <p:animEffect transition="in" filter="wipe(left)">
                                      <p:cBhvr>
                                        <p:cTn id="20" dur="500"/>
                                        <p:tgtEl>
                                          <p:spTgt spid="68611">
                                            <p:txEl>
                                              <p:pRg st="5" end="5"/>
                                            </p:txEl>
                                          </p:spTgt>
                                        </p:tgtEl>
                                      </p:cBhvr>
                                    </p:animEffect>
                                  </p:childTnLst>
                                </p:cTn>
                              </p:par>
                            </p:childTnLst>
                          </p:cTn>
                        </p:par>
                        <p:par>
                          <p:cTn id="21" fill="hold">
                            <p:stCondLst>
                              <p:cond delay="6000"/>
                            </p:stCondLst>
                            <p:childTnLst>
                              <p:par>
                                <p:cTn id="22" presetID="22" presetClass="entr" presetSubtype="8" fill="hold" nodeType="afterEffect">
                                  <p:stCondLst>
                                    <p:cond delay="5000"/>
                                  </p:stCondLst>
                                  <p:childTnLst>
                                    <p:set>
                                      <p:cBhvr>
                                        <p:cTn id="23" dur="1" fill="hold">
                                          <p:stCondLst>
                                            <p:cond delay="0"/>
                                          </p:stCondLst>
                                        </p:cTn>
                                        <p:tgtEl>
                                          <p:spTgt spid="68611">
                                            <p:txEl>
                                              <p:pRg st="7" end="7"/>
                                            </p:txEl>
                                          </p:spTgt>
                                        </p:tgtEl>
                                        <p:attrNameLst>
                                          <p:attrName>style.visibility</p:attrName>
                                        </p:attrNameLst>
                                      </p:cBhvr>
                                      <p:to>
                                        <p:strVal val="visible"/>
                                      </p:to>
                                    </p:set>
                                    <p:animEffect transition="in" filter="wipe(left)">
                                      <p:cBhvr>
                                        <p:cTn id="24" dur="500"/>
                                        <p:tgtEl>
                                          <p:spTgt spid="68611">
                                            <p:txEl>
                                              <p:pRg st="7" end="7"/>
                                            </p:txEl>
                                          </p:spTgt>
                                        </p:tgtEl>
                                      </p:cBhvr>
                                    </p:animEffect>
                                  </p:childTnLst>
                                </p:cTn>
                              </p:par>
                              <p:par>
                                <p:cTn id="25" presetID="22" presetClass="entr" presetSubtype="4" fill="hold" nodeType="withEffect">
                                  <p:stCondLst>
                                    <p:cond delay="5000"/>
                                  </p:stCondLst>
                                  <p:childTnLst>
                                    <p:set>
                                      <p:cBhvr>
                                        <p:cTn id="26" dur="1" fill="hold">
                                          <p:stCondLst>
                                            <p:cond delay="0"/>
                                          </p:stCondLst>
                                        </p:cTn>
                                        <p:tgtEl>
                                          <p:spTgt spid="68611">
                                            <p:txEl>
                                              <p:pRg st="8" end="8"/>
                                            </p:txEl>
                                          </p:spTgt>
                                        </p:tgtEl>
                                        <p:attrNameLst>
                                          <p:attrName>style.visibility</p:attrName>
                                        </p:attrNameLst>
                                      </p:cBhvr>
                                      <p:to>
                                        <p:strVal val="visible"/>
                                      </p:to>
                                    </p:set>
                                    <p:animEffect transition="in" filter="wipe(down)">
                                      <p:cBhvr>
                                        <p:cTn id="27" dur="500"/>
                                        <p:tgtEl>
                                          <p:spTgt spid="68611">
                                            <p:txEl>
                                              <p:pRg st="8" end="8"/>
                                            </p:txEl>
                                          </p:spTgt>
                                        </p:tgtEl>
                                      </p:cBhvr>
                                    </p:animEffect>
                                  </p:childTnLst>
                                </p:cTn>
                              </p:par>
                              <p:par>
                                <p:cTn id="28" presetID="22" presetClass="entr" presetSubtype="4" fill="hold" nodeType="withEffect">
                                  <p:stCondLst>
                                    <p:cond delay="5000"/>
                                  </p:stCondLst>
                                  <p:childTnLst>
                                    <p:set>
                                      <p:cBhvr>
                                        <p:cTn id="29" dur="1" fill="hold">
                                          <p:stCondLst>
                                            <p:cond delay="0"/>
                                          </p:stCondLst>
                                        </p:cTn>
                                        <p:tgtEl>
                                          <p:spTgt spid="68611">
                                            <p:txEl>
                                              <p:pRg st="9" end="9"/>
                                            </p:txEl>
                                          </p:spTgt>
                                        </p:tgtEl>
                                        <p:attrNameLst>
                                          <p:attrName>style.visibility</p:attrName>
                                        </p:attrNameLst>
                                      </p:cBhvr>
                                      <p:to>
                                        <p:strVal val="visible"/>
                                      </p:to>
                                    </p:set>
                                    <p:animEffect transition="in" filter="wipe(down)">
                                      <p:cBhvr>
                                        <p:cTn id="30" dur="500"/>
                                        <p:tgtEl>
                                          <p:spTgt spid="68611">
                                            <p:txEl>
                                              <p:pRg st="9" end="9"/>
                                            </p:txEl>
                                          </p:spTgt>
                                        </p:tgtEl>
                                      </p:cBhvr>
                                    </p:animEffect>
                                  </p:childTnLst>
                                </p:cTn>
                              </p:par>
                              <p:par>
                                <p:cTn id="31" presetID="22" presetClass="entr" presetSubtype="8" fill="hold" nodeType="withEffect">
                                  <p:stCondLst>
                                    <p:cond delay="5000"/>
                                  </p:stCondLst>
                                  <p:childTnLst>
                                    <p:set>
                                      <p:cBhvr>
                                        <p:cTn id="32" dur="1" fill="hold">
                                          <p:stCondLst>
                                            <p:cond delay="0"/>
                                          </p:stCondLst>
                                        </p:cTn>
                                        <p:tgtEl>
                                          <p:spTgt spid="68611">
                                            <p:txEl>
                                              <p:pRg st="10" end="10"/>
                                            </p:txEl>
                                          </p:spTgt>
                                        </p:tgtEl>
                                        <p:attrNameLst>
                                          <p:attrName>style.visibility</p:attrName>
                                        </p:attrNameLst>
                                      </p:cBhvr>
                                      <p:to>
                                        <p:strVal val="visible"/>
                                      </p:to>
                                    </p:set>
                                    <p:animEffect transition="in" filter="wipe(left)">
                                      <p:cBhvr>
                                        <p:cTn id="33" dur="500"/>
                                        <p:tgtEl>
                                          <p:spTgt spid="686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True or False?</a:t>
            </a:r>
          </a:p>
        </p:txBody>
      </p:sp>
      <p:sp>
        <p:nvSpPr>
          <p:cNvPr id="3" name="Text Placeholder 2"/>
          <p:cNvSpPr>
            <a:spLocks noGrp="1"/>
          </p:cNvSpPr>
          <p:nvPr>
            <p:ph type="body" sz="quarter" idx="4294967295"/>
          </p:nvPr>
        </p:nvSpPr>
        <p:spPr>
          <a:xfrm>
            <a:off x="326570" y="971550"/>
            <a:ext cx="8360229" cy="3505200"/>
          </a:xfrm>
        </p:spPr>
        <p:txBody>
          <a:bodyPr>
            <a:normAutofit/>
          </a:bodyPr>
          <a:lstStyle/>
          <a:p>
            <a:pPr marL="0" indent="0">
              <a:buNone/>
            </a:pPr>
            <a:r>
              <a:rPr lang="en-US" sz="2800" dirty="0"/>
              <a:t>13. 	Generally, injection is the fastest way for a 	drug to 	reach the brain?	</a:t>
            </a:r>
          </a:p>
          <a:p>
            <a:r>
              <a:rPr lang="en-US" sz="2800" b="1" i="1" u="sng" dirty="0">
                <a:solidFill>
                  <a:srgbClr val="FF0000"/>
                </a:solidFill>
              </a:rPr>
              <a:t>FALSE</a:t>
            </a:r>
          </a:p>
          <a:p>
            <a:endParaRPr lang="en-US" sz="2800" b="1" i="1" u="sng" dirty="0">
              <a:solidFill>
                <a:srgbClr val="FF0000"/>
              </a:solidFill>
            </a:endParaRPr>
          </a:p>
          <a:p>
            <a:pPr marL="0" indent="0">
              <a:buNone/>
            </a:pPr>
            <a:r>
              <a:rPr lang="en-US" sz="2800" dirty="0"/>
              <a:t>14. 	Marijuana impairs a person’s attention span for 	normally not more than two hours after use?</a:t>
            </a:r>
          </a:p>
          <a:p>
            <a:r>
              <a:rPr lang="en-US" sz="2800" b="1" i="1" u="sng" dirty="0">
                <a:solidFill>
                  <a:srgbClr val="FF0000"/>
                </a:solidFill>
              </a:rPr>
              <a:t>FALSE</a:t>
            </a:r>
            <a:endParaRPr lang="en-US" sz="2800" dirty="0">
              <a:solidFill>
                <a:srgbClr val="FF0000"/>
              </a:solidFill>
            </a:endParaRPr>
          </a:p>
        </p:txBody>
      </p:sp>
      <p:sp>
        <p:nvSpPr>
          <p:cNvPr id="4" name="Text Box 6">
            <a:extLst>
              <a:ext uri="{FF2B5EF4-FFF2-40B4-BE49-F238E27FC236}">
                <a16:creationId xmlns:a16="http://schemas.microsoft.com/office/drawing/2014/main" id="{DFB57A6E-8A41-3CCA-DAEA-D74C6C99778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708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87090" y="768049"/>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11266" name="Picture 2" descr="Question mark - women">
            <a:extLst>
              <a:ext uri="{FF2B5EF4-FFF2-40B4-BE49-F238E27FC236}">
                <a16:creationId xmlns:a16="http://schemas.microsoft.com/office/drawing/2014/main" id="{12128F2B-BC0C-C3DB-66CA-C481932B5AA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1233" y="1657230"/>
            <a:ext cx="2079851" cy="27182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78B499F9-9DE7-17BB-3F07-50673653EBA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7293292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689302" y="257281"/>
            <a:ext cx="3252292" cy="685286"/>
          </a:xfrm>
          <a:prstGeom prst="rect">
            <a:avLst/>
          </a:prstGeom>
          <a:noFill/>
          <a:ln w="9525">
            <a:noFill/>
            <a:miter lim="800000"/>
            <a:headEnd/>
            <a:tailEnd/>
          </a:ln>
          <a:effectLst/>
        </p:spPr>
        <p:txBody>
          <a:bodyPr wrap="none" lIns="69056" tIns="34529" rIns="69056" bIns="34529">
            <a:spAutoFit/>
          </a:bodyPr>
          <a:lstStyle/>
          <a:p>
            <a:pPr algn="ctr">
              <a:defRPr/>
            </a:pPr>
            <a:r>
              <a:rPr lang="en-US" b="1" baseline="0" dirty="0">
                <a:solidFill>
                  <a:srgbClr val="002060"/>
                </a:solidFill>
                <a:latin typeface="Calibri"/>
                <a:cs typeface="Calibri"/>
              </a:rPr>
              <a:t>Walk and Turn</a:t>
            </a:r>
          </a:p>
        </p:txBody>
      </p:sp>
      <p:sp>
        <p:nvSpPr>
          <p:cNvPr id="70659" name="Rectangle 3"/>
          <p:cNvSpPr>
            <a:spLocks noChangeArrowheads="1"/>
          </p:cNvSpPr>
          <p:nvPr/>
        </p:nvSpPr>
        <p:spPr bwMode="auto">
          <a:xfrm>
            <a:off x="2262914" y="1048346"/>
            <a:ext cx="4421883" cy="746841"/>
          </a:xfrm>
          <a:prstGeom prst="rect">
            <a:avLst/>
          </a:prstGeom>
          <a:noFill/>
          <a:ln w="9525">
            <a:noFill/>
            <a:miter lim="800000"/>
            <a:headEnd/>
            <a:tailEnd/>
          </a:ln>
          <a:effectLst/>
        </p:spPr>
        <p:txBody>
          <a:bodyPr wrap="none" lIns="69056" tIns="34529" rIns="69056" bIns="34529">
            <a:spAutoFit/>
          </a:bodyPr>
          <a:lstStyle/>
          <a:p>
            <a:pPr algn="ctr">
              <a:defRPr/>
            </a:pPr>
            <a:r>
              <a:rPr lang="en-US" sz="2400" b="1" baseline="0" dirty="0">
                <a:solidFill>
                  <a:srgbClr val="00396D"/>
                </a:solidFill>
                <a:latin typeface="Arial" panose="020B0604020202020204" pitchFamily="34" charset="0"/>
                <a:cs typeface="Arial" panose="020B0604020202020204" pitchFamily="34" charset="0"/>
              </a:rPr>
              <a:t>(</a:t>
            </a:r>
            <a:r>
              <a:rPr lang="en-US" sz="2400" baseline="0" dirty="0">
                <a:solidFill>
                  <a:srgbClr val="00396D"/>
                </a:solidFill>
                <a:latin typeface="Arial" panose="020B0604020202020204" pitchFamily="34" charset="0"/>
                <a:cs typeface="Arial" panose="020B0604020202020204" pitchFamily="34" charset="0"/>
              </a:rPr>
              <a:t>Divided Attention Test -</a:t>
            </a:r>
          </a:p>
          <a:p>
            <a:pPr algn="ctr">
              <a:lnSpc>
                <a:spcPct val="80000"/>
              </a:lnSpc>
              <a:defRPr/>
            </a:pPr>
            <a:r>
              <a:rPr lang="en-US" sz="2400" baseline="0" dirty="0">
                <a:solidFill>
                  <a:srgbClr val="00396D"/>
                </a:solidFill>
                <a:latin typeface="Arial" panose="020B0604020202020204" pitchFamily="34" charset="0"/>
                <a:cs typeface="Arial" panose="020B0604020202020204" pitchFamily="34" charset="0"/>
              </a:rPr>
              <a:t>Mental Task and Physical Task)</a:t>
            </a:r>
          </a:p>
        </p:txBody>
      </p:sp>
      <p:sp>
        <p:nvSpPr>
          <p:cNvPr id="51204" name="Line 7"/>
          <p:cNvSpPr>
            <a:spLocks noChangeShapeType="1"/>
          </p:cNvSpPr>
          <p:nvPr/>
        </p:nvSpPr>
        <p:spPr bwMode="auto">
          <a:xfrm flipH="1">
            <a:off x="6940830" y="3771900"/>
            <a:ext cx="1028700" cy="914400"/>
          </a:xfrm>
          <a:prstGeom prst="line">
            <a:avLst/>
          </a:prstGeom>
          <a:noFill/>
          <a:ln w="19050">
            <a:solidFill>
              <a:srgbClr val="FFFFCC"/>
            </a:solidFill>
            <a:round/>
            <a:headEnd/>
            <a:tailEnd/>
          </a:ln>
        </p:spPr>
        <p:txBody>
          <a:bodyPr wrap="none" lIns="68580" tIns="34290" rIns="68580" bIns="34290" anchor="ctr"/>
          <a:lstStyle/>
          <a:p>
            <a:endParaRPr lang="en-US"/>
          </a:p>
        </p:txBody>
      </p:sp>
      <p:sp>
        <p:nvSpPr>
          <p:cNvPr id="70673" name="Text Box 17"/>
          <p:cNvSpPr txBox="1">
            <a:spLocks noChangeArrowheads="1"/>
          </p:cNvSpPr>
          <p:nvPr/>
        </p:nvSpPr>
        <p:spPr bwMode="auto">
          <a:xfrm>
            <a:off x="1828800" y="2343151"/>
            <a:ext cx="3143250" cy="877163"/>
          </a:xfrm>
          <a:prstGeom prst="rect">
            <a:avLst/>
          </a:prstGeom>
          <a:noFill/>
          <a:ln w="9525">
            <a:noFill/>
            <a:miter lim="800000"/>
            <a:headEnd/>
            <a:tailEnd/>
          </a:ln>
          <a:effectLst/>
        </p:spPr>
        <p:txBody>
          <a:bodyPr lIns="68580" tIns="34290" rIns="68580" bIns="34290">
            <a:spAutoFit/>
          </a:bodyPr>
          <a:lstStyle/>
          <a:p>
            <a:pPr marL="44053">
              <a:spcBef>
                <a:spcPct val="50000"/>
              </a:spcBef>
              <a:buClr>
                <a:srgbClr val="FF0066"/>
              </a:buClr>
              <a:buSzPct val="80000"/>
              <a:defRPr/>
            </a:pPr>
            <a:r>
              <a:rPr lang="en-US" sz="2100" b="1" baseline="0" dirty="0">
                <a:solidFill>
                  <a:schemeClr val="tx1"/>
                </a:solidFill>
                <a:latin typeface="Arial" panose="020B0604020202020204" pitchFamily="34" charset="0"/>
                <a:cs typeface="Arial" panose="020B0604020202020204" pitchFamily="34" charset="0"/>
              </a:rPr>
              <a:t>- Instructions Stage</a:t>
            </a:r>
          </a:p>
          <a:p>
            <a:pPr marL="44053">
              <a:spcBef>
                <a:spcPct val="50000"/>
              </a:spcBef>
              <a:buClr>
                <a:srgbClr val="FF0066"/>
              </a:buClr>
              <a:buSzPct val="80000"/>
              <a:defRPr/>
            </a:pPr>
            <a:r>
              <a:rPr lang="en-US" sz="2100" b="1" baseline="0" dirty="0">
                <a:solidFill>
                  <a:schemeClr val="tx1"/>
                </a:solidFill>
                <a:latin typeface="Arial" panose="020B0604020202020204" pitchFamily="34" charset="0"/>
                <a:cs typeface="Arial" panose="020B0604020202020204" pitchFamily="34" charset="0"/>
              </a:rPr>
              <a:t>- Walking Stage</a:t>
            </a:r>
          </a:p>
        </p:txBody>
      </p:sp>
      <p:pic>
        <p:nvPicPr>
          <p:cNvPr id="12290" name="Picture 2" descr="Walk-and-Turn Test">
            <a:extLst>
              <a:ext uri="{FF2B5EF4-FFF2-40B4-BE49-F238E27FC236}">
                <a16:creationId xmlns:a16="http://schemas.microsoft.com/office/drawing/2014/main" id="{6FEB3079-100D-ED12-3C47-06B6805CA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830" y="1901748"/>
            <a:ext cx="1922908" cy="2637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EC84E792-C829-DFB6-237A-DAFC8EB933E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8682073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492301" y="160799"/>
            <a:ext cx="6612941" cy="994172"/>
          </a:xfrm>
        </p:spPr>
        <p:txBody>
          <a:bodyPr>
            <a:normAutofit fontScale="90000"/>
          </a:bodyPr>
          <a:lstStyle/>
          <a:p>
            <a:pPr eaLnBrk="1" hangingPunct="1">
              <a:defRPr/>
            </a:pPr>
            <a:r>
              <a:rPr lang="en-US" sz="4000" b="1" dirty="0">
                <a:solidFill>
                  <a:srgbClr val="002060"/>
                </a:solidFill>
                <a:latin typeface="+mn-lt"/>
              </a:rPr>
              <a:t>Walk and Turn Test Procedures</a:t>
            </a:r>
          </a:p>
        </p:txBody>
      </p:sp>
      <p:sp>
        <p:nvSpPr>
          <p:cNvPr id="52228" name="Text Box 4"/>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pic>
        <p:nvPicPr>
          <p:cNvPr id="6" name="Content Placeholder 4"/>
          <p:cNvPicPr>
            <a:picLocks noChangeAspect="1" noChangeArrowheads="1"/>
          </p:cNvPicPr>
          <p:nvPr/>
        </p:nvPicPr>
        <p:blipFill rotWithShape="1">
          <a:blip r:embed="rId2"/>
          <a:srcRect l="41578" t="46525" r="10356"/>
          <a:stretch/>
        </p:blipFill>
        <p:spPr>
          <a:xfrm>
            <a:off x="3250747" y="1319439"/>
            <a:ext cx="2778125" cy="3022053"/>
          </a:xfrm>
          <a:prstGeom prst="ellipse">
            <a:avLst/>
          </a:prstGeom>
          <a:ln>
            <a:noFill/>
          </a:ln>
          <a:effectLst>
            <a:softEdge rad="112500"/>
          </a:effectLst>
        </p:spPr>
      </p:pic>
      <p:sp>
        <p:nvSpPr>
          <p:cNvPr id="2" name="Text Box 6">
            <a:extLst>
              <a:ext uri="{FF2B5EF4-FFF2-40B4-BE49-F238E27FC236}">
                <a16:creationId xmlns:a16="http://schemas.microsoft.com/office/drawing/2014/main" id="{E7B931E8-0A9F-5A71-7E5D-FD4B7C5816CE}"/>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287431298"/>
      </p:ext>
    </p:extLst>
  </p:cSld>
  <p:clrMapOvr>
    <a:masterClrMapping/>
  </p:clrMapOvr>
  <p:transition spd="med">
    <p:wipe dir="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903929" y="127768"/>
            <a:ext cx="5693545" cy="685286"/>
          </a:xfrm>
          <a:prstGeom prst="rect">
            <a:avLst/>
          </a:prstGeom>
          <a:noFill/>
          <a:ln w="9525">
            <a:noFill/>
            <a:miter lim="800000"/>
            <a:headEnd/>
            <a:tailEnd/>
          </a:ln>
          <a:effectLst/>
        </p:spPr>
        <p:txBody>
          <a:bodyPr wrap="none" lIns="69056" tIns="34529" rIns="69056" bIns="34529">
            <a:spAutoFit/>
          </a:bodyPr>
          <a:lstStyle/>
          <a:p>
            <a:pPr algn="ctr">
              <a:defRPr/>
            </a:pPr>
            <a:r>
              <a:rPr lang="en-US" b="1" baseline="0" dirty="0">
                <a:solidFill>
                  <a:srgbClr val="002060"/>
                </a:solidFill>
                <a:latin typeface="+mn-lt"/>
              </a:rPr>
              <a:t>Walk and Turn Test - Clues</a:t>
            </a:r>
          </a:p>
        </p:txBody>
      </p:sp>
      <p:sp>
        <p:nvSpPr>
          <p:cNvPr id="74757" name="Rectangle 5"/>
          <p:cNvSpPr>
            <a:spLocks noChangeArrowheads="1"/>
          </p:cNvSpPr>
          <p:nvPr/>
        </p:nvSpPr>
        <p:spPr bwMode="auto">
          <a:xfrm>
            <a:off x="6430630" y="3440148"/>
            <a:ext cx="2631727" cy="1054617"/>
          </a:xfrm>
          <a:prstGeom prst="rect">
            <a:avLst/>
          </a:prstGeom>
          <a:noFill/>
          <a:ln w="9525">
            <a:noFill/>
            <a:miter lim="800000"/>
            <a:headEnd/>
            <a:tailEnd/>
          </a:ln>
        </p:spPr>
        <p:txBody>
          <a:bodyPr wrap="square" lIns="69056" tIns="34529" rIns="69056" bIns="34529">
            <a:spAutoFit/>
          </a:bodyPr>
          <a:lstStyle/>
          <a:p>
            <a:pPr>
              <a:lnSpc>
                <a:spcPct val="80000"/>
              </a:lnSpc>
            </a:pPr>
            <a:r>
              <a:rPr lang="en-US" sz="1600" i="1" baseline="0" dirty="0">
                <a:solidFill>
                  <a:srgbClr val="000000"/>
                </a:solidFill>
                <a:latin typeface="Verdana" pitchFamily="34" charset="0"/>
              </a:rPr>
              <a:t>Note: If student can’t do test, record only the clues that were observed</a:t>
            </a:r>
            <a:r>
              <a:rPr lang="en-US" sz="1600" baseline="0" dirty="0">
                <a:solidFill>
                  <a:srgbClr val="000000"/>
                </a:solidFill>
                <a:latin typeface="Verdana" pitchFamily="34" charset="0"/>
              </a:rPr>
              <a:t>.</a:t>
            </a:r>
            <a:r>
              <a:rPr lang="en-US" sz="1600" baseline="0" dirty="0">
                <a:solidFill>
                  <a:srgbClr val="000000"/>
                </a:solidFill>
              </a:rPr>
              <a:t> </a:t>
            </a:r>
            <a:r>
              <a:rPr lang="en-US" sz="1600" baseline="0" dirty="0">
                <a:solidFill>
                  <a:srgbClr val="000000"/>
                </a:solidFill>
                <a:latin typeface="Verdana"/>
                <a:cs typeface="Verdana"/>
              </a:rPr>
              <a:t>D</a:t>
            </a:r>
            <a:r>
              <a:rPr lang="en-US" sz="1600" baseline="0" dirty="0">
                <a:solidFill>
                  <a:srgbClr val="000000"/>
                </a:solidFill>
                <a:latin typeface="Verdana" pitchFamily="34" charset="0"/>
              </a:rPr>
              <a:t>escribe why the test was stopped</a:t>
            </a:r>
          </a:p>
        </p:txBody>
      </p:sp>
      <p:sp>
        <p:nvSpPr>
          <p:cNvPr id="74759" name="Text Box 7"/>
          <p:cNvSpPr txBox="1">
            <a:spLocks noChangeArrowheads="1"/>
          </p:cNvSpPr>
          <p:nvPr/>
        </p:nvSpPr>
        <p:spPr bwMode="auto">
          <a:xfrm>
            <a:off x="349144" y="961694"/>
            <a:ext cx="5772150" cy="3220112"/>
          </a:xfrm>
          <a:prstGeom prst="rect">
            <a:avLst/>
          </a:prstGeom>
          <a:noFill/>
          <a:ln w="9525">
            <a:noFill/>
            <a:miter lim="800000"/>
            <a:headEnd/>
            <a:tailEnd/>
          </a:ln>
          <a:effectLst/>
        </p:spPr>
        <p:txBody>
          <a:bodyPr lIns="68580" tIns="34290" rIns="68580" bIns="34290">
            <a:spAutoFit/>
          </a:bodyPr>
          <a:lstStyle/>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Starts too soon</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Stops while walking</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Can’t balance during instructions</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Doesn’t touch heel-to-toe</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Steps offline</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Uses arms to balance</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Improper turn (or loses balance on turn)</a:t>
            </a:r>
          </a:p>
          <a:p>
            <a:pPr marL="457200" indent="-457200">
              <a:spcBef>
                <a:spcPct val="25000"/>
              </a:spcBef>
              <a:buClr>
                <a:schemeClr val="tx1"/>
              </a:buClr>
              <a:buSzPct val="90000"/>
              <a:buFont typeface="+mj-lt"/>
              <a:buAutoNum type="arabicPeriod"/>
              <a:defRPr/>
            </a:pPr>
            <a:r>
              <a:rPr lang="en-US" sz="2100" baseline="0" dirty="0">
                <a:solidFill>
                  <a:schemeClr val="tx1"/>
                </a:solidFill>
                <a:latin typeface="Arial" charset="0"/>
              </a:rPr>
              <a:t>Wrong number of steps</a:t>
            </a:r>
          </a:p>
        </p:txBody>
      </p:sp>
      <p:sp>
        <p:nvSpPr>
          <p:cNvPr id="2" name="Text Box 6">
            <a:extLst>
              <a:ext uri="{FF2B5EF4-FFF2-40B4-BE49-F238E27FC236}">
                <a16:creationId xmlns:a16="http://schemas.microsoft.com/office/drawing/2014/main" id="{46FF7E40-C0C4-42F9-AF68-6212E06CB01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88319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74759">
                                            <p:txEl>
                                              <p:pRg st="0" end="0"/>
                                            </p:txEl>
                                          </p:spTgt>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74759">
                                            <p:txEl>
                                              <p:pRg st="1" end="1"/>
                                            </p:txEl>
                                          </p:spTgt>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4759">
                                            <p:txEl>
                                              <p:pRg st="2" end="2"/>
                                            </p:txEl>
                                          </p:spTgt>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3000"/>
                                  </p:stCondLst>
                                  <p:childTnLst>
                                    <p:set>
                                      <p:cBhvr>
                                        <p:cTn id="15" dur="1" fill="hold">
                                          <p:stCondLst>
                                            <p:cond delay="0"/>
                                          </p:stCondLst>
                                        </p:cTn>
                                        <p:tgtEl>
                                          <p:spTgt spid="74759">
                                            <p:txEl>
                                              <p:pRg st="3" end="3"/>
                                            </p:txEl>
                                          </p:spTgt>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3000"/>
                                  </p:stCondLst>
                                  <p:childTnLst>
                                    <p:set>
                                      <p:cBhvr>
                                        <p:cTn id="18" dur="1" fill="hold">
                                          <p:stCondLst>
                                            <p:cond delay="0"/>
                                          </p:stCondLst>
                                        </p:cTn>
                                        <p:tgtEl>
                                          <p:spTgt spid="74759">
                                            <p:txEl>
                                              <p:pRg st="4" end="4"/>
                                            </p:txEl>
                                          </p:spTgt>
                                        </p:tgtEl>
                                        <p:attrNameLst>
                                          <p:attrName>style.visibility</p:attrName>
                                        </p:attrNameLst>
                                      </p:cBhvr>
                                      <p:to>
                                        <p:strVal val="visible"/>
                                      </p:to>
                                    </p:set>
                                  </p:childTnLst>
                                </p:cTn>
                              </p:par>
                            </p:childTnLst>
                          </p:cTn>
                        </p:par>
                        <p:par>
                          <p:cTn id="19" fill="hold">
                            <p:stCondLst>
                              <p:cond delay="15000"/>
                            </p:stCondLst>
                            <p:childTnLst>
                              <p:par>
                                <p:cTn id="20" presetID="1" presetClass="entr" presetSubtype="0" fill="hold" nodeType="afterEffect">
                                  <p:stCondLst>
                                    <p:cond delay="3000"/>
                                  </p:stCondLst>
                                  <p:childTnLst>
                                    <p:set>
                                      <p:cBhvr>
                                        <p:cTn id="21" dur="1" fill="hold">
                                          <p:stCondLst>
                                            <p:cond delay="0"/>
                                          </p:stCondLst>
                                        </p:cTn>
                                        <p:tgtEl>
                                          <p:spTgt spid="74759">
                                            <p:txEl>
                                              <p:pRg st="5" end="5"/>
                                            </p:txEl>
                                          </p:spTgt>
                                        </p:tgtEl>
                                        <p:attrNameLst>
                                          <p:attrName>style.visibility</p:attrName>
                                        </p:attrNameLst>
                                      </p:cBhvr>
                                      <p:to>
                                        <p:strVal val="visible"/>
                                      </p:to>
                                    </p:set>
                                  </p:childTnLst>
                                </p:cTn>
                              </p:par>
                            </p:childTnLst>
                          </p:cTn>
                        </p:par>
                        <p:par>
                          <p:cTn id="22" fill="hold">
                            <p:stCondLst>
                              <p:cond delay="18000"/>
                            </p:stCondLst>
                            <p:childTnLst>
                              <p:par>
                                <p:cTn id="23" presetID="1" presetClass="entr" presetSubtype="0" fill="hold" nodeType="afterEffect">
                                  <p:stCondLst>
                                    <p:cond delay="3000"/>
                                  </p:stCondLst>
                                  <p:childTnLst>
                                    <p:set>
                                      <p:cBhvr>
                                        <p:cTn id="24" dur="1" fill="hold">
                                          <p:stCondLst>
                                            <p:cond delay="0"/>
                                          </p:stCondLst>
                                        </p:cTn>
                                        <p:tgtEl>
                                          <p:spTgt spid="74759">
                                            <p:txEl>
                                              <p:pRg st="6" end="6"/>
                                            </p:txEl>
                                          </p:spTgt>
                                        </p:tgtEl>
                                        <p:attrNameLst>
                                          <p:attrName>style.visibility</p:attrName>
                                        </p:attrNameLst>
                                      </p:cBhvr>
                                      <p:to>
                                        <p:strVal val="visible"/>
                                      </p:to>
                                    </p:set>
                                  </p:childTnLst>
                                </p:cTn>
                              </p:par>
                            </p:childTnLst>
                          </p:cTn>
                        </p:par>
                        <p:par>
                          <p:cTn id="25" fill="hold">
                            <p:stCondLst>
                              <p:cond delay="21000"/>
                            </p:stCondLst>
                            <p:childTnLst>
                              <p:par>
                                <p:cTn id="26" presetID="1" presetClass="entr" presetSubtype="0" fill="hold" nodeType="afterEffect">
                                  <p:stCondLst>
                                    <p:cond delay="3000"/>
                                  </p:stCondLst>
                                  <p:childTnLst>
                                    <p:set>
                                      <p:cBhvr>
                                        <p:cTn id="27" dur="1" fill="hold">
                                          <p:stCondLst>
                                            <p:cond delay="0"/>
                                          </p:stCondLst>
                                        </p:cTn>
                                        <p:tgtEl>
                                          <p:spTgt spid="74759">
                                            <p:txEl>
                                              <p:pRg st="7" end="7"/>
                                            </p:txEl>
                                          </p:spTgt>
                                        </p:tgtEl>
                                        <p:attrNameLst>
                                          <p:attrName>style.visibility</p:attrName>
                                        </p:attrNameLst>
                                      </p:cBhvr>
                                      <p:to>
                                        <p:strVal val="visible"/>
                                      </p:to>
                                    </p:set>
                                  </p:childTnLst>
                                </p:cTn>
                              </p:par>
                            </p:childTnLst>
                          </p:cTn>
                        </p:par>
                        <p:par>
                          <p:cTn id="28" fill="hold">
                            <p:stCondLst>
                              <p:cond delay="24000"/>
                            </p:stCondLst>
                            <p:childTnLst>
                              <p:par>
                                <p:cTn id="29" presetID="1" presetClass="entr" presetSubtype="0" fill="hold" grpId="0" nodeType="afterEffect">
                                  <p:stCondLst>
                                    <p:cond delay="3000"/>
                                  </p:stCondLst>
                                  <p:childTnLst>
                                    <p:set>
                                      <p:cBhvr>
                                        <p:cTn id="30"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89714" y="848065"/>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13314" name="Picture 2" descr="Free Photo | Group of multiethnic diverse hands raised">
            <a:extLst>
              <a:ext uri="{FF2B5EF4-FFF2-40B4-BE49-F238E27FC236}">
                <a16:creationId xmlns:a16="http://schemas.microsoft.com/office/drawing/2014/main" id="{CC9129FD-E36B-8F0C-EBC6-44C2FA02818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19326" y="2000590"/>
            <a:ext cx="4589689" cy="22948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CF3D2E07-3E60-69FA-F1EA-34B9F57A1FA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6482798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112918" y="152381"/>
            <a:ext cx="4918163" cy="685286"/>
          </a:xfrm>
          <a:prstGeom prst="rect">
            <a:avLst/>
          </a:prstGeom>
          <a:noFill/>
          <a:ln w="9525">
            <a:noFill/>
            <a:miter lim="800000"/>
            <a:headEnd/>
            <a:tailEnd/>
          </a:ln>
          <a:effectLst/>
        </p:spPr>
        <p:txBody>
          <a:bodyPr wrap="none" lIns="69056" tIns="34529" rIns="69056" bIns="34529">
            <a:spAutoFit/>
          </a:bodyPr>
          <a:lstStyle/>
          <a:p>
            <a:pPr algn="ctr">
              <a:defRPr/>
            </a:pPr>
            <a:r>
              <a:rPr lang="en-US" b="1" baseline="0" dirty="0">
                <a:solidFill>
                  <a:srgbClr val="002060"/>
                </a:solidFill>
                <a:latin typeface="Arial" panose="020B0604020202020204" pitchFamily="34" charset="0"/>
                <a:cs typeface="Arial" panose="020B0604020202020204" pitchFamily="34" charset="0"/>
              </a:rPr>
              <a:t>One Leg Stand Test</a:t>
            </a:r>
          </a:p>
        </p:txBody>
      </p:sp>
      <p:sp>
        <p:nvSpPr>
          <p:cNvPr id="70659" name="Rectangle 3"/>
          <p:cNvSpPr>
            <a:spLocks noChangeArrowheads="1"/>
          </p:cNvSpPr>
          <p:nvPr/>
        </p:nvSpPr>
        <p:spPr bwMode="auto">
          <a:xfrm>
            <a:off x="389238" y="1048346"/>
            <a:ext cx="8144261" cy="746841"/>
          </a:xfrm>
          <a:prstGeom prst="rect">
            <a:avLst/>
          </a:prstGeom>
          <a:noFill/>
          <a:ln w="9525">
            <a:noFill/>
            <a:miter lim="800000"/>
            <a:headEnd/>
            <a:tailEnd/>
          </a:ln>
          <a:effectLst/>
        </p:spPr>
        <p:txBody>
          <a:bodyPr wrap="square" lIns="69056" tIns="34529" rIns="69056" bIns="34529">
            <a:spAutoFit/>
          </a:bodyPr>
          <a:lstStyle/>
          <a:p>
            <a:pPr algn="ctr">
              <a:defRPr/>
            </a:pPr>
            <a:r>
              <a:rPr lang="en-US" sz="2400" b="1" baseline="0" dirty="0">
                <a:solidFill>
                  <a:srgbClr val="00396D"/>
                </a:solidFill>
                <a:latin typeface="Arial" panose="020B0604020202020204" pitchFamily="34" charset="0"/>
                <a:cs typeface="Arial" panose="020B0604020202020204" pitchFamily="34" charset="0"/>
              </a:rPr>
              <a:t>( </a:t>
            </a:r>
            <a:r>
              <a:rPr lang="en-US" sz="2400" baseline="0" dirty="0">
                <a:solidFill>
                  <a:srgbClr val="00396D"/>
                </a:solidFill>
                <a:latin typeface="Arial" panose="020B0604020202020204" pitchFamily="34" charset="0"/>
                <a:cs typeface="Arial" panose="020B0604020202020204" pitchFamily="34" charset="0"/>
              </a:rPr>
              <a:t>Divided Attention Test )</a:t>
            </a:r>
          </a:p>
          <a:p>
            <a:pPr algn="ctr">
              <a:lnSpc>
                <a:spcPct val="80000"/>
              </a:lnSpc>
              <a:defRPr/>
            </a:pPr>
            <a:r>
              <a:rPr lang="en-US" sz="2400" baseline="0" dirty="0">
                <a:solidFill>
                  <a:srgbClr val="00396D"/>
                </a:solidFill>
                <a:latin typeface="Arial" panose="020B0604020202020204" pitchFamily="34" charset="0"/>
                <a:cs typeface="Arial" panose="020B0604020202020204" pitchFamily="34" charset="0"/>
              </a:rPr>
              <a:t>Mental Task and Physical Task</a:t>
            </a:r>
          </a:p>
        </p:txBody>
      </p:sp>
      <p:sp>
        <p:nvSpPr>
          <p:cNvPr id="70673" name="Text Box 17"/>
          <p:cNvSpPr txBox="1">
            <a:spLocks noChangeArrowheads="1"/>
          </p:cNvSpPr>
          <p:nvPr/>
        </p:nvSpPr>
        <p:spPr bwMode="auto">
          <a:xfrm>
            <a:off x="1828799" y="2343151"/>
            <a:ext cx="3788229" cy="1146468"/>
          </a:xfrm>
          <a:prstGeom prst="rect">
            <a:avLst/>
          </a:prstGeom>
          <a:noFill/>
          <a:ln w="9525">
            <a:noFill/>
            <a:miter lim="800000"/>
            <a:headEnd/>
            <a:tailEnd/>
          </a:ln>
          <a:effectLst/>
        </p:spPr>
        <p:txBody>
          <a:bodyPr wrap="square" lIns="68580" tIns="34290" rIns="68580" bIns="34290">
            <a:spAutoFit/>
          </a:bodyPr>
          <a:lstStyle/>
          <a:p>
            <a:pPr marL="44053">
              <a:spcBef>
                <a:spcPct val="50000"/>
              </a:spcBef>
              <a:buClr>
                <a:srgbClr val="FF0066"/>
              </a:buClr>
              <a:buSzPct val="80000"/>
              <a:defRPr/>
            </a:pPr>
            <a:r>
              <a:rPr lang="en-US" sz="2800" baseline="0" dirty="0">
                <a:solidFill>
                  <a:srgbClr val="000000"/>
                </a:solidFill>
                <a:latin typeface="Arial" panose="020B0604020202020204" pitchFamily="34" charset="0"/>
                <a:cs typeface="Arial" panose="020B0604020202020204" pitchFamily="34" charset="0"/>
              </a:rPr>
              <a:t>- Instructions Stage</a:t>
            </a:r>
          </a:p>
          <a:p>
            <a:pPr marL="44053">
              <a:spcBef>
                <a:spcPct val="50000"/>
              </a:spcBef>
              <a:buClr>
                <a:srgbClr val="FF0066"/>
              </a:buClr>
              <a:buSzPct val="80000"/>
              <a:defRPr/>
            </a:pPr>
            <a:r>
              <a:rPr lang="en-US" sz="2800" baseline="0" dirty="0">
                <a:solidFill>
                  <a:srgbClr val="000000"/>
                </a:solidFill>
                <a:latin typeface="Arial" panose="020B0604020202020204" pitchFamily="34" charset="0"/>
                <a:cs typeface="Arial" panose="020B0604020202020204" pitchFamily="34" charset="0"/>
              </a:rPr>
              <a:t>- Walking Stage</a:t>
            </a:r>
          </a:p>
        </p:txBody>
      </p:sp>
      <p:pic>
        <p:nvPicPr>
          <p:cNvPr id="13" name="Picture 10" descr="ONELEG1"/>
          <p:cNvPicPr>
            <a:picLocks noChangeAspect="1" noChangeArrowheads="1"/>
          </p:cNvPicPr>
          <p:nvPr/>
        </p:nvPicPr>
        <p:blipFill>
          <a:blip r:embed="rId2" cstate="email">
            <a:lum bright="6000" contrast="12000"/>
            <a:extLst>
              <a:ext uri="{28A0092B-C50C-407E-A947-70E740481C1C}">
                <a14:useLocalDpi xmlns:a14="http://schemas.microsoft.com/office/drawing/2010/main" val="0"/>
              </a:ext>
            </a:extLst>
          </a:blip>
          <a:srcRect/>
          <a:stretch>
            <a:fillRect/>
          </a:stretch>
        </p:blipFill>
        <p:spPr bwMode="auto">
          <a:xfrm>
            <a:off x="5933174" y="2348509"/>
            <a:ext cx="2600325" cy="172997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9B3FAAFC-6935-03E9-498D-F0E4E7445D3E}"/>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87118096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814482" y="112104"/>
            <a:ext cx="6169819" cy="571500"/>
          </a:xfrm>
        </p:spPr>
        <p:txBody>
          <a:bodyPr>
            <a:noAutofit/>
          </a:bodyPr>
          <a:lstStyle/>
          <a:p>
            <a:pPr eaLnBrk="1" hangingPunct="1">
              <a:defRPr/>
            </a:pPr>
            <a:r>
              <a:rPr lang="en-US" sz="4000" b="1" dirty="0">
                <a:solidFill>
                  <a:srgbClr val="002060"/>
                </a:solidFill>
                <a:latin typeface="+mn-lt"/>
              </a:rPr>
              <a:t>One Leg Stand - Clues</a:t>
            </a:r>
          </a:p>
        </p:txBody>
      </p:sp>
      <p:sp>
        <p:nvSpPr>
          <p:cNvPr id="78851" name="Rectangle 3"/>
          <p:cNvSpPr>
            <a:spLocks noGrp="1" noChangeArrowheads="1"/>
          </p:cNvSpPr>
          <p:nvPr>
            <p:ph idx="1"/>
          </p:nvPr>
        </p:nvSpPr>
        <p:spPr>
          <a:xfrm>
            <a:off x="1002135" y="1970577"/>
            <a:ext cx="1771650" cy="514350"/>
          </a:xfrm>
        </p:spPr>
        <p:txBody>
          <a:bodyPr>
            <a:normAutofit/>
          </a:bodyPr>
          <a:lstStyle/>
          <a:p>
            <a:pPr marL="0" indent="0">
              <a:buClr>
                <a:srgbClr val="FF0066"/>
              </a:buClr>
              <a:buSzPct val="80000"/>
              <a:buNone/>
              <a:defRPr/>
            </a:pPr>
            <a:r>
              <a:rPr lang="en-US" sz="2800" dirty="0">
                <a:latin typeface="Arial" panose="020B0604020202020204" pitchFamily="34" charset="0"/>
                <a:cs typeface="Arial" panose="020B0604020202020204" pitchFamily="34" charset="0"/>
              </a:rPr>
              <a:t>- Hopping</a:t>
            </a:r>
          </a:p>
        </p:txBody>
      </p:sp>
      <p:sp>
        <p:nvSpPr>
          <p:cNvPr id="78852" name="Rectangle 4"/>
          <p:cNvSpPr>
            <a:spLocks noChangeArrowheads="1"/>
          </p:cNvSpPr>
          <p:nvPr/>
        </p:nvSpPr>
        <p:spPr bwMode="auto">
          <a:xfrm>
            <a:off x="1002135" y="823200"/>
            <a:ext cx="4035229" cy="860484"/>
          </a:xfrm>
          <a:prstGeom prst="rect">
            <a:avLst/>
          </a:prstGeom>
          <a:noFill/>
          <a:ln w="9525">
            <a:noFill/>
            <a:miter lim="800000"/>
            <a:headEnd/>
            <a:tailEnd/>
          </a:ln>
          <a:effectLst/>
        </p:spPr>
        <p:txBody>
          <a:bodyPr lIns="68580" tIns="34290" rIns="68580" bIns="34290"/>
          <a:lstStyle/>
          <a:p>
            <a:pPr>
              <a:spcBef>
                <a:spcPct val="20000"/>
              </a:spcBef>
              <a:buClr>
                <a:srgbClr val="FF0066"/>
              </a:buClr>
              <a:buSzPct val="80000"/>
              <a:defRPr/>
            </a:pPr>
            <a:r>
              <a:rPr lang="en-US" sz="2800" baseline="0" dirty="0">
                <a:solidFill>
                  <a:schemeClr val="tx1"/>
                </a:solidFill>
                <a:latin typeface="Arial" charset="0"/>
              </a:rPr>
              <a:t>- Swaying</a:t>
            </a:r>
          </a:p>
          <a:p>
            <a:pPr>
              <a:spcBef>
                <a:spcPct val="30000"/>
              </a:spcBef>
              <a:buClr>
                <a:srgbClr val="FF0066"/>
              </a:buClr>
              <a:buSzPct val="80000"/>
              <a:defRPr/>
            </a:pPr>
            <a:r>
              <a:rPr lang="en-US" sz="2800" baseline="0" dirty="0">
                <a:solidFill>
                  <a:schemeClr val="tx1"/>
                </a:solidFill>
                <a:latin typeface="Arial" charset="0"/>
              </a:rPr>
              <a:t>- Uses arms for balance</a:t>
            </a:r>
          </a:p>
        </p:txBody>
      </p:sp>
      <p:sp>
        <p:nvSpPr>
          <p:cNvPr id="78853" name="Rectangle 5"/>
          <p:cNvSpPr>
            <a:spLocks noChangeArrowheads="1"/>
          </p:cNvSpPr>
          <p:nvPr/>
        </p:nvSpPr>
        <p:spPr bwMode="auto">
          <a:xfrm>
            <a:off x="1002135" y="2544266"/>
            <a:ext cx="3316772" cy="514350"/>
          </a:xfrm>
          <a:prstGeom prst="rect">
            <a:avLst/>
          </a:prstGeom>
          <a:noFill/>
          <a:ln w="9525">
            <a:noFill/>
            <a:miter lim="800000"/>
            <a:headEnd/>
            <a:tailEnd/>
          </a:ln>
          <a:effectLst/>
        </p:spPr>
        <p:txBody>
          <a:bodyPr lIns="68580" tIns="34290" rIns="68580" bIns="34290"/>
          <a:lstStyle/>
          <a:p>
            <a:pPr>
              <a:spcBef>
                <a:spcPct val="20000"/>
              </a:spcBef>
              <a:buClr>
                <a:srgbClr val="FF0066"/>
              </a:buClr>
              <a:buSzPct val="80000"/>
              <a:defRPr/>
            </a:pPr>
            <a:r>
              <a:rPr lang="en-US" sz="2800" baseline="0" dirty="0">
                <a:solidFill>
                  <a:srgbClr val="000000"/>
                </a:solidFill>
                <a:latin typeface="Arial" charset="0"/>
              </a:rPr>
              <a:t>- Puts foot down</a:t>
            </a:r>
          </a:p>
        </p:txBody>
      </p:sp>
      <p:sp>
        <p:nvSpPr>
          <p:cNvPr id="8199" name="Text Box 6"/>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graphicFrame>
        <p:nvGraphicFramePr>
          <p:cNvPr id="8194" name="Object 7"/>
          <p:cNvGraphicFramePr>
            <a:graphicFrameLocks noChangeAspect="1"/>
          </p:cNvGraphicFramePr>
          <p:nvPr>
            <p:extLst>
              <p:ext uri="{D42A27DB-BD31-4B8C-83A1-F6EECF244321}">
                <p14:modId xmlns:p14="http://schemas.microsoft.com/office/powerpoint/2010/main" val="805452479"/>
              </p:ext>
            </p:extLst>
          </p:nvPr>
        </p:nvGraphicFramePr>
        <p:xfrm>
          <a:off x="5849370" y="900711"/>
          <a:ext cx="2487216" cy="3371850"/>
        </p:xfrm>
        <a:graphic>
          <a:graphicData uri="http://schemas.openxmlformats.org/presentationml/2006/ole">
            <mc:AlternateContent xmlns:mc="http://schemas.openxmlformats.org/markup-compatibility/2006">
              <mc:Choice xmlns:v="urn:schemas-microsoft-com:vml" Requires="v">
                <p:oleObj name="Photo Editor Photo" r:id="rId2" imgW="7571429" imgH="10266667" progId="MSPhotoEd.3">
                  <p:embed/>
                </p:oleObj>
              </mc:Choice>
              <mc:Fallback>
                <p:oleObj name="Photo Editor Photo" r:id="rId2" imgW="7571429" imgH="10266667" progId="MSPhotoEd.3">
                  <p:embed/>
                  <p:pic>
                    <p:nvPicPr>
                      <p:cNvPr id="8194"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370" y="900711"/>
                        <a:ext cx="2487216" cy="337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1" name="Text Box 10"/>
          <p:cNvSpPr txBox="1">
            <a:spLocks noChangeArrowheads="1"/>
          </p:cNvSpPr>
          <p:nvPr/>
        </p:nvSpPr>
        <p:spPr bwMode="auto">
          <a:xfrm>
            <a:off x="259070" y="3485007"/>
            <a:ext cx="4786707" cy="1115690"/>
          </a:xfrm>
          <a:prstGeom prst="rect">
            <a:avLst/>
          </a:prstGeom>
          <a:noFill/>
          <a:ln w="9525">
            <a:noFill/>
            <a:miter lim="800000"/>
            <a:headEnd/>
            <a:tailEnd/>
          </a:ln>
        </p:spPr>
        <p:txBody>
          <a:bodyPr wrap="square" lIns="68580" tIns="34290" rIns="68580" bIns="34290">
            <a:spAutoFit/>
          </a:bodyPr>
          <a:lstStyle/>
          <a:p>
            <a:pPr>
              <a:lnSpc>
                <a:spcPct val="80000"/>
              </a:lnSpc>
            </a:pPr>
            <a:r>
              <a:rPr lang="en-US" sz="2000" i="1" baseline="0" dirty="0">
                <a:solidFill>
                  <a:srgbClr val="000000"/>
                </a:solidFill>
                <a:latin typeface="Arial" panose="020B0604020202020204" pitchFamily="34" charset="0"/>
                <a:cs typeface="Arial" panose="020B0604020202020204" pitchFamily="34" charset="0"/>
              </a:rPr>
              <a:t>Note: If student can’t do test, record only the clues that were observed, and describe why the test was stopped.</a:t>
            </a:r>
          </a:p>
          <a:p>
            <a:endParaRPr lang="en-US" sz="2000" baseline="0" dirty="0">
              <a:solidFill>
                <a:srgbClr val="000000"/>
              </a:solidFill>
            </a:endParaRPr>
          </a:p>
        </p:txBody>
      </p:sp>
      <p:sp>
        <p:nvSpPr>
          <p:cNvPr id="2" name="Text Box 6">
            <a:extLst>
              <a:ext uri="{FF2B5EF4-FFF2-40B4-BE49-F238E27FC236}">
                <a16:creationId xmlns:a16="http://schemas.microsoft.com/office/drawing/2014/main" id="{0EE6345B-EA0D-A29A-6790-4E7F4CB4F8DE}"/>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23143525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animEffect transition="in" filter="wipe(left)">
                                      <p:cBhvr>
                                        <p:cTn id="7" dur="500"/>
                                        <p:tgtEl>
                                          <p:spTgt spid="7885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0"/>
                                  </p:stCondLst>
                                  <p:childTnLst>
                                    <p:set>
                                      <p:cBhvr>
                                        <p:cTn id="10" dur="1" fill="hold">
                                          <p:stCondLst>
                                            <p:cond delay="0"/>
                                          </p:stCondLst>
                                        </p:cTn>
                                        <p:tgtEl>
                                          <p:spTgt spid="78852">
                                            <p:txEl>
                                              <p:pRg st="1" end="1"/>
                                            </p:txEl>
                                          </p:spTgt>
                                        </p:tgtEl>
                                        <p:attrNameLst>
                                          <p:attrName>style.visibility</p:attrName>
                                        </p:attrNameLst>
                                      </p:cBhvr>
                                      <p:to>
                                        <p:strVal val="visible"/>
                                      </p:to>
                                    </p:set>
                                    <p:animEffect transition="in" filter="wipe(left)">
                                      <p:cBhvr>
                                        <p:cTn id="11" dur="500"/>
                                        <p:tgtEl>
                                          <p:spTgt spid="78852">
                                            <p:txEl>
                                              <p:pRg st="1" end="1"/>
                                            </p:txEl>
                                          </p:spTgt>
                                        </p:tgtEl>
                                      </p:cBhvr>
                                    </p:animEffect>
                                  </p:childTnLst>
                                </p:cTn>
                              </p:par>
                            </p:childTnLst>
                          </p:cTn>
                        </p:par>
                        <p:par>
                          <p:cTn id="12" fill="hold">
                            <p:stCondLst>
                              <p:cond delay="6000"/>
                            </p:stCondLst>
                            <p:childTnLst>
                              <p:par>
                                <p:cTn id="13" presetID="22" presetClass="entr" presetSubtype="8" fill="hold" grpId="0" nodeType="afterEffect">
                                  <p:stCondLst>
                                    <p:cond delay="5000"/>
                                  </p:stCondLst>
                                  <p:childTnLst>
                                    <p:set>
                                      <p:cBhvr>
                                        <p:cTn id="14" dur="1" fill="hold">
                                          <p:stCondLst>
                                            <p:cond delay="0"/>
                                          </p:stCondLst>
                                        </p:cTn>
                                        <p:tgtEl>
                                          <p:spTgt spid="78851">
                                            <p:txEl>
                                              <p:pRg st="0" end="0"/>
                                            </p:txEl>
                                          </p:spTgt>
                                        </p:tgtEl>
                                        <p:attrNameLst>
                                          <p:attrName>style.visibility</p:attrName>
                                        </p:attrNameLst>
                                      </p:cBhvr>
                                      <p:to>
                                        <p:strVal val="visible"/>
                                      </p:to>
                                    </p:set>
                                    <p:animEffect transition="in" filter="wipe(left)">
                                      <p:cBhvr>
                                        <p:cTn id="15" dur="500"/>
                                        <p:tgtEl>
                                          <p:spTgt spid="78851">
                                            <p:txEl>
                                              <p:pRg st="0" end="0"/>
                                            </p:txEl>
                                          </p:spTgt>
                                        </p:tgtEl>
                                      </p:cBhvr>
                                    </p:animEffect>
                                  </p:childTnLst>
                                </p:cTn>
                              </p:par>
                            </p:childTnLst>
                          </p:cTn>
                        </p:par>
                        <p:par>
                          <p:cTn id="16" fill="hold">
                            <p:stCondLst>
                              <p:cond delay="11500"/>
                            </p:stCondLst>
                            <p:childTnLst>
                              <p:par>
                                <p:cTn id="17" presetID="22" presetClass="entr" presetSubtype="8" fill="hold" grpId="0" nodeType="afterEffect">
                                  <p:stCondLst>
                                    <p:cond delay="5000"/>
                                  </p:stCondLst>
                                  <p:childTnLst>
                                    <p:set>
                                      <p:cBhvr>
                                        <p:cTn id="18" dur="1" fill="hold">
                                          <p:stCondLst>
                                            <p:cond delay="0"/>
                                          </p:stCondLst>
                                        </p:cTn>
                                        <p:tgtEl>
                                          <p:spTgt spid="78853">
                                            <p:txEl>
                                              <p:pRg st="0" end="0"/>
                                            </p:txEl>
                                          </p:spTgt>
                                        </p:tgtEl>
                                        <p:attrNameLst>
                                          <p:attrName>style.visibility</p:attrName>
                                        </p:attrNameLst>
                                      </p:cBhvr>
                                      <p:to>
                                        <p:strVal val="visible"/>
                                      </p:to>
                                    </p:set>
                                    <p:animEffect transition="in" filter="wipe(left)">
                                      <p:cBhvr>
                                        <p:cTn id="19" dur="500"/>
                                        <p:tgtEl>
                                          <p:spTgt spid="788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3" autoUpdateAnimBg="0"/>
      <p:bldP spid="78852" grpId="0" build="p" bldLvl="3" autoUpdateAnimBg="0"/>
      <p:bldP spid="78853" grpId="0" build="p" bldLvl="3"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38699" y="831737"/>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14338" name="Picture 2" descr="Question mark thinking hi-res stock photography and images - Alamy">
            <a:extLst>
              <a:ext uri="{FF2B5EF4-FFF2-40B4-BE49-F238E27FC236}">
                <a16:creationId xmlns:a16="http://schemas.microsoft.com/office/drawing/2014/main" id="{705FE19D-3085-A03F-0E07-0C76D3C658C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6931" r="22860" b="10952"/>
          <a:stretch/>
        </p:blipFill>
        <p:spPr bwMode="auto">
          <a:xfrm>
            <a:off x="3151414" y="1762464"/>
            <a:ext cx="2420471"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99481940-3EFB-3A61-5AAE-5EDB32514A6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52480760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632" y="182291"/>
            <a:ext cx="4639254" cy="994172"/>
          </a:xfrm>
        </p:spPr>
        <p:txBody>
          <a:bodyPr>
            <a:noAutofit/>
          </a:bodyPr>
          <a:lstStyle/>
          <a:p>
            <a:r>
              <a:rPr lang="en-US" sz="4000" b="1" dirty="0">
                <a:solidFill>
                  <a:srgbClr val="002060"/>
                </a:solidFill>
                <a:latin typeface="+mn-lt"/>
                <a:cs typeface="Arial" panose="020B0604020202020204" pitchFamily="34" charset="0"/>
              </a:rPr>
              <a:t>Finger to Nose Test</a:t>
            </a:r>
          </a:p>
        </p:txBody>
      </p:sp>
      <p:pic>
        <p:nvPicPr>
          <p:cNvPr id="3" name="Picture 5" descr="101-0148_IMG"/>
          <p:cNvPicPr>
            <a:picLocks noChangeAspect="1" noChangeArrowheads="1"/>
          </p:cNvPicPr>
          <p:nvPr/>
        </p:nvPicPr>
        <p:blipFill rotWithShape="1">
          <a:blip r:embed="rId2"/>
          <a:srcRect l="16631" t="21780"/>
          <a:stretch/>
        </p:blipFill>
        <p:spPr bwMode="auto">
          <a:xfrm>
            <a:off x="3584121" y="1115780"/>
            <a:ext cx="2471353" cy="2828376"/>
          </a:xfrm>
          <a:prstGeom prst="ellipse">
            <a:avLst/>
          </a:prstGeom>
          <a:ln>
            <a:noFill/>
          </a:ln>
          <a:effectLst>
            <a:softEdge rad="112500"/>
          </a:effectLst>
        </p:spPr>
      </p:pic>
      <p:sp>
        <p:nvSpPr>
          <p:cNvPr id="4" name="Text Box 6">
            <a:extLst>
              <a:ext uri="{FF2B5EF4-FFF2-40B4-BE49-F238E27FC236}">
                <a16:creationId xmlns:a16="http://schemas.microsoft.com/office/drawing/2014/main" id="{489CC46A-6CBD-048B-E2D0-72D4D76E6DD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43496289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458834" y="210920"/>
            <a:ext cx="6378880" cy="994172"/>
          </a:xfrm>
        </p:spPr>
        <p:txBody>
          <a:bodyPr>
            <a:noAutofit/>
          </a:bodyPr>
          <a:lstStyle/>
          <a:p>
            <a:r>
              <a:rPr lang="en-US" altLang="en-US" sz="4000" b="1" dirty="0">
                <a:solidFill>
                  <a:srgbClr val="002060"/>
                </a:solidFill>
                <a:latin typeface="+mn-lt"/>
              </a:rPr>
              <a:t>    Finger to Nose Test</a:t>
            </a:r>
            <a:br>
              <a:rPr lang="en-US" altLang="en-US" sz="4000" b="1" dirty="0">
                <a:solidFill>
                  <a:srgbClr val="002060"/>
                </a:solidFill>
                <a:latin typeface="+mn-lt"/>
              </a:rPr>
            </a:br>
            <a:r>
              <a:rPr lang="en-US" altLang="en-US" sz="4000" b="1" dirty="0">
                <a:solidFill>
                  <a:srgbClr val="002060"/>
                </a:solidFill>
                <a:latin typeface="+mn-lt"/>
              </a:rPr>
              <a:t>Administrative Procedures</a:t>
            </a:r>
          </a:p>
        </p:txBody>
      </p:sp>
      <p:sp>
        <p:nvSpPr>
          <p:cNvPr id="4" name="Slide Number Placeholder 3"/>
          <p:cNvSpPr>
            <a:spLocks noGrp="1"/>
          </p:cNvSpPr>
          <p:nvPr>
            <p:ph type="sldNum" sz="quarter" idx="12"/>
          </p:nvPr>
        </p:nvSpPr>
        <p:spPr>
          <a:prstGeom prst="rect">
            <a:avLst/>
          </a:prstGeom>
        </p:spPr>
        <p:txBody>
          <a:bodyPr/>
          <a:lstStyle/>
          <a:p>
            <a:pPr>
              <a:defRPr/>
            </a:pPr>
            <a:r>
              <a:rPr lang="en-US"/>
              <a:t>3-</a:t>
            </a:r>
            <a:fld id="{16318B8C-59C5-4182-BBE7-E12C8008F476}" type="slidenum">
              <a:rPr lang="en-US" smtClean="0"/>
              <a:pPr>
                <a:defRPr/>
              </a:pPr>
              <a:t>219</a:t>
            </a:fld>
            <a:endParaRPr lang="en-US" dirty="0"/>
          </a:p>
        </p:txBody>
      </p:sp>
      <p:grpSp>
        <p:nvGrpSpPr>
          <p:cNvPr id="6" name="Group 114"/>
          <p:cNvGrpSpPr>
            <a:grpSpLocks/>
          </p:cNvGrpSpPr>
          <p:nvPr/>
        </p:nvGrpSpPr>
        <p:grpSpPr bwMode="auto">
          <a:xfrm>
            <a:off x="1898650" y="1205092"/>
            <a:ext cx="5346700" cy="3064669"/>
            <a:chOff x="1541" y="1035"/>
            <a:chExt cx="3125" cy="2262"/>
          </a:xfrm>
        </p:grpSpPr>
        <p:pic>
          <p:nvPicPr>
            <p:cNvPr id="7" name="Picture 95" descr="ftn face"/>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1" y="1035"/>
              <a:ext cx="3125" cy="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6"/>
            <p:cNvSpPr txBox="1">
              <a:spLocks noChangeArrowheads="1"/>
            </p:cNvSpPr>
            <p:nvPr/>
          </p:nvSpPr>
          <p:spPr bwMode="auto">
            <a:xfrm>
              <a:off x="2384" y="1272"/>
              <a:ext cx="1444" cy="462"/>
            </a:xfrm>
            <a:prstGeom prst="rect">
              <a:avLst/>
            </a:prstGeom>
            <a:noFill/>
            <a:ln w="9525">
              <a:noFill/>
              <a:miter lim="800000"/>
              <a:headEnd/>
              <a:tailEnd/>
            </a:ln>
            <a:effectLst/>
          </p:spPr>
          <p:txBody>
            <a:bodyPr wrap="none">
              <a:spAutoFit/>
            </a:bodyPr>
            <a:lstStyle/>
            <a:p>
              <a:pPr>
                <a:defRPr/>
              </a:pPr>
              <a:r>
                <a:rPr lang="en-US" sz="2400" dirty="0">
                  <a:solidFill>
                    <a:srgbClr val="002060"/>
                  </a:solidFill>
                  <a:latin typeface="+mj-lt"/>
                  <a:cs typeface="+mn-cs"/>
                </a:rPr>
                <a:t>  Right	           Left</a:t>
              </a:r>
            </a:p>
            <a:p>
              <a:pPr>
                <a:defRPr/>
              </a:pPr>
              <a:endParaRPr lang="en-US" sz="100" dirty="0">
                <a:solidFill>
                  <a:srgbClr val="002060"/>
                </a:solidFill>
                <a:latin typeface="+mj-lt"/>
                <a:cs typeface="+mn-cs"/>
              </a:endParaRPr>
            </a:p>
            <a:p>
              <a:pPr>
                <a:defRPr/>
              </a:pPr>
              <a:endParaRPr lang="en-US" sz="100" dirty="0">
                <a:solidFill>
                  <a:srgbClr val="002060"/>
                </a:solidFill>
                <a:latin typeface="+mj-lt"/>
                <a:cs typeface="+mn-cs"/>
              </a:endParaRPr>
            </a:p>
            <a:p>
              <a:pPr>
                <a:defRPr/>
              </a:pPr>
              <a:endParaRPr lang="en-US" sz="100" dirty="0">
                <a:solidFill>
                  <a:srgbClr val="002060"/>
                </a:solidFill>
                <a:latin typeface="+mj-lt"/>
                <a:cs typeface="+mn-cs"/>
              </a:endParaRPr>
            </a:p>
            <a:p>
              <a:pPr>
                <a:defRPr/>
              </a:pPr>
              <a:endParaRPr lang="en-US" sz="100" dirty="0">
                <a:solidFill>
                  <a:srgbClr val="002060"/>
                </a:solidFill>
                <a:latin typeface="+mj-lt"/>
                <a:cs typeface="+mn-cs"/>
              </a:endParaRPr>
            </a:p>
            <a:p>
              <a:pPr>
                <a:defRPr/>
              </a:pPr>
              <a:r>
                <a:rPr lang="en-US" sz="2400" dirty="0">
                  <a:solidFill>
                    <a:srgbClr val="002060"/>
                  </a:solidFill>
                  <a:latin typeface="+mj-lt"/>
                  <a:cs typeface="+mn-cs"/>
                </a:rPr>
                <a:t>Draw lines to spots touched</a:t>
              </a:r>
            </a:p>
          </p:txBody>
        </p:sp>
        <p:sp>
          <p:nvSpPr>
            <p:cNvPr id="9" name="Oval 97"/>
            <p:cNvSpPr>
              <a:spLocks noChangeArrowheads="1"/>
            </p:cNvSpPr>
            <p:nvPr/>
          </p:nvSpPr>
          <p:spPr bwMode="auto">
            <a:xfrm>
              <a:off x="2009" y="1284"/>
              <a:ext cx="302" cy="253"/>
            </a:xfrm>
            <a:prstGeom prst="ellipse">
              <a:avLst/>
            </a:prstGeom>
            <a:solidFill>
              <a:srgbClr val="002060"/>
            </a:solidFill>
            <a:ln w="9525">
              <a:solidFill>
                <a:srgbClr val="002060"/>
              </a:solidFill>
              <a:round/>
              <a:headEnd/>
              <a:tailEnd/>
            </a:ln>
            <a:effectLst/>
          </p:spPr>
          <p:txBody>
            <a:bodyPr wrap="none" anchor="ctr"/>
            <a:lstStyle/>
            <a:p>
              <a:pPr>
                <a:defRPr/>
              </a:pPr>
              <a:endParaRPr lang="en-US" dirty="0">
                <a:solidFill>
                  <a:schemeClr val="bg1"/>
                </a:solidFill>
                <a:latin typeface="+mj-lt"/>
                <a:cs typeface="+mn-cs"/>
              </a:endParaRPr>
            </a:p>
          </p:txBody>
        </p:sp>
        <p:sp>
          <p:nvSpPr>
            <p:cNvPr id="10" name="AutoShape 98"/>
            <p:cNvSpPr>
              <a:spLocks noChangeArrowheads="1"/>
            </p:cNvSpPr>
            <p:nvPr/>
          </p:nvSpPr>
          <p:spPr bwMode="auto">
            <a:xfrm>
              <a:off x="3528" y="1230"/>
              <a:ext cx="302" cy="303"/>
            </a:xfrm>
            <a:prstGeom prst="triangle">
              <a:avLst>
                <a:gd name="adj" fmla="val 50000"/>
              </a:avLst>
            </a:prstGeom>
            <a:solidFill>
              <a:srgbClr val="002060"/>
            </a:solidFill>
            <a:ln w="9525">
              <a:solidFill>
                <a:srgbClr val="002060"/>
              </a:solidFill>
              <a:miter lim="800000"/>
              <a:headEnd/>
              <a:tailEnd/>
            </a:ln>
            <a:effectLst/>
          </p:spPr>
          <p:txBody>
            <a:bodyPr wrap="none" anchor="ctr"/>
            <a:lstStyle/>
            <a:p>
              <a:pPr>
                <a:defRPr/>
              </a:pPr>
              <a:endParaRPr lang="en-US" dirty="0">
                <a:solidFill>
                  <a:schemeClr val="bg1"/>
                </a:solidFill>
                <a:latin typeface="+mj-lt"/>
                <a:cs typeface="+mn-cs"/>
              </a:endParaRPr>
            </a:p>
          </p:txBody>
        </p:sp>
        <p:sp>
          <p:nvSpPr>
            <p:cNvPr id="11" name="Oval 100"/>
            <p:cNvSpPr>
              <a:spLocks noChangeArrowheads="1"/>
            </p:cNvSpPr>
            <p:nvPr/>
          </p:nvSpPr>
          <p:spPr bwMode="auto">
            <a:xfrm>
              <a:off x="2056" y="2018"/>
              <a:ext cx="302" cy="250"/>
            </a:xfrm>
            <a:prstGeom prst="ellipse">
              <a:avLst/>
            </a:prstGeom>
            <a:solidFill>
              <a:srgbClr val="002060"/>
            </a:solidFill>
            <a:ln w="9525">
              <a:solidFill>
                <a:srgbClr val="002060"/>
              </a:solidFill>
              <a:round/>
              <a:headEnd/>
              <a:tailEnd/>
            </a:ln>
            <a:effectLst/>
          </p:spPr>
          <p:txBody>
            <a:bodyPr wrap="none" anchor="ctr"/>
            <a:lstStyle/>
            <a:p>
              <a:pPr>
                <a:defRPr/>
              </a:pPr>
              <a:endParaRPr lang="en-US" b="1" dirty="0">
                <a:solidFill>
                  <a:schemeClr val="bg1"/>
                </a:solidFill>
                <a:latin typeface="+mj-lt"/>
                <a:cs typeface="+mn-cs"/>
              </a:endParaRPr>
            </a:p>
          </p:txBody>
        </p:sp>
        <p:sp>
          <p:nvSpPr>
            <p:cNvPr id="12" name="Text Box 101"/>
            <p:cNvSpPr txBox="1">
              <a:spLocks noChangeArrowheads="1"/>
            </p:cNvSpPr>
            <p:nvPr/>
          </p:nvSpPr>
          <p:spPr bwMode="auto">
            <a:xfrm>
              <a:off x="2116" y="2025"/>
              <a:ext cx="161" cy="227"/>
            </a:xfrm>
            <a:prstGeom prst="rect">
              <a:avLst/>
            </a:prstGeom>
            <a:noFill/>
            <a:ln w="9525">
              <a:noFill/>
              <a:miter lim="800000"/>
              <a:headEnd/>
              <a:tailEnd/>
            </a:ln>
            <a:effectLst/>
          </p:spPr>
          <p:txBody>
            <a:bodyPr wrap="none">
              <a:spAutoFit/>
            </a:bodyPr>
            <a:lstStyle/>
            <a:p>
              <a:pPr>
                <a:defRPr/>
              </a:pPr>
              <a:r>
                <a:rPr lang="en-US" sz="1400" b="1" baseline="0" dirty="0">
                  <a:solidFill>
                    <a:schemeClr val="bg1"/>
                  </a:solidFill>
                  <a:latin typeface="+mj-lt"/>
                  <a:cs typeface="+mn-cs"/>
                </a:rPr>
                <a:t>2</a:t>
              </a:r>
            </a:p>
          </p:txBody>
        </p:sp>
        <p:sp>
          <p:nvSpPr>
            <p:cNvPr id="13" name="Oval 103"/>
            <p:cNvSpPr>
              <a:spLocks noChangeArrowheads="1"/>
            </p:cNvSpPr>
            <p:nvPr/>
          </p:nvSpPr>
          <p:spPr bwMode="auto">
            <a:xfrm>
              <a:off x="2056" y="2424"/>
              <a:ext cx="302" cy="250"/>
            </a:xfrm>
            <a:prstGeom prst="ellipse">
              <a:avLst/>
            </a:prstGeom>
            <a:solidFill>
              <a:srgbClr val="002060"/>
            </a:solidFill>
            <a:ln w="9525">
              <a:solidFill>
                <a:srgbClr val="002060"/>
              </a:solidFill>
              <a:round/>
              <a:headEnd/>
              <a:tailEnd/>
            </a:ln>
            <a:effectLst/>
          </p:spPr>
          <p:txBody>
            <a:bodyPr wrap="none" anchor="ctr"/>
            <a:lstStyle/>
            <a:p>
              <a:pPr>
                <a:defRPr/>
              </a:pPr>
              <a:endParaRPr lang="en-US" dirty="0">
                <a:solidFill>
                  <a:schemeClr val="bg1"/>
                </a:solidFill>
                <a:latin typeface="+mj-lt"/>
                <a:cs typeface="+mn-cs"/>
              </a:endParaRPr>
            </a:p>
          </p:txBody>
        </p:sp>
        <p:sp>
          <p:nvSpPr>
            <p:cNvPr id="14" name="Text Box 104"/>
            <p:cNvSpPr txBox="1">
              <a:spLocks noChangeArrowheads="1"/>
            </p:cNvSpPr>
            <p:nvPr/>
          </p:nvSpPr>
          <p:spPr bwMode="auto">
            <a:xfrm>
              <a:off x="2100" y="2418"/>
              <a:ext cx="161" cy="227"/>
            </a:xfrm>
            <a:prstGeom prst="rect">
              <a:avLst/>
            </a:prstGeom>
            <a:noFill/>
            <a:ln w="9525">
              <a:noFill/>
              <a:miter lim="800000"/>
              <a:headEnd/>
              <a:tailEnd/>
            </a:ln>
            <a:effectLst/>
          </p:spPr>
          <p:txBody>
            <a:bodyPr wrap="none">
              <a:spAutoFit/>
            </a:bodyPr>
            <a:lstStyle/>
            <a:p>
              <a:pPr>
                <a:defRPr/>
              </a:pPr>
              <a:r>
                <a:rPr lang="en-US" sz="1400" b="1" baseline="0" dirty="0">
                  <a:solidFill>
                    <a:schemeClr val="bg1"/>
                  </a:solidFill>
                  <a:latin typeface="+mj-lt"/>
                  <a:cs typeface="+mn-cs"/>
                </a:rPr>
                <a:t>4</a:t>
              </a:r>
            </a:p>
          </p:txBody>
        </p:sp>
        <p:sp>
          <p:nvSpPr>
            <p:cNvPr id="15" name="Oval 106"/>
            <p:cNvSpPr>
              <a:spLocks noChangeArrowheads="1"/>
            </p:cNvSpPr>
            <p:nvPr/>
          </p:nvSpPr>
          <p:spPr bwMode="auto">
            <a:xfrm>
              <a:off x="2056" y="2830"/>
              <a:ext cx="302" cy="250"/>
            </a:xfrm>
            <a:prstGeom prst="ellipse">
              <a:avLst/>
            </a:prstGeom>
            <a:solidFill>
              <a:srgbClr val="002060"/>
            </a:solidFill>
            <a:ln w="9525">
              <a:solidFill>
                <a:srgbClr val="002060"/>
              </a:solidFill>
              <a:round/>
              <a:headEnd/>
              <a:tailEnd/>
            </a:ln>
            <a:effectLst/>
          </p:spPr>
          <p:txBody>
            <a:bodyPr wrap="none" anchor="ctr"/>
            <a:lstStyle/>
            <a:p>
              <a:pPr>
                <a:defRPr/>
              </a:pPr>
              <a:endParaRPr lang="en-US" dirty="0">
                <a:solidFill>
                  <a:schemeClr val="bg1"/>
                </a:solidFill>
                <a:latin typeface="+mj-lt"/>
                <a:cs typeface="+mn-cs"/>
              </a:endParaRPr>
            </a:p>
          </p:txBody>
        </p:sp>
        <p:sp>
          <p:nvSpPr>
            <p:cNvPr id="16" name="Text Box 107"/>
            <p:cNvSpPr txBox="1">
              <a:spLocks noChangeArrowheads="1"/>
            </p:cNvSpPr>
            <p:nvPr/>
          </p:nvSpPr>
          <p:spPr bwMode="auto">
            <a:xfrm>
              <a:off x="2114" y="2825"/>
              <a:ext cx="161" cy="227"/>
            </a:xfrm>
            <a:prstGeom prst="rect">
              <a:avLst/>
            </a:prstGeom>
            <a:noFill/>
            <a:ln w="9525">
              <a:noFill/>
              <a:miter lim="800000"/>
              <a:headEnd/>
              <a:tailEnd/>
            </a:ln>
            <a:effectLst/>
          </p:spPr>
          <p:txBody>
            <a:bodyPr wrap="none">
              <a:spAutoFit/>
            </a:bodyPr>
            <a:lstStyle/>
            <a:p>
              <a:pPr>
                <a:defRPr/>
              </a:pPr>
              <a:r>
                <a:rPr lang="en-US" sz="1400" b="1" baseline="0" dirty="0">
                  <a:solidFill>
                    <a:schemeClr val="bg1"/>
                  </a:solidFill>
                  <a:latin typeface="+mj-lt"/>
                  <a:cs typeface="+mn-cs"/>
                </a:rPr>
                <a:t>5</a:t>
              </a:r>
            </a:p>
          </p:txBody>
        </p:sp>
        <p:sp>
          <p:nvSpPr>
            <p:cNvPr id="17" name="AutoShape 108"/>
            <p:cNvSpPr>
              <a:spLocks noChangeArrowheads="1"/>
            </p:cNvSpPr>
            <p:nvPr/>
          </p:nvSpPr>
          <p:spPr bwMode="auto">
            <a:xfrm>
              <a:off x="3648" y="1944"/>
              <a:ext cx="302" cy="304"/>
            </a:xfrm>
            <a:prstGeom prst="triangle">
              <a:avLst>
                <a:gd name="adj" fmla="val 50000"/>
              </a:avLst>
            </a:prstGeom>
            <a:solidFill>
              <a:srgbClr val="002060"/>
            </a:solidFill>
            <a:ln w="9525">
              <a:solidFill>
                <a:srgbClr val="002060"/>
              </a:solidFill>
              <a:miter lim="800000"/>
              <a:headEnd/>
              <a:tailEnd/>
            </a:ln>
            <a:effectLst/>
          </p:spPr>
          <p:txBody>
            <a:bodyPr wrap="none" anchor="ctr"/>
            <a:lstStyle/>
            <a:p>
              <a:pPr>
                <a:defRPr/>
              </a:pPr>
              <a:endParaRPr lang="en-US" dirty="0">
                <a:solidFill>
                  <a:schemeClr val="bg1"/>
                </a:solidFill>
                <a:latin typeface="+mj-lt"/>
                <a:cs typeface="+mn-cs"/>
              </a:endParaRPr>
            </a:p>
          </p:txBody>
        </p:sp>
        <p:sp>
          <p:nvSpPr>
            <p:cNvPr id="18" name="AutoShape 109"/>
            <p:cNvSpPr>
              <a:spLocks noChangeArrowheads="1"/>
            </p:cNvSpPr>
            <p:nvPr/>
          </p:nvSpPr>
          <p:spPr bwMode="auto">
            <a:xfrm>
              <a:off x="3648" y="2379"/>
              <a:ext cx="302" cy="303"/>
            </a:xfrm>
            <a:prstGeom prst="triangle">
              <a:avLst>
                <a:gd name="adj" fmla="val 50000"/>
              </a:avLst>
            </a:prstGeom>
            <a:solidFill>
              <a:srgbClr val="002060"/>
            </a:solidFill>
            <a:ln w="9525">
              <a:solidFill>
                <a:srgbClr val="002060"/>
              </a:solidFill>
              <a:miter lim="800000"/>
              <a:headEnd/>
              <a:tailEnd/>
            </a:ln>
            <a:effectLst/>
          </p:spPr>
          <p:txBody>
            <a:bodyPr wrap="none" anchor="ctr"/>
            <a:lstStyle/>
            <a:p>
              <a:pPr>
                <a:defRPr/>
              </a:pPr>
              <a:endParaRPr lang="en-US" dirty="0">
                <a:solidFill>
                  <a:schemeClr val="bg1"/>
                </a:solidFill>
                <a:latin typeface="+mj-lt"/>
                <a:cs typeface="+mn-cs"/>
              </a:endParaRPr>
            </a:p>
          </p:txBody>
        </p:sp>
        <p:sp>
          <p:nvSpPr>
            <p:cNvPr id="19" name="AutoShape 110"/>
            <p:cNvSpPr>
              <a:spLocks noChangeArrowheads="1"/>
            </p:cNvSpPr>
            <p:nvPr/>
          </p:nvSpPr>
          <p:spPr bwMode="auto">
            <a:xfrm>
              <a:off x="3648" y="2786"/>
              <a:ext cx="302" cy="301"/>
            </a:xfrm>
            <a:prstGeom prst="triangle">
              <a:avLst>
                <a:gd name="adj" fmla="val 50000"/>
              </a:avLst>
            </a:prstGeom>
            <a:solidFill>
              <a:srgbClr val="002060"/>
            </a:solidFill>
            <a:ln w="9525">
              <a:solidFill>
                <a:srgbClr val="002060"/>
              </a:solidFill>
              <a:miter lim="800000"/>
              <a:headEnd/>
              <a:tailEnd/>
            </a:ln>
            <a:effectLst/>
          </p:spPr>
          <p:txBody>
            <a:bodyPr wrap="none" anchor="ctr"/>
            <a:lstStyle/>
            <a:p>
              <a:pPr>
                <a:defRPr/>
              </a:pPr>
              <a:endParaRPr lang="en-US" dirty="0">
                <a:solidFill>
                  <a:schemeClr val="bg1"/>
                </a:solidFill>
                <a:latin typeface="+mj-lt"/>
                <a:cs typeface="+mn-cs"/>
              </a:endParaRPr>
            </a:p>
          </p:txBody>
        </p:sp>
        <p:sp>
          <p:nvSpPr>
            <p:cNvPr id="20" name="Text Box 111"/>
            <p:cNvSpPr txBox="1">
              <a:spLocks noChangeArrowheads="1"/>
            </p:cNvSpPr>
            <p:nvPr/>
          </p:nvSpPr>
          <p:spPr bwMode="auto">
            <a:xfrm>
              <a:off x="3724" y="2023"/>
              <a:ext cx="168" cy="227"/>
            </a:xfrm>
            <a:prstGeom prst="rect">
              <a:avLst/>
            </a:prstGeom>
            <a:noFill/>
            <a:ln w="9525">
              <a:noFill/>
              <a:miter lim="800000"/>
              <a:headEnd/>
              <a:tailEnd/>
            </a:ln>
            <a:effectLst/>
          </p:spPr>
          <p:txBody>
            <a:bodyPr wrap="none">
              <a:spAutoFit/>
            </a:bodyPr>
            <a:lstStyle/>
            <a:p>
              <a:pPr>
                <a:defRPr/>
              </a:pPr>
              <a:r>
                <a:rPr lang="en-US" sz="1400" b="1" baseline="0" dirty="0">
                  <a:solidFill>
                    <a:schemeClr val="bg1"/>
                  </a:solidFill>
                  <a:latin typeface="+mj-lt"/>
                  <a:cs typeface="+mn-cs"/>
                </a:rPr>
                <a:t>1</a:t>
              </a:r>
            </a:p>
          </p:txBody>
        </p:sp>
        <p:sp>
          <p:nvSpPr>
            <p:cNvPr id="21" name="Text Box 112"/>
            <p:cNvSpPr txBox="1">
              <a:spLocks noChangeArrowheads="1"/>
            </p:cNvSpPr>
            <p:nvPr/>
          </p:nvSpPr>
          <p:spPr bwMode="auto">
            <a:xfrm>
              <a:off x="3722" y="2469"/>
              <a:ext cx="161" cy="227"/>
            </a:xfrm>
            <a:prstGeom prst="rect">
              <a:avLst/>
            </a:prstGeom>
            <a:noFill/>
            <a:ln w="9525">
              <a:noFill/>
              <a:miter lim="800000"/>
              <a:headEnd/>
              <a:tailEnd/>
            </a:ln>
            <a:effectLst/>
          </p:spPr>
          <p:txBody>
            <a:bodyPr wrap="none">
              <a:spAutoFit/>
            </a:bodyPr>
            <a:lstStyle/>
            <a:p>
              <a:pPr>
                <a:defRPr/>
              </a:pPr>
              <a:r>
                <a:rPr lang="en-US" sz="1400" b="1" baseline="0" dirty="0">
                  <a:solidFill>
                    <a:schemeClr val="bg1"/>
                  </a:solidFill>
                  <a:latin typeface="+mj-lt"/>
                  <a:cs typeface="+mn-cs"/>
                </a:rPr>
                <a:t>3</a:t>
              </a:r>
            </a:p>
          </p:txBody>
        </p:sp>
        <p:sp>
          <p:nvSpPr>
            <p:cNvPr id="22" name="Text Box 113"/>
            <p:cNvSpPr txBox="1">
              <a:spLocks noChangeArrowheads="1"/>
            </p:cNvSpPr>
            <p:nvPr/>
          </p:nvSpPr>
          <p:spPr bwMode="auto">
            <a:xfrm>
              <a:off x="3708" y="2877"/>
              <a:ext cx="168" cy="227"/>
            </a:xfrm>
            <a:prstGeom prst="rect">
              <a:avLst/>
            </a:prstGeom>
            <a:noFill/>
            <a:ln w="9525">
              <a:noFill/>
              <a:miter lim="800000"/>
              <a:headEnd/>
              <a:tailEnd/>
            </a:ln>
            <a:effectLst/>
          </p:spPr>
          <p:txBody>
            <a:bodyPr wrap="none">
              <a:spAutoFit/>
            </a:bodyPr>
            <a:lstStyle/>
            <a:p>
              <a:pPr>
                <a:defRPr/>
              </a:pPr>
              <a:r>
                <a:rPr lang="en-US" sz="1400" b="1" baseline="0" dirty="0">
                  <a:solidFill>
                    <a:schemeClr val="bg1"/>
                  </a:solidFill>
                  <a:latin typeface="+mj-lt"/>
                  <a:cs typeface="+mn-cs"/>
                </a:rPr>
                <a:t>6</a:t>
              </a:r>
            </a:p>
          </p:txBody>
        </p:sp>
      </p:grpSp>
      <p:sp>
        <p:nvSpPr>
          <p:cNvPr id="2" name="Text Box 6">
            <a:extLst>
              <a:ext uri="{FF2B5EF4-FFF2-40B4-BE49-F238E27FC236}">
                <a16:creationId xmlns:a16="http://schemas.microsoft.com/office/drawing/2014/main" id="{5D60D441-7FF8-6D3D-55D4-281461122AD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149716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True or False?</a:t>
            </a:r>
          </a:p>
        </p:txBody>
      </p:sp>
      <p:sp>
        <p:nvSpPr>
          <p:cNvPr id="3" name="Text Placeholder 2"/>
          <p:cNvSpPr>
            <a:spLocks noGrp="1"/>
          </p:cNvSpPr>
          <p:nvPr>
            <p:ph type="body" sz="quarter" idx="4294967295"/>
          </p:nvPr>
        </p:nvSpPr>
        <p:spPr>
          <a:xfrm>
            <a:off x="326570" y="971550"/>
            <a:ext cx="8360229" cy="3505200"/>
          </a:xfrm>
        </p:spPr>
        <p:txBody>
          <a:bodyPr>
            <a:normAutofit/>
          </a:bodyPr>
          <a:lstStyle/>
          <a:p>
            <a:pPr marL="0" indent="0">
              <a:buNone/>
            </a:pPr>
            <a:r>
              <a:rPr lang="en-US" sz="2800" dirty="0"/>
              <a:t>15.   Pupils of different sizes is an indicator of drug 	impairment? </a:t>
            </a:r>
          </a:p>
          <a:p>
            <a:r>
              <a:rPr lang="en-US" sz="2800" b="1" i="1" u="sng" dirty="0">
                <a:solidFill>
                  <a:srgbClr val="FF0000"/>
                </a:solidFill>
              </a:rPr>
              <a:t>FALSE</a:t>
            </a:r>
            <a:endParaRPr lang="en-US" sz="2800" dirty="0">
              <a:solidFill>
                <a:srgbClr val="FF0000"/>
              </a:solidFill>
            </a:endParaRPr>
          </a:p>
        </p:txBody>
      </p:sp>
      <p:pic>
        <p:nvPicPr>
          <p:cNvPr id="4" name="Picture 3">
            <a:extLst>
              <a:ext uri="{FF2B5EF4-FFF2-40B4-BE49-F238E27FC236}">
                <a16:creationId xmlns:a16="http://schemas.microsoft.com/office/drawing/2014/main" id="{E67370B6-9A0E-9006-B9DE-ED0A8BC487CE}"/>
              </a:ext>
            </a:extLst>
          </p:cNvPr>
          <p:cNvPicPr>
            <a:picLocks noChangeAspect="1"/>
          </p:cNvPicPr>
          <p:nvPr/>
        </p:nvPicPr>
        <p:blipFill>
          <a:blip r:embed="rId2"/>
          <a:stretch>
            <a:fillRect/>
          </a:stretch>
        </p:blipFill>
        <p:spPr>
          <a:xfrm>
            <a:off x="6822113" y="2240306"/>
            <a:ext cx="1274174" cy="2304488"/>
          </a:xfrm>
          <a:prstGeom prst="rect">
            <a:avLst/>
          </a:prstGeom>
        </p:spPr>
      </p:pic>
      <p:sp>
        <p:nvSpPr>
          <p:cNvPr id="5" name="Text Box 6">
            <a:extLst>
              <a:ext uri="{FF2B5EF4-FFF2-40B4-BE49-F238E27FC236}">
                <a16:creationId xmlns:a16="http://schemas.microsoft.com/office/drawing/2014/main" id="{954EEDE0-BF62-5074-4383-D29F5AA66A4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6038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183266" y="154183"/>
            <a:ext cx="4996543" cy="994172"/>
          </a:xfrm>
        </p:spPr>
        <p:txBody>
          <a:bodyPr>
            <a:noAutofit/>
          </a:bodyPr>
          <a:lstStyle/>
          <a:p>
            <a:r>
              <a:rPr lang="en-US" altLang="en-US" sz="4000" b="1" dirty="0">
                <a:solidFill>
                  <a:srgbClr val="002060"/>
                </a:solidFill>
                <a:latin typeface="+mn-lt"/>
              </a:rPr>
              <a:t>Finger to Nose Test</a:t>
            </a:r>
            <a:br>
              <a:rPr lang="en-US" altLang="en-US" sz="4000" b="1" dirty="0">
                <a:solidFill>
                  <a:srgbClr val="002060"/>
                </a:solidFill>
                <a:latin typeface="+mn-lt"/>
              </a:rPr>
            </a:br>
            <a:r>
              <a:rPr lang="en-US" altLang="en-US" sz="4000" b="1" dirty="0">
                <a:solidFill>
                  <a:srgbClr val="002060"/>
                </a:solidFill>
                <a:latin typeface="+mn-lt"/>
              </a:rPr>
              <a:t>  Recording Results</a:t>
            </a:r>
          </a:p>
        </p:txBody>
      </p:sp>
      <p:pic>
        <p:nvPicPr>
          <p:cNvPr id="6"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05013" y="1427562"/>
            <a:ext cx="5353051" cy="3064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6">
            <a:extLst>
              <a:ext uri="{FF2B5EF4-FFF2-40B4-BE49-F238E27FC236}">
                <a16:creationId xmlns:a16="http://schemas.microsoft.com/office/drawing/2014/main" id="{7335AF76-DA80-C715-4BD5-54254599A6E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478350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12178" y="807244"/>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15364" name="Picture 4" descr="190+ Confused Black Woman Looking Down Stock Photos, Pictures &amp;  Royalty-Free Images - iStock">
            <a:extLst>
              <a:ext uri="{FF2B5EF4-FFF2-40B4-BE49-F238E27FC236}">
                <a16:creationId xmlns:a16="http://schemas.microsoft.com/office/drawing/2014/main" id="{393B5E9D-C0B5-6F35-E333-1BF06CDAC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462" y="1588634"/>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1EFDDC42-52EF-5EFD-6DA8-68682B79184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82824553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4809938" cy="994172"/>
          </a:xfrm>
        </p:spPr>
        <p:txBody>
          <a:bodyPr>
            <a:noAutofit/>
          </a:bodyPr>
          <a:lstStyle/>
          <a:p>
            <a:r>
              <a:rPr lang="en-US" sz="4000" b="1" dirty="0">
                <a:solidFill>
                  <a:srgbClr val="00396D"/>
                </a:solidFill>
                <a:latin typeface="+mn-lt"/>
                <a:cs typeface="Arial" panose="020B0604020202020204" pitchFamily="34" charset="0"/>
              </a:rPr>
              <a:t>Drug Combinations Session X</a:t>
            </a:r>
          </a:p>
        </p:txBody>
      </p:sp>
      <p:pic>
        <p:nvPicPr>
          <p:cNvPr id="4" name="Picture 6" descr="SNORTCOC"/>
          <p:cNvPicPr>
            <a:picLocks noChangeAspect="1" noChangeArrowheads="1"/>
          </p:cNvPicPr>
          <p:nvPr/>
        </p:nvPicPr>
        <p:blipFill>
          <a:blip r:embed="rId2"/>
          <a:srcRect/>
          <a:stretch>
            <a:fillRect/>
          </a:stretch>
        </p:blipFill>
        <p:spPr bwMode="auto">
          <a:xfrm>
            <a:off x="6123791" y="1268016"/>
            <a:ext cx="2941238" cy="1929199"/>
          </a:xfrm>
          <a:prstGeom prst="ellipse">
            <a:avLst/>
          </a:prstGeom>
          <a:ln>
            <a:noFill/>
          </a:ln>
          <a:effectLst>
            <a:softEdge rad="112500"/>
          </a:effectLst>
        </p:spPr>
      </p:pic>
      <p:pic>
        <p:nvPicPr>
          <p:cNvPr id="7" name="Picture 6" descr="A person looking at a pile of pills&#10;&#10;Description automatically generated with low confidence">
            <a:extLst>
              <a:ext uri="{FF2B5EF4-FFF2-40B4-BE49-F238E27FC236}">
                <a16:creationId xmlns:a16="http://schemas.microsoft.com/office/drawing/2014/main" id="{A097D004-E4D0-1EB7-FC7D-998982B92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94" y="1644946"/>
            <a:ext cx="1888468" cy="2848181"/>
          </a:xfrm>
          <a:prstGeom prst="ellipse">
            <a:avLst/>
          </a:prstGeom>
          <a:ln>
            <a:noFill/>
          </a:ln>
          <a:effectLst>
            <a:softEdge rad="112500"/>
          </a:effectLst>
        </p:spPr>
      </p:pic>
      <p:pic>
        <p:nvPicPr>
          <p:cNvPr id="9" name="Picture 8" descr="A picture containing person, human face, clothing, person&#10;&#10;Description automatically generated">
            <a:extLst>
              <a:ext uri="{FF2B5EF4-FFF2-40B4-BE49-F238E27FC236}">
                <a16:creationId xmlns:a16="http://schemas.microsoft.com/office/drawing/2014/main" id="{54305D50-2396-0D0F-7BAF-EE2C3B9DE0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33619" y="2089307"/>
            <a:ext cx="2941239" cy="2126234"/>
          </a:xfrm>
          <a:prstGeom prst="ellipse">
            <a:avLst/>
          </a:prstGeom>
          <a:ln>
            <a:noFill/>
          </a:ln>
          <a:effectLst>
            <a:softEdge rad="112500"/>
          </a:effectLst>
        </p:spPr>
      </p:pic>
      <p:sp>
        <p:nvSpPr>
          <p:cNvPr id="10" name="Text Box 6">
            <a:extLst>
              <a:ext uri="{FF2B5EF4-FFF2-40B4-BE49-F238E27FC236}">
                <a16:creationId xmlns:a16="http://schemas.microsoft.com/office/drawing/2014/main" id="{5A843435-9B0A-7332-D26F-57FC3F3D24E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301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1" y="85588"/>
            <a:ext cx="7576457" cy="994172"/>
          </a:xfrm>
        </p:spPr>
        <p:txBody>
          <a:bodyPr>
            <a:noAutofit/>
          </a:bodyPr>
          <a:lstStyle/>
          <a:p>
            <a:r>
              <a:rPr lang="en-US" sz="4000" b="1" dirty="0">
                <a:solidFill>
                  <a:srgbClr val="00396D"/>
                </a:solidFill>
                <a:latin typeface="Arial" panose="020B0604020202020204" pitchFamily="34" charset="0"/>
                <a:cs typeface="Arial" panose="020B0604020202020204" pitchFamily="34" charset="0"/>
              </a:rPr>
              <a:t>Some Common Combinations</a:t>
            </a:r>
          </a:p>
        </p:txBody>
      </p:sp>
      <p:sp>
        <p:nvSpPr>
          <p:cNvPr id="3" name="Content Placeholder 2"/>
          <p:cNvSpPr>
            <a:spLocks noGrp="1"/>
          </p:cNvSpPr>
          <p:nvPr>
            <p:ph idx="1"/>
          </p:nvPr>
        </p:nvSpPr>
        <p:spPr>
          <a:xfrm>
            <a:off x="857250" y="1079760"/>
            <a:ext cx="7886700" cy="2510450"/>
          </a:xfrm>
        </p:spPr>
        <p:txBody>
          <a:bodyPr>
            <a:noAutofit/>
          </a:bodyPr>
          <a:lstStyle/>
          <a:p>
            <a:r>
              <a:rPr lang="en-US" sz="2800" dirty="0"/>
              <a:t>Marijuana  /  Alcohol </a:t>
            </a:r>
          </a:p>
          <a:p>
            <a:endParaRPr lang="en-US" sz="2800" dirty="0"/>
          </a:p>
          <a:p>
            <a:r>
              <a:rPr lang="en-US" sz="2800" dirty="0"/>
              <a:t>Heroin  /  Cocaine</a:t>
            </a:r>
          </a:p>
          <a:p>
            <a:endParaRPr lang="en-US" sz="2800" dirty="0"/>
          </a:p>
          <a:p>
            <a:r>
              <a:rPr lang="en-US" sz="2800" dirty="0"/>
              <a:t>Marijuana  / Stimulant  </a:t>
            </a:r>
          </a:p>
          <a:p>
            <a:endParaRPr lang="en-US" sz="2800" dirty="0"/>
          </a:p>
          <a:p>
            <a:r>
              <a:rPr lang="en-US" sz="2800" dirty="0"/>
              <a:t>Marijuana  /  Ketamine</a:t>
            </a:r>
          </a:p>
        </p:txBody>
      </p:sp>
      <p:pic>
        <p:nvPicPr>
          <p:cNvPr id="16386" name="Picture 2" descr="How to Balance Cannabis Use with Alcohol Use - 365 Recreational">
            <a:extLst>
              <a:ext uri="{FF2B5EF4-FFF2-40B4-BE49-F238E27FC236}">
                <a16:creationId xmlns:a16="http://schemas.microsoft.com/office/drawing/2014/main" id="{DE2C7812-E8A4-941C-F511-496DCE60540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482" r="11429"/>
          <a:stretch/>
        </p:blipFill>
        <p:spPr bwMode="auto">
          <a:xfrm>
            <a:off x="5550198" y="1079760"/>
            <a:ext cx="2883509" cy="20569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id="{49FCB9C3-1FFC-3353-59E4-F4FAF5B1EE96}"/>
              </a:ext>
            </a:extLst>
          </p:cNvPr>
          <p:cNvSpPr txBox="1">
            <a:spLocks noChangeArrowheads="1"/>
          </p:cNvSpPr>
          <p:nvPr/>
        </p:nvSpPr>
        <p:spPr bwMode="auto">
          <a:xfrm>
            <a:off x="1086257" y="436893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632339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914650" y="106665"/>
            <a:ext cx="3412672" cy="857250"/>
          </a:xfrm>
        </p:spPr>
        <p:txBody>
          <a:bodyPr>
            <a:normAutofit/>
          </a:bodyPr>
          <a:lstStyle/>
          <a:p>
            <a:pPr eaLnBrk="1" hangingPunct="1">
              <a:defRPr/>
            </a:pPr>
            <a:r>
              <a:rPr lang="en-US" sz="4000" b="1" dirty="0">
                <a:solidFill>
                  <a:srgbClr val="002060"/>
                </a:solidFill>
                <a:latin typeface="Arial" panose="020B0604020202020204" pitchFamily="34" charset="0"/>
                <a:cs typeface="Arial" panose="020B0604020202020204" pitchFamily="34" charset="0"/>
              </a:rPr>
              <a:t>Null Effect</a:t>
            </a:r>
          </a:p>
        </p:txBody>
      </p:sp>
      <p:sp>
        <p:nvSpPr>
          <p:cNvPr id="90115" name="Text Box 3"/>
          <p:cNvSpPr txBox="1">
            <a:spLocks noChangeArrowheads="1"/>
          </p:cNvSpPr>
          <p:nvPr/>
        </p:nvSpPr>
        <p:spPr bwMode="auto">
          <a:xfrm>
            <a:off x="2286000" y="3086100"/>
            <a:ext cx="1257300" cy="392415"/>
          </a:xfrm>
          <a:prstGeom prst="rect">
            <a:avLst/>
          </a:prstGeom>
          <a:solidFill>
            <a:srgbClr val="FF0000"/>
          </a:solidFill>
          <a:ln w="9525">
            <a:solidFill>
              <a:srgbClr val="FF0000"/>
            </a:solidFill>
            <a:miter lim="800000"/>
            <a:headEnd/>
            <a:tailEnd/>
          </a:ln>
          <a:effectLst/>
        </p:spPr>
        <p:txBody>
          <a:bodyPr lIns="68580" tIns="34290" rIns="68580" bIns="34290">
            <a:spAutoFit/>
          </a:bodyPr>
          <a:lstStyle/>
          <a:p>
            <a:pPr algn="ctr">
              <a:spcBef>
                <a:spcPct val="50000"/>
              </a:spcBef>
              <a:defRPr/>
            </a:pPr>
            <a:r>
              <a:rPr lang="en-US" sz="2100" baseline="0" dirty="0">
                <a:effectLst>
                  <a:outerShdw blurRad="38100" dist="38100" dir="2700000" algn="tl">
                    <a:srgbClr val="000000"/>
                  </a:outerShdw>
                </a:effectLst>
                <a:latin typeface="Arial" charset="0"/>
              </a:rPr>
              <a:t>Nothing</a:t>
            </a:r>
          </a:p>
        </p:txBody>
      </p:sp>
      <p:grpSp>
        <p:nvGrpSpPr>
          <p:cNvPr id="2" name="Group 4"/>
          <p:cNvGrpSpPr>
            <a:grpSpLocks/>
          </p:cNvGrpSpPr>
          <p:nvPr/>
        </p:nvGrpSpPr>
        <p:grpSpPr bwMode="auto">
          <a:xfrm>
            <a:off x="3600450" y="3086100"/>
            <a:ext cx="571500" cy="342900"/>
            <a:chOff x="1536" y="2544"/>
            <a:chExt cx="480" cy="288"/>
          </a:xfrm>
        </p:grpSpPr>
        <p:sp>
          <p:nvSpPr>
            <p:cNvPr id="68621" name="Line 5"/>
            <p:cNvSpPr>
              <a:spLocks noChangeShapeType="1"/>
            </p:cNvSpPr>
            <p:nvPr/>
          </p:nvSpPr>
          <p:spPr bwMode="auto">
            <a:xfrm>
              <a:off x="1776" y="2544"/>
              <a:ext cx="0" cy="288"/>
            </a:xfrm>
            <a:prstGeom prst="line">
              <a:avLst/>
            </a:prstGeom>
            <a:noFill/>
            <a:ln w="19050">
              <a:solidFill>
                <a:schemeClr val="tx1"/>
              </a:solidFill>
              <a:round/>
              <a:headEnd/>
              <a:tailEnd/>
            </a:ln>
          </p:spPr>
          <p:txBody>
            <a:bodyPr wrap="none" anchor="ctr"/>
            <a:lstStyle/>
            <a:p>
              <a:endParaRPr lang="en-US"/>
            </a:p>
          </p:txBody>
        </p:sp>
        <p:sp>
          <p:nvSpPr>
            <p:cNvPr id="68622" name="Line 6"/>
            <p:cNvSpPr>
              <a:spLocks noChangeShapeType="1"/>
            </p:cNvSpPr>
            <p:nvPr/>
          </p:nvSpPr>
          <p:spPr bwMode="auto">
            <a:xfrm>
              <a:off x="1536" y="2688"/>
              <a:ext cx="480" cy="0"/>
            </a:xfrm>
            <a:prstGeom prst="line">
              <a:avLst/>
            </a:prstGeom>
            <a:noFill/>
            <a:ln w="19050">
              <a:solidFill>
                <a:schemeClr val="tx1"/>
              </a:solidFill>
              <a:round/>
              <a:headEnd/>
              <a:tailEnd/>
            </a:ln>
          </p:spPr>
          <p:txBody>
            <a:bodyPr wrap="none" anchor="ctr"/>
            <a:lstStyle/>
            <a:p>
              <a:endParaRPr lang="en-US"/>
            </a:p>
          </p:txBody>
        </p:sp>
      </p:grpSp>
      <p:sp>
        <p:nvSpPr>
          <p:cNvPr id="90119" name="Text Box 7"/>
          <p:cNvSpPr txBox="1">
            <a:spLocks noChangeArrowheads="1"/>
          </p:cNvSpPr>
          <p:nvPr/>
        </p:nvSpPr>
        <p:spPr bwMode="auto">
          <a:xfrm>
            <a:off x="4229100" y="3086100"/>
            <a:ext cx="1257300" cy="392415"/>
          </a:xfrm>
          <a:prstGeom prst="rect">
            <a:avLst/>
          </a:prstGeom>
          <a:solidFill>
            <a:srgbClr val="FF0000"/>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a:effectLst>
                  <a:outerShdw blurRad="38100" dist="38100" dir="2700000" algn="tl">
                    <a:srgbClr val="000000"/>
                  </a:outerShdw>
                </a:effectLst>
                <a:latin typeface="Arial" charset="0"/>
              </a:rPr>
              <a:t>Nothing</a:t>
            </a:r>
          </a:p>
        </p:txBody>
      </p:sp>
      <p:grpSp>
        <p:nvGrpSpPr>
          <p:cNvPr id="3" name="Group 8"/>
          <p:cNvGrpSpPr>
            <a:grpSpLocks/>
          </p:cNvGrpSpPr>
          <p:nvPr/>
        </p:nvGrpSpPr>
        <p:grpSpPr bwMode="auto">
          <a:xfrm>
            <a:off x="5600700" y="3200400"/>
            <a:ext cx="514350" cy="114300"/>
            <a:chOff x="3408" y="2640"/>
            <a:chExt cx="432" cy="96"/>
          </a:xfrm>
        </p:grpSpPr>
        <p:sp>
          <p:nvSpPr>
            <p:cNvPr id="68619" name="Line 9"/>
            <p:cNvSpPr>
              <a:spLocks noChangeShapeType="1"/>
            </p:cNvSpPr>
            <p:nvPr/>
          </p:nvSpPr>
          <p:spPr bwMode="auto">
            <a:xfrm>
              <a:off x="3408" y="2640"/>
              <a:ext cx="432" cy="0"/>
            </a:xfrm>
            <a:prstGeom prst="line">
              <a:avLst/>
            </a:prstGeom>
            <a:noFill/>
            <a:ln w="19050">
              <a:solidFill>
                <a:schemeClr val="tx1"/>
              </a:solidFill>
              <a:round/>
              <a:headEnd/>
              <a:tailEnd/>
            </a:ln>
          </p:spPr>
          <p:txBody>
            <a:bodyPr wrap="none" anchor="ctr"/>
            <a:lstStyle/>
            <a:p>
              <a:endParaRPr lang="en-US"/>
            </a:p>
          </p:txBody>
        </p:sp>
        <p:sp>
          <p:nvSpPr>
            <p:cNvPr id="68620" name="Line 10"/>
            <p:cNvSpPr>
              <a:spLocks noChangeShapeType="1"/>
            </p:cNvSpPr>
            <p:nvPr/>
          </p:nvSpPr>
          <p:spPr bwMode="auto">
            <a:xfrm>
              <a:off x="3408" y="2736"/>
              <a:ext cx="432" cy="0"/>
            </a:xfrm>
            <a:prstGeom prst="line">
              <a:avLst/>
            </a:prstGeom>
            <a:noFill/>
            <a:ln w="19050">
              <a:solidFill>
                <a:schemeClr val="tx1"/>
              </a:solidFill>
              <a:round/>
              <a:headEnd/>
              <a:tailEnd/>
            </a:ln>
          </p:spPr>
          <p:txBody>
            <a:bodyPr wrap="none" anchor="ctr"/>
            <a:lstStyle/>
            <a:p>
              <a:endParaRPr lang="en-US"/>
            </a:p>
          </p:txBody>
        </p:sp>
      </p:grpSp>
      <p:sp>
        <p:nvSpPr>
          <p:cNvPr id="90123" name="Text Box 11"/>
          <p:cNvSpPr txBox="1">
            <a:spLocks noChangeArrowheads="1"/>
          </p:cNvSpPr>
          <p:nvPr/>
        </p:nvSpPr>
        <p:spPr bwMode="auto">
          <a:xfrm>
            <a:off x="6286500" y="3086100"/>
            <a:ext cx="1257300" cy="392415"/>
          </a:xfrm>
          <a:prstGeom prst="rect">
            <a:avLst/>
          </a:prstGeom>
          <a:solidFill>
            <a:srgbClr val="FF0000"/>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dirty="0">
                <a:effectLst>
                  <a:outerShdw blurRad="38100" dist="38100" dir="2700000" algn="tl">
                    <a:srgbClr val="000000"/>
                  </a:outerShdw>
                </a:effectLst>
                <a:latin typeface="Arial" charset="0"/>
              </a:rPr>
              <a:t>Nothing</a:t>
            </a:r>
          </a:p>
        </p:txBody>
      </p:sp>
      <p:sp>
        <p:nvSpPr>
          <p:cNvPr id="90124" name="Rectangle 12"/>
          <p:cNvSpPr>
            <a:spLocks noGrp="1" noChangeArrowheads="1"/>
          </p:cNvSpPr>
          <p:nvPr>
            <p:ph type="body" sz="half" idx="1"/>
          </p:nvPr>
        </p:nvSpPr>
        <p:spPr>
          <a:xfrm>
            <a:off x="1828800" y="1428750"/>
            <a:ext cx="5715000" cy="1143000"/>
          </a:xfrm>
        </p:spPr>
        <p:txBody>
          <a:bodyPr/>
          <a:lstStyle/>
          <a:p>
            <a:pPr marL="0" indent="0" algn="ctr">
              <a:spcBef>
                <a:spcPct val="50000"/>
              </a:spcBef>
              <a:buNone/>
              <a:defRPr/>
            </a:pPr>
            <a:r>
              <a:rPr lang="en-US" dirty="0">
                <a:solidFill>
                  <a:srgbClr val="00396D"/>
                </a:solidFill>
                <a:latin typeface="Arial" panose="020B0604020202020204" pitchFamily="34" charset="0"/>
                <a:cs typeface="Arial" panose="020B0604020202020204" pitchFamily="34" charset="0"/>
              </a:rPr>
              <a:t>If neither drug affects some particular indicator of impairment, their combination also will not affect that behavior</a:t>
            </a:r>
            <a:r>
              <a:rPr lang="en-US" dirty="0">
                <a:solidFill>
                  <a:srgbClr val="00396D"/>
                </a:solidFill>
              </a:rPr>
              <a:t>.</a:t>
            </a:r>
          </a:p>
          <a:p>
            <a:pPr marL="0" indent="0" algn="ctr">
              <a:defRPr/>
            </a:pPr>
            <a:endParaRPr lang="en-US" dirty="0"/>
          </a:p>
        </p:txBody>
      </p:sp>
      <p:sp>
        <p:nvSpPr>
          <p:cNvPr id="68617" name="Text Box 13"/>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4" name="Text Box 6">
            <a:extLst>
              <a:ext uri="{FF2B5EF4-FFF2-40B4-BE49-F238E27FC236}">
                <a16:creationId xmlns:a16="http://schemas.microsoft.com/office/drawing/2014/main" id="{760D88E6-0B66-5D29-2385-2804AE1D3A3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228372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90119"/>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3"/>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500"/>
                                  </p:stCondLst>
                                  <p:childTnLst>
                                    <p:set>
                                      <p:cBhvr>
                                        <p:cTn id="18" dur="1" fill="hold">
                                          <p:stCondLst>
                                            <p:cond delay="499"/>
                                          </p:stCondLst>
                                        </p:cTn>
                                        <p:tgtEl>
                                          <p:spTgt spid="90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9" grpId="0" animBg="1" autoUpdateAnimBg="0"/>
      <p:bldP spid="90123" grpId="0" animBg="1"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057400" y="114300"/>
            <a:ext cx="6457950" cy="857250"/>
          </a:xfrm>
        </p:spPr>
        <p:txBody>
          <a:bodyPr>
            <a:normAutofit/>
          </a:bodyPr>
          <a:lstStyle/>
          <a:p>
            <a:pPr eaLnBrk="1" hangingPunct="1">
              <a:defRPr/>
            </a:pPr>
            <a:r>
              <a:rPr lang="en-US" sz="4000" b="1" dirty="0">
                <a:solidFill>
                  <a:srgbClr val="002060"/>
                </a:solidFill>
                <a:latin typeface="+mn-lt"/>
                <a:cs typeface="Arial" panose="020B0604020202020204" pitchFamily="34" charset="0"/>
              </a:rPr>
              <a:t>Overlapping Effect</a:t>
            </a:r>
          </a:p>
        </p:txBody>
      </p:sp>
      <p:sp>
        <p:nvSpPr>
          <p:cNvPr id="91139" name="Rectangle 3"/>
          <p:cNvSpPr>
            <a:spLocks noGrp="1" noChangeArrowheads="1"/>
          </p:cNvSpPr>
          <p:nvPr>
            <p:ph type="body" sz="half" idx="1"/>
          </p:nvPr>
        </p:nvSpPr>
        <p:spPr>
          <a:xfrm>
            <a:off x="1828800" y="1314450"/>
            <a:ext cx="5486400" cy="1657350"/>
          </a:xfrm>
        </p:spPr>
        <p:txBody>
          <a:bodyPr/>
          <a:lstStyle/>
          <a:p>
            <a:pPr marL="0" indent="0" algn="ctr">
              <a:spcBef>
                <a:spcPct val="50000"/>
              </a:spcBef>
              <a:buNone/>
              <a:defRPr/>
            </a:pPr>
            <a:r>
              <a:rPr lang="en-US" dirty="0">
                <a:solidFill>
                  <a:srgbClr val="00396D"/>
                </a:solidFill>
                <a:latin typeface="Arial" panose="020B0604020202020204" pitchFamily="34" charset="0"/>
                <a:cs typeface="Arial" panose="020B0604020202020204" pitchFamily="34" charset="0"/>
              </a:rPr>
              <a:t>If one drug affects some particular indicator of impairment and another does not, their combination also will affect that behavior.</a:t>
            </a:r>
          </a:p>
          <a:p>
            <a:pPr marL="0" indent="0">
              <a:defRPr/>
            </a:pPr>
            <a:endParaRPr lang="en-US" dirty="0">
              <a:solidFill>
                <a:srgbClr val="FFFF99"/>
              </a:solidFill>
            </a:endParaRPr>
          </a:p>
        </p:txBody>
      </p:sp>
      <p:sp>
        <p:nvSpPr>
          <p:cNvPr id="91140" name="Text Box 4"/>
          <p:cNvSpPr txBox="1">
            <a:spLocks noChangeArrowheads="1"/>
          </p:cNvSpPr>
          <p:nvPr/>
        </p:nvSpPr>
        <p:spPr bwMode="auto">
          <a:xfrm>
            <a:off x="2000250" y="3146823"/>
            <a:ext cx="1371600" cy="392415"/>
          </a:xfrm>
          <a:prstGeom prst="rect">
            <a:avLst/>
          </a:prstGeom>
          <a:solidFill>
            <a:schemeClr val="accent1"/>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dirty="0">
                <a:effectLst>
                  <a:outerShdw blurRad="38100" dist="38100" dir="2700000" algn="tl">
                    <a:srgbClr val="000000"/>
                  </a:outerShdw>
                </a:effectLst>
                <a:latin typeface="Arial" charset="0"/>
              </a:rPr>
              <a:t>Action</a:t>
            </a:r>
          </a:p>
        </p:txBody>
      </p:sp>
      <p:grpSp>
        <p:nvGrpSpPr>
          <p:cNvPr id="2" name="Group 5"/>
          <p:cNvGrpSpPr>
            <a:grpSpLocks/>
          </p:cNvGrpSpPr>
          <p:nvPr/>
        </p:nvGrpSpPr>
        <p:grpSpPr bwMode="auto">
          <a:xfrm>
            <a:off x="3429000" y="3143250"/>
            <a:ext cx="571500" cy="342900"/>
            <a:chOff x="1536" y="2544"/>
            <a:chExt cx="480" cy="288"/>
          </a:xfrm>
        </p:grpSpPr>
        <p:sp>
          <p:nvSpPr>
            <p:cNvPr id="69645" name="Line 6"/>
            <p:cNvSpPr>
              <a:spLocks noChangeShapeType="1"/>
            </p:cNvSpPr>
            <p:nvPr/>
          </p:nvSpPr>
          <p:spPr bwMode="auto">
            <a:xfrm>
              <a:off x="1776" y="2544"/>
              <a:ext cx="0" cy="288"/>
            </a:xfrm>
            <a:prstGeom prst="line">
              <a:avLst/>
            </a:prstGeom>
            <a:noFill/>
            <a:ln w="19050">
              <a:solidFill>
                <a:schemeClr val="tx1"/>
              </a:solidFill>
              <a:round/>
              <a:headEnd/>
              <a:tailEnd/>
            </a:ln>
          </p:spPr>
          <p:txBody>
            <a:bodyPr wrap="none" anchor="ctr"/>
            <a:lstStyle/>
            <a:p>
              <a:endParaRPr lang="en-US"/>
            </a:p>
          </p:txBody>
        </p:sp>
        <p:sp>
          <p:nvSpPr>
            <p:cNvPr id="69646" name="Line 7"/>
            <p:cNvSpPr>
              <a:spLocks noChangeShapeType="1"/>
            </p:cNvSpPr>
            <p:nvPr/>
          </p:nvSpPr>
          <p:spPr bwMode="auto">
            <a:xfrm>
              <a:off x="1536" y="2688"/>
              <a:ext cx="480" cy="0"/>
            </a:xfrm>
            <a:prstGeom prst="line">
              <a:avLst/>
            </a:prstGeom>
            <a:noFill/>
            <a:ln w="19050">
              <a:solidFill>
                <a:schemeClr val="tx1"/>
              </a:solidFill>
              <a:round/>
              <a:headEnd/>
              <a:tailEnd/>
            </a:ln>
          </p:spPr>
          <p:txBody>
            <a:bodyPr wrap="none" anchor="ctr"/>
            <a:lstStyle/>
            <a:p>
              <a:endParaRPr lang="en-US"/>
            </a:p>
          </p:txBody>
        </p:sp>
      </p:grpSp>
      <p:sp>
        <p:nvSpPr>
          <p:cNvPr id="91144" name="Text Box 8"/>
          <p:cNvSpPr txBox="1">
            <a:spLocks noChangeArrowheads="1"/>
          </p:cNvSpPr>
          <p:nvPr/>
        </p:nvSpPr>
        <p:spPr bwMode="auto">
          <a:xfrm>
            <a:off x="4114800" y="3146823"/>
            <a:ext cx="1314450" cy="392415"/>
          </a:xfrm>
          <a:prstGeom prst="rect">
            <a:avLst/>
          </a:prstGeom>
          <a:solidFill>
            <a:srgbClr val="FF0000"/>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dirty="0">
                <a:effectLst>
                  <a:outerShdw blurRad="38100" dist="38100" dir="2700000" algn="tl">
                    <a:srgbClr val="000000"/>
                  </a:outerShdw>
                </a:effectLst>
                <a:latin typeface="Arial" charset="0"/>
              </a:rPr>
              <a:t>Nothing</a:t>
            </a:r>
          </a:p>
        </p:txBody>
      </p:sp>
      <p:grpSp>
        <p:nvGrpSpPr>
          <p:cNvPr id="3" name="Group 9"/>
          <p:cNvGrpSpPr>
            <a:grpSpLocks/>
          </p:cNvGrpSpPr>
          <p:nvPr/>
        </p:nvGrpSpPr>
        <p:grpSpPr bwMode="auto">
          <a:xfrm>
            <a:off x="5543550" y="3257550"/>
            <a:ext cx="514350" cy="114300"/>
            <a:chOff x="3408" y="2640"/>
            <a:chExt cx="432" cy="96"/>
          </a:xfrm>
        </p:grpSpPr>
        <p:sp>
          <p:nvSpPr>
            <p:cNvPr id="69643" name="Line 10"/>
            <p:cNvSpPr>
              <a:spLocks noChangeShapeType="1"/>
            </p:cNvSpPr>
            <p:nvPr/>
          </p:nvSpPr>
          <p:spPr bwMode="auto">
            <a:xfrm>
              <a:off x="3408" y="2640"/>
              <a:ext cx="432" cy="0"/>
            </a:xfrm>
            <a:prstGeom prst="line">
              <a:avLst/>
            </a:prstGeom>
            <a:noFill/>
            <a:ln w="19050">
              <a:solidFill>
                <a:schemeClr val="tx1"/>
              </a:solidFill>
              <a:round/>
              <a:headEnd/>
              <a:tailEnd/>
            </a:ln>
          </p:spPr>
          <p:txBody>
            <a:bodyPr wrap="none" anchor="ctr"/>
            <a:lstStyle/>
            <a:p>
              <a:endParaRPr lang="en-US"/>
            </a:p>
          </p:txBody>
        </p:sp>
        <p:sp>
          <p:nvSpPr>
            <p:cNvPr id="69644" name="Line 11"/>
            <p:cNvSpPr>
              <a:spLocks noChangeShapeType="1"/>
            </p:cNvSpPr>
            <p:nvPr/>
          </p:nvSpPr>
          <p:spPr bwMode="auto">
            <a:xfrm>
              <a:off x="3408" y="2736"/>
              <a:ext cx="432" cy="0"/>
            </a:xfrm>
            <a:prstGeom prst="line">
              <a:avLst/>
            </a:prstGeom>
            <a:noFill/>
            <a:ln w="19050">
              <a:solidFill>
                <a:schemeClr val="tx1"/>
              </a:solidFill>
              <a:round/>
              <a:headEnd/>
              <a:tailEnd/>
            </a:ln>
          </p:spPr>
          <p:txBody>
            <a:bodyPr wrap="none" anchor="ctr"/>
            <a:lstStyle/>
            <a:p>
              <a:endParaRPr lang="en-US"/>
            </a:p>
          </p:txBody>
        </p:sp>
      </p:grpSp>
      <p:sp>
        <p:nvSpPr>
          <p:cNvPr id="91148" name="Text Box 12"/>
          <p:cNvSpPr txBox="1">
            <a:spLocks noChangeArrowheads="1"/>
          </p:cNvSpPr>
          <p:nvPr/>
        </p:nvSpPr>
        <p:spPr bwMode="auto">
          <a:xfrm>
            <a:off x="6172200" y="3143250"/>
            <a:ext cx="1543050" cy="392415"/>
          </a:xfrm>
          <a:prstGeom prst="rect">
            <a:avLst/>
          </a:prstGeom>
          <a:solidFill>
            <a:schemeClr val="accent1"/>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a:effectLst>
                  <a:outerShdw blurRad="38100" dist="38100" dir="2700000" algn="tl">
                    <a:srgbClr val="000000"/>
                  </a:outerShdw>
                </a:effectLst>
                <a:latin typeface="Arial" charset="0"/>
              </a:rPr>
              <a:t>Action</a:t>
            </a:r>
          </a:p>
        </p:txBody>
      </p:sp>
      <p:sp>
        <p:nvSpPr>
          <p:cNvPr id="69641" name="Text Box 13"/>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4" name="Text Box 6">
            <a:extLst>
              <a:ext uri="{FF2B5EF4-FFF2-40B4-BE49-F238E27FC236}">
                <a16:creationId xmlns:a16="http://schemas.microsoft.com/office/drawing/2014/main" id="{EF72C52C-3ECE-D94A-D394-3FBEC9E49A61}"/>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88646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4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91144"/>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3"/>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500"/>
                                  </p:stCondLst>
                                  <p:childTnLst>
                                    <p:set>
                                      <p:cBhvr>
                                        <p:cTn id="18" dur="1" fill="hold">
                                          <p:stCondLst>
                                            <p:cond delay="499"/>
                                          </p:stCondLst>
                                        </p:cTn>
                                        <p:tgtEl>
                                          <p:spTgt spid="91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autoUpdateAnimBg="0"/>
      <p:bldP spid="91144" grpId="0" animBg="1" autoUpdateAnimBg="0"/>
      <p:bldP spid="91148"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20685" y="178788"/>
            <a:ext cx="5486400" cy="857250"/>
          </a:xfrm>
        </p:spPr>
        <p:txBody>
          <a:bodyPr>
            <a:normAutofit/>
          </a:bodyPr>
          <a:lstStyle/>
          <a:p>
            <a:pPr eaLnBrk="1" hangingPunct="1">
              <a:defRPr/>
            </a:pPr>
            <a:r>
              <a:rPr lang="en-US" sz="4000" b="1" dirty="0">
                <a:solidFill>
                  <a:srgbClr val="00396D"/>
                </a:solidFill>
                <a:latin typeface="Arial" panose="020B0604020202020204" pitchFamily="34" charset="0"/>
                <a:cs typeface="Arial" panose="020B0604020202020204" pitchFamily="34" charset="0"/>
              </a:rPr>
              <a:t>Additive Effect</a:t>
            </a:r>
          </a:p>
        </p:txBody>
      </p:sp>
      <p:sp>
        <p:nvSpPr>
          <p:cNvPr id="92163" name="Rectangle 3"/>
          <p:cNvSpPr>
            <a:spLocks noGrp="1" noChangeArrowheads="1"/>
          </p:cNvSpPr>
          <p:nvPr>
            <p:ph type="body" sz="half" idx="1"/>
          </p:nvPr>
        </p:nvSpPr>
        <p:spPr>
          <a:xfrm>
            <a:off x="1557177" y="1555054"/>
            <a:ext cx="5806678" cy="1187053"/>
          </a:xfrm>
        </p:spPr>
        <p:txBody>
          <a:bodyPr/>
          <a:lstStyle/>
          <a:p>
            <a:pPr marL="0" indent="0" algn="ctr">
              <a:spcBef>
                <a:spcPct val="50000"/>
              </a:spcBef>
              <a:buNone/>
              <a:defRPr/>
            </a:pPr>
            <a:r>
              <a:rPr lang="en-US" dirty="0">
                <a:solidFill>
                  <a:srgbClr val="00396D"/>
                </a:solidFill>
                <a:latin typeface="Arial" panose="020B0604020202020204" pitchFamily="34" charset="0"/>
                <a:cs typeface="Arial" panose="020B0604020202020204" pitchFamily="34" charset="0"/>
              </a:rPr>
              <a:t>If both drugs affect some particular indicator of impairment, their combination also will affect that behavior.</a:t>
            </a:r>
          </a:p>
          <a:p>
            <a:pPr marL="0" indent="0" algn="ctr">
              <a:defRPr/>
            </a:pPr>
            <a:endParaRPr lang="en-US" dirty="0">
              <a:solidFill>
                <a:srgbClr val="00396D"/>
              </a:solidFill>
            </a:endParaRPr>
          </a:p>
        </p:txBody>
      </p:sp>
      <p:sp>
        <p:nvSpPr>
          <p:cNvPr id="92164" name="Text Box 4"/>
          <p:cNvSpPr txBox="1">
            <a:spLocks noChangeArrowheads="1"/>
          </p:cNvSpPr>
          <p:nvPr/>
        </p:nvSpPr>
        <p:spPr bwMode="auto">
          <a:xfrm>
            <a:off x="1771650" y="3261123"/>
            <a:ext cx="1257300" cy="392415"/>
          </a:xfrm>
          <a:prstGeom prst="rect">
            <a:avLst/>
          </a:prstGeom>
          <a:solidFill>
            <a:schemeClr val="accent1"/>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a:effectLst>
                  <a:outerShdw blurRad="38100" dist="38100" dir="2700000" algn="tl">
                    <a:srgbClr val="000000"/>
                  </a:outerShdw>
                </a:effectLst>
                <a:latin typeface="Arial" charset="0"/>
              </a:rPr>
              <a:t>Action</a:t>
            </a:r>
          </a:p>
        </p:txBody>
      </p:sp>
      <p:grpSp>
        <p:nvGrpSpPr>
          <p:cNvPr id="2" name="Group 5"/>
          <p:cNvGrpSpPr>
            <a:grpSpLocks/>
          </p:cNvGrpSpPr>
          <p:nvPr/>
        </p:nvGrpSpPr>
        <p:grpSpPr bwMode="auto">
          <a:xfrm>
            <a:off x="3200400" y="3261122"/>
            <a:ext cx="571500" cy="342900"/>
            <a:chOff x="1536" y="2544"/>
            <a:chExt cx="480" cy="288"/>
          </a:xfrm>
        </p:grpSpPr>
        <p:sp>
          <p:nvSpPr>
            <p:cNvPr id="70669" name="Line 6"/>
            <p:cNvSpPr>
              <a:spLocks noChangeShapeType="1"/>
            </p:cNvSpPr>
            <p:nvPr/>
          </p:nvSpPr>
          <p:spPr bwMode="auto">
            <a:xfrm>
              <a:off x="1776" y="2544"/>
              <a:ext cx="0" cy="288"/>
            </a:xfrm>
            <a:prstGeom prst="line">
              <a:avLst/>
            </a:prstGeom>
            <a:noFill/>
            <a:ln w="19050">
              <a:solidFill>
                <a:schemeClr val="tx1"/>
              </a:solidFill>
              <a:round/>
              <a:headEnd/>
              <a:tailEnd/>
            </a:ln>
          </p:spPr>
          <p:txBody>
            <a:bodyPr wrap="none" anchor="ctr"/>
            <a:lstStyle/>
            <a:p>
              <a:endParaRPr lang="en-US"/>
            </a:p>
          </p:txBody>
        </p:sp>
        <p:sp>
          <p:nvSpPr>
            <p:cNvPr id="70670" name="Line 7"/>
            <p:cNvSpPr>
              <a:spLocks noChangeShapeType="1"/>
            </p:cNvSpPr>
            <p:nvPr/>
          </p:nvSpPr>
          <p:spPr bwMode="auto">
            <a:xfrm>
              <a:off x="1536" y="2688"/>
              <a:ext cx="480" cy="0"/>
            </a:xfrm>
            <a:prstGeom prst="line">
              <a:avLst/>
            </a:prstGeom>
            <a:noFill/>
            <a:ln w="19050">
              <a:solidFill>
                <a:schemeClr val="tx1"/>
              </a:solidFill>
              <a:round/>
              <a:headEnd/>
              <a:tailEnd/>
            </a:ln>
          </p:spPr>
          <p:txBody>
            <a:bodyPr wrap="none" anchor="ctr"/>
            <a:lstStyle/>
            <a:p>
              <a:endParaRPr lang="en-US"/>
            </a:p>
          </p:txBody>
        </p:sp>
      </p:grpSp>
      <p:sp>
        <p:nvSpPr>
          <p:cNvPr id="92168" name="Text Box 8"/>
          <p:cNvSpPr txBox="1">
            <a:spLocks noChangeArrowheads="1"/>
          </p:cNvSpPr>
          <p:nvPr/>
        </p:nvSpPr>
        <p:spPr bwMode="auto">
          <a:xfrm>
            <a:off x="3886200" y="3261123"/>
            <a:ext cx="1257300" cy="392415"/>
          </a:xfrm>
          <a:prstGeom prst="rect">
            <a:avLst/>
          </a:prstGeom>
          <a:solidFill>
            <a:schemeClr val="accent1"/>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a:effectLst>
                  <a:outerShdw blurRad="38100" dist="38100" dir="2700000" algn="tl">
                    <a:srgbClr val="000000"/>
                  </a:outerShdw>
                </a:effectLst>
                <a:latin typeface="Arial" charset="0"/>
              </a:rPr>
              <a:t>Action</a:t>
            </a:r>
          </a:p>
        </p:txBody>
      </p:sp>
      <p:grpSp>
        <p:nvGrpSpPr>
          <p:cNvPr id="3" name="Group 9"/>
          <p:cNvGrpSpPr>
            <a:grpSpLocks/>
          </p:cNvGrpSpPr>
          <p:nvPr/>
        </p:nvGrpSpPr>
        <p:grpSpPr bwMode="auto">
          <a:xfrm>
            <a:off x="5429250" y="3375422"/>
            <a:ext cx="514350" cy="114300"/>
            <a:chOff x="3408" y="2640"/>
            <a:chExt cx="432" cy="96"/>
          </a:xfrm>
        </p:grpSpPr>
        <p:sp>
          <p:nvSpPr>
            <p:cNvPr id="70667" name="Line 10"/>
            <p:cNvSpPr>
              <a:spLocks noChangeShapeType="1"/>
            </p:cNvSpPr>
            <p:nvPr/>
          </p:nvSpPr>
          <p:spPr bwMode="auto">
            <a:xfrm>
              <a:off x="3408" y="2640"/>
              <a:ext cx="432" cy="0"/>
            </a:xfrm>
            <a:prstGeom prst="line">
              <a:avLst/>
            </a:prstGeom>
            <a:noFill/>
            <a:ln w="19050">
              <a:solidFill>
                <a:schemeClr val="tx1"/>
              </a:solidFill>
              <a:round/>
              <a:headEnd/>
              <a:tailEnd/>
            </a:ln>
          </p:spPr>
          <p:txBody>
            <a:bodyPr wrap="none" anchor="ctr"/>
            <a:lstStyle/>
            <a:p>
              <a:endParaRPr lang="en-US"/>
            </a:p>
          </p:txBody>
        </p:sp>
        <p:sp>
          <p:nvSpPr>
            <p:cNvPr id="70668" name="Line 11"/>
            <p:cNvSpPr>
              <a:spLocks noChangeShapeType="1"/>
            </p:cNvSpPr>
            <p:nvPr/>
          </p:nvSpPr>
          <p:spPr bwMode="auto">
            <a:xfrm>
              <a:off x="3408" y="2736"/>
              <a:ext cx="432" cy="0"/>
            </a:xfrm>
            <a:prstGeom prst="line">
              <a:avLst/>
            </a:prstGeom>
            <a:noFill/>
            <a:ln w="19050">
              <a:solidFill>
                <a:schemeClr val="tx1"/>
              </a:solidFill>
              <a:round/>
              <a:headEnd/>
              <a:tailEnd/>
            </a:ln>
          </p:spPr>
          <p:txBody>
            <a:bodyPr wrap="none" anchor="ctr"/>
            <a:lstStyle/>
            <a:p>
              <a:endParaRPr lang="en-US"/>
            </a:p>
          </p:txBody>
        </p:sp>
      </p:grpSp>
      <p:sp>
        <p:nvSpPr>
          <p:cNvPr id="92172" name="Text Box 12"/>
          <p:cNvSpPr txBox="1">
            <a:spLocks noChangeArrowheads="1"/>
          </p:cNvSpPr>
          <p:nvPr/>
        </p:nvSpPr>
        <p:spPr bwMode="auto">
          <a:xfrm>
            <a:off x="6172200" y="3261123"/>
            <a:ext cx="1257300" cy="392415"/>
          </a:xfrm>
          <a:prstGeom prst="rect">
            <a:avLst/>
          </a:prstGeom>
          <a:solidFill>
            <a:schemeClr val="accent1"/>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a:effectLst>
                  <a:outerShdw blurRad="38100" dist="38100" dir="2700000" algn="tl">
                    <a:srgbClr val="000000"/>
                  </a:outerShdw>
                </a:effectLst>
                <a:latin typeface="Arial" charset="0"/>
              </a:rPr>
              <a:t>Action</a:t>
            </a:r>
          </a:p>
        </p:txBody>
      </p:sp>
      <p:sp>
        <p:nvSpPr>
          <p:cNvPr id="70665" name="Text Box 13"/>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4" name="Text Box 6">
            <a:extLst>
              <a:ext uri="{FF2B5EF4-FFF2-40B4-BE49-F238E27FC236}">
                <a16:creationId xmlns:a16="http://schemas.microsoft.com/office/drawing/2014/main" id="{7936179C-BD27-6886-9EE1-011259520BF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57234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92168"/>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3"/>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500"/>
                                  </p:stCondLst>
                                  <p:childTnLst>
                                    <p:set>
                                      <p:cBhvr>
                                        <p:cTn id="18" dur="1" fill="hold">
                                          <p:stCondLst>
                                            <p:cond delay="499"/>
                                          </p:stCondLst>
                                        </p:cTn>
                                        <p:tgtEl>
                                          <p:spTgt spid="92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autoUpdateAnimBg="0"/>
      <p:bldP spid="92168" grpId="0" animBg="1" autoUpdateAnimBg="0"/>
      <p:bldP spid="92172" grpId="0" animBg="1"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400300" y="182168"/>
            <a:ext cx="5486400" cy="857250"/>
          </a:xfrm>
        </p:spPr>
        <p:txBody>
          <a:bodyPr>
            <a:normAutofit/>
          </a:bodyPr>
          <a:lstStyle/>
          <a:p>
            <a:pPr eaLnBrk="1" hangingPunct="1">
              <a:defRPr/>
            </a:pPr>
            <a:r>
              <a:rPr lang="en-US" sz="4000" b="1" dirty="0">
                <a:solidFill>
                  <a:srgbClr val="002060"/>
                </a:solidFill>
                <a:latin typeface="Arial" panose="020B0604020202020204" pitchFamily="34" charset="0"/>
                <a:cs typeface="Arial" panose="020B0604020202020204" pitchFamily="34" charset="0"/>
              </a:rPr>
              <a:t>Antagonistic Effect</a:t>
            </a:r>
          </a:p>
        </p:txBody>
      </p:sp>
      <p:sp>
        <p:nvSpPr>
          <p:cNvPr id="93187" name="Rectangle 3"/>
          <p:cNvSpPr>
            <a:spLocks noGrp="1" noChangeArrowheads="1"/>
          </p:cNvSpPr>
          <p:nvPr>
            <p:ph type="body" sz="half" idx="1"/>
          </p:nvPr>
        </p:nvSpPr>
        <p:spPr>
          <a:xfrm>
            <a:off x="1543050" y="1379936"/>
            <a:ext cx="6389988" cy="1248965"/>
          </a:xfrm>
        </p:spPr>
        <p:txBody>
          <a:bodyPr/>
          <a:lstStyle/>
          <a:p>
            <a:pPr marL="0" indent="0" algn="ctr">
              <a:spcBef>
                <a:spcPct val="50000"/>
              </a:spcBef>
              <a:buNone/>
              <a:defRPr/>
            </a:pPr>
            <a:r>
              <a:rPr lang="en-US" dirty="0">
                <a:solidFill>
                  <a:srgbClr val="00396D"/>
                </a:solidFill>
                <a:latin typeface="Arial" panose="020B0604020202020204" pitchFamily="34" charset="0"/>
                <a:cs typeface="Arial" panose="020B0604020202020204" pitchFamily="34" charset="0"/>
              </a:rPr>
              <a:t>When two drugs affect some indicator in exactly the opposite way, their combination will result in an unknown manner</a:t>
            </a:r>
            <a:r>
              <a:rPr lang="en-US" dirty="0">
                <a:solidFill>
                  <a:srgbClr val="00396D"/>
                </a:solidFill>
              </a:rPr>
              <a:t>.</a:t>
            </a:r>
          </a:p>
          <a:p>
            <a:pPr marL="0" indent="0" algn="ctr">
              <a:defRPr/>
            </a:pPr>
            <a:endParaRPr lang="en-US" dirty="0">
              <a:solidFill>
                <a:srgbClr val="00396D"/>
              </a:solidFill>
            </a:endParaRPr>
          </a:p>
        </p:txBody>
      </p:sp>
      <p:sp>
        <p:nvSpPr>
          <p:cNvPr id="93188" name="Text Box 4"/>
          <p:cNvSpPr txBox="1">
            <a:spLocks noChangeArrowheads="1"/>
          </p:cNvSpPr>
          <p:nvPr/>
        </p:nvSpPr>
        <p:spPr bwMode="auto">
          <a:xfrm>
            <a:off x="1771650" y="3398044"/>
            <a:ext cx="1257300" cy="392415"/>
          </a:xfrm>
          <a:prstGeom prst="rect">
            <a:avLst/>
          </a:prstGeom>
          <a:solidFill>
            <a:schemeClr val="accent1"/>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dirty="0">
                <a:effectLst>
                  <a:outerShdw blurRad="38100" dist="38100" dir="2700000" algn="tl">
                    <a:srgbClr val="000000"/>
                  </a:outerShdw>
                </a:effectLst>
                <a:latin typeface="Arial" charset="0"/>
              </a:rPr>
              <a:t>Action</a:t>
            </a:r>
          </a:p>
        </p:txBody>
      </p:sp>
      <p:grpSp>
        <p:nvGrpSpPr>
          <p:cNvPr id="2" name="Group 5"/>
          <p:cNvGrpSpPr>
            <a:grpSpLocks/>
          </p:cNvGrpSpPr>
          <p:nvPr/>
        </p:nvGrpSpPr>
        <p:grpSpPr bwMode="auto">
          <a:xfrm>
            <a:off x="3200400" y="3398044"/>
            <a:ext cx="571500" cy="342900"/>
            <a:chOff x="1536" y="2544"/>
            <a:chExt cx="480" cy="288"/>
          </a:xfrm>
        </p:grpSpPr>
        <p:sp>
          <p:nvSpPr>
            <p:cNvPr id="71693" name="Line 6"/>
            <p:cNvSpPr>
              <a:spLocks noChangeShapeType="1"/>
            </p:cNvSpPr>
            <p:nvPr/>
          </p:nvSpPr>
          <p:spPr bwMode="auto">
            <a:xfrm>
              <a:off x="1776" y="2544"/>
              <a:ext cx="0" cy="288"/>
            </a:xfrm>
            <a:prstGeom prst="line">
              <a:avLst/>
            </a:prstGeom>
            <a:noFill/>
            <a:ln w="28575">
              <a:solidFill>
                <a:schemeClr val="tx1"/>
              </a:solidFill>
              <a:round/>
              <a:headEnd/>
              <a:tailEnd/>
            </a:ln>
          </p:spPr>
          <p:txBody>
            <a:bodyPr wrap="none" anchor="ctr"/>
            <a:lstStyle/>
            <a:p>
              <a:endParaRPr lang="en-US"/>
            </a:p>
          </p:txBody>
        </p:sp>
        <p:sp>
          <p:nvSpPr>
            <p:cNvPr id="71694" name="Line 7"/>
            <p:cNvSpPr>
              <a:spLocks noChangeShapeType="1"/>
            </p:cNvSpPr>
            <p:nvPr/>
          </p:nvSpPr>
          <p:spPr bwMode="auto">
            <a:xfrm>
              <a:off x="1536" y="2688"/>
              <a:ext cx="480" cy="0"/>
            </a:xfrm>
            <a:prstGeom prst="line">
              <a:avLst/>
            </a:prstGeom>
            <a:noFill/>
            <a:ln w="28575">
              <a:solidFill>
                <a:schemeClr val="tx1"/>
              </a:solidFill>
              <a:round/>
              <a:headEnd/>
              <a:tailEnd/>
            </a:ln>
          </p:spPr>
          <p:txBody>
            <a:bodyPr wrap="none" anchor="ctr"/>
            <a:lstStyle/>
            <a:p>
              <a:endParaRPr lang="en-US"/>
            </a:p>
          </p:txBody>
        </p:sp>
      </p:grpSp>
      <p:sp>
        <p:nvSpPr>
          <p:cNvPr id="93192" name="Text Box 8"/>
          <p:cNvSpPr txBox="1">
            <a:spLocks noChangeArrowheads="1"/>
          </p:cNvSpPr>
          <p:nvPr/>
        </p:nvSpPr>
        <p:spPr bwMode="auto">
          <a:xfrm>
            <a:off x="3886200" y="3226595"/>
            <a:ext cx="1257300" cy="715581"/>
          </a:xfrm>
          <a:prstGeom prst="rect">
            <a:avLst/>
          </a:prstGeom>
          <a:solidFill>
            <a:srgbClr val="9933FF"/>
          </a:solidFill>
          <a:ln w="9525">
            <a:solidFill>
              <a:schemeClr val="bg1"/>
            </a:solidFill>
            <a:miter lim="800000"/>
            <a:headEnd/>
            <a:tailEnd/>
          </a:ln>
          <a:effectLst/>
        </p:spPr>
        <p:txBody>
          <a:bodyPr lIns="68580" tIns="34290" rIns="68580" bIns="34290">
            <a:spAutoFit/>
          </a:bodyPr>
          <a:lstStyle/>
          <a:p>
            <a:pPr algn="ctr">
              <a:spcBef>
                <a:spcPct val="50000"/>
              </a:spcBef>
              <a:defRPr/>
            </a:pPr>
            <a:r>
              <a:rPr lang="en-US" sz="2100" baseline="0" dirty="0">
                <a:effectLst>
                  <a:outerShdw blurRad="38100" dist="38100" dir="2700000" algn="tl">
                    <a:srgbClr val="000000"/>
                  </a:outerShdw>
                </a:effectLst>
                <a:latin typeface="Arial" charset="0"/>
              </a:rPr>
              <a:t>Opposite</a:t>
            </a:r>
            <a:r>
              <a:rPr lang="en-US" sz="2100" dirty="0">
                <a:effectLst>
                  <a:outerShdw blurRad="38100" dist="38100" dir="2700000" algn="tl">
                    <a:srgbClr val="000000"/>
                  </a:outerShdw>
                </a:effectLst>
                <a:latin typeface="Arial" charset="0"/>
              </a:rPr>
              <a:t> </a:t>
            </a:r>
            <a:r>
              <a:rPr lang="en-US" sz="2100" baseline="0" dirty="0">
                <a:effectLst>
                  <a:outerShdw blurRad="38100" dist="38100" dir="2700000" algn="tl">
                    <a:srgbClr val="000000"/>
                  </a:outerShdw>
                </a:effectLst>
                <a:latin typeface="Arial" charset="0"/>
              </a:rPr>
              <a:t>Action</a:t>
            </a:r>
          </a:p>
        </p:txBody>
      </p:sp>
      <p:grpSp>
        <p:nvGrpSpPr>
          <p:cNvPr id="3" name="Group 9"/>
          <p:cNvGrpSpPr>
            <a:grpSpLocks/>
          </p:cNvGrpSpPr>
          <p:nvPr/>
        </p:nvGrpSpPr>
        <p:grpSpPr bwMode="auto">
          <a:xfrm>
            <a:off x="5429250" y="3512344"/>
            <a:ext cx="514350" cy="114300"/>
            <a:chOff x="3408" y="2640"/>
            <a:chExt cx="432" cy="96"/>
          </a:xfrm>
        </p:grpSpPr>
        <p:sp>
          <p:nvSpPr>
            <p:cNvPr id="71691" name="Line 10"/>
            <p:cNvSpPr>
              <a:spLocks noChangeShapeType="1"/>
            </p:cNvSpPr>
            <p:nvPr/>
          </p:nvSpPr>
          <p:spPr bwMode="auto">
            <a:xfrm>
              <a:off x="3408" y="2640"/>
              <a:ext cx="432" cy="0"/>
            </a:xfrm>
            <a:prstGeom prst="line">
              <a:avLst/>
            </a:prstGeom>
            <a:noFill/>
            <a:ln w="28575">
              <a:solidFill>
                <a:schemeClr val="tx1"/>
              </a:solidFill>
              <a:round/>
              <a:headEnd/>
              <a:tailEnd/>
            </a:ln>
          </p:spPr>
          <p:txBody>
            <a:bodyPr wrap="none" anchor="ctr"/>
            <a:lstStyle/>
            <a:p>
              <a:endParaRPr lang="en-US"/>
            </a:p>
          </p:txBody>
        </p:sp>
        <p:sp>
          <p:nvSpPr>
            <p:cNvPr id="71692" name="Line 11"/>
            <p:cNvSpPr>
              <a:spLocks noChangeShapeType="1"/>
            </p:cNvSpPr>
            <p:nvPr/>
          </p:nvSpPr>
          <p:spPr bwMode="auto">
            <a:xfrm>
              <a:off x="3408" y="2736"/>
              <a:ext cx="432" cy="0"/>
            </a:xfrm>
            <a:prstGeom prst="line">
              <a:avLst/>
            </a:prstGeom>
            <a:noFill/>
            <a:ln w="28575">
              <a:solidFill>
                <a:schemeClr val="tx1"/>
              </a:solidFill>
              <a:round/>
              <a:headEnd/>
              <a:tailEnd/>
            </a:ln>
          </p:spPr>
          <p:txBody>
            <a:bodyPr wrap="none" anchor="ctr"/>
            <a:lstStyle/>
            <a:p>
              <a:endParaRPr lang="en-US"/>
            </a:p>
          </p:txBody>
        </p:sp>
      </p:grpSp>
      <p:sp>
        <p:nvSpPr>
          <p:cNvPr id="93196" name="Text Box 12"/>
          <p:cNvSpPr txBox="1">
            <a:spLocks noChangeArrowheads="1"/>
          </p:cNvSpPr>
          <p:nvPr/>
        </p:nvSpPr>
        <p:spPr bwMode="auto">
          <a:xfrm>
            <a:off x="6029325" y="3398044"/>
            <a:ext cx="1371600" cy="392415"/>
          </a:xfrm>
          <a:prstGeom prst="rect">
            <a:avLst/>
          </a:prstGeom>
          <a:gradFill rotWithShape="0">
            <a:gsLst>
              <a:gs pos="0">
                <a:srgbClr val="9933FF"/>
              </a:gs>
              <a:gs pos="100000">
                <a:schemeClr val="accent1"/>
              </a:gs>
            </a:gsLst>
            <a:lin ang="5400000" scaled="1"/>
          </a:gradFill>
          <a:ln w="9525">
            <a:solidFill>
              <a:schemeClr val="bg1"/>
            </a:solidFill>
            <a:miter lim="800000"/>
            <a:headEnd/>
            <a:tailEnd/>
          </a:ln>
        </p:spPr>
        <p:txBody>
          <a:bodyPr lIns="68580" tIns="34290" rIns="68580" bIns="34290">
            <a:spAutoFit/>
          </a:bodyPr>
          <a:lstStyle/>
          <a:p>
            <a:pPr algn="ctr">
              <a:spcBef>
                <a:spcPct val="50000"/>
              </a:spcBef>
            </a:pPr>
            <a:r>
              <a:rPr lang="en-US" sz="2100" baseline="0" dirty="0">
                <a:effectLst>
                  <a:outerShdw blurRad="38100" dist="38100" dir="2700000" algn="tl">
                    <a:srgbClr val="000000">
                      <a:alpha val="43137"/>
                    </a:srgbClr>
                  </a:outerShdw>
                </a:effectLst>
                <a:latin typeface="+mn-lt"/>
              </a:rPr>
              <a:t>Unknown</a:t>
            </a:r>
          </a:p>
        </p:txBody>
      </p:sp>
      <p:sp>
        <p:nvSpPr>
          <p:cNvPr id="71689" name="Text Box 13"/>
          <p:cNvSpPr txBox="1">
            <a:spLocks noChangeArrowheads="1"/>
          </p:cNvSpPr>
          <p:nvPr/>
        </p:nvSpPr>
        <p:spPr bwMode="auto">
          <a:xfrm>
            <a:off x="7029450" y="4800600"/>
            <a:ext cx="742950" cy="182101"/>
          </a:xfrm>
          <a:prstGeom prst="rect">
            <a:avLst/>
          </a:prstGeom>
          <a:noFill/>
          <a:ln w="9525">
            <a:noFill/>
            <a:miter lim="800000"/>
            <a:headEnd/>
            <a:tailEnd/>
          </a:ln>
        </p:spPr>
        <p:txBody>
          <a:bodyPr lIns="68580" tIns="34290" rIns="68580" bIns="34290">
            <a:spAutoFit/>
          </a:bodyPr>
          <a:lstStyle/>
          <a:p>
            <a:pPr algn="r">
              <a:spcBef>
                <a:spcPct val="50000"/>
              </a:spcBef>
            </a:pPr>
            <a:endParaRPr lang="en-US" sz="1100">
              <a:solidFill>
                <a:srgbClr val="FFFFCC"/>
              </a:solidFill>
            </a:endParaRPr>
          </a:p>
        </p:txBody>
      </p:sp>
      <p:sp>
        <p:nvSpPr>
          <p:cNvPr id="4" name="Text Box 6">
            <a:extLst>
              <a:ext uri="{FF2B5EF4-FFF2-40B4-BE49-F238E27FC236}">
                <a16:creationId xmlns:a16="http://schemas.microsoft.com/office/drawing/2014/main" id="{A0A01914-5D03-4C66-865E-45E2F217DBB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982156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93192"/>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3"/>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500"/>
                                  </p:stCondLst>
                                  <p:childTnLst>
                                    <p:set>
                                      <p:cBhvr>
                                        <p:cTn id="18" dur="1" fill="hold">
                                          <p:stCondLst>
                                            <p:cond delay="499"/>
                                          </p:stCondLst>
                                        </p:cTn>
                                        <p:tgtEl>
                                          <p:spTgt spid="93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autoUpdateAnimBg="0"/>
      <p:bldP spid="93192" grpId="0" animBg="1" autoUpdateAnimBg="0"/>
      <p:bldP spid="93196" grpId="0" animBg="1"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75464" y="668451"/>
            <a:ext cx="6169819" cy="1014413"/>
          </a:xfrm>
        </p:spPr>
        <p:txBody>
          <a:bodyPr>
            <a:normAutofit/>
          </a:bodyPr>
          <a:lstStyle/>
          <a:p>
            <a:pPr algn="ctr" eaLnBrk="1" hangingPunct="1">
              <a:defRPr/>
            </a:pPr>
            <a:r>
              <a:rPr lang="en-US" dirty="0">
                <a:solidFill>
                  <a:srgbClr val="00396D"/>
                </a:solidFill>
                <a:latin typeface="Arial" panose="020B0604020202020204" pitchFamily="34" charset="0"/>
                <a:cs typeface="Arial" panose="020B0604020202020204" pitchFamily="34" charset="0"/>
              </a:rPr>
              <a:t>QUESTIONS?</a:t>
            </a:r>
          </a:p>
        </p:txBody>
      </p:sp>
      <p:pic>
        <p:nvPicPr>
          <p:cNvPr id="17410" name="Picture 2" descr="How to Answer Tricky Parent-Teacher Conferences Questions and Comments -  Teaching Exceptional Kinders">
            <a:extLst>
              <a:ext uri="{FF2B5EF4-FFF2-40B4-BE49-F238E27FC236}">
                <a16:creationId xmlns:a16="http://schemas.microsoft.com/office/drawing/2014/main" id="{F2BC87E6-B855-5732-8F55-BC114DAB72A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8094" b="7460"/>
          <a:stretch/>
        </p:blipFill>
        <p:spPr bwMode="auto">
          <a:xfrm>
            <a:off x="3224893" y="1452037"/>
            <a:ext cx="2694214" cy="260561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AB9C6F14-78BE-9314-466C-AA21174280F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6476840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6" y="1591683"/>
            <a:ext cx="3502479" cy="791927"/>
          </a:xfrm>
        </p:spPr>
        <p:txBody>
          <a:bodyPr>
            <a:noAutofit/>
          </a:bodyPr>
          <a:lstStyle/>
          <a:p>
            <a:r>
              <a:rPr lang="en-US" sz="4000" b="1" dirty="0">
                <a:solidFill>
                  <a:srgbClr val="00396D"/>
                </a:solidFill>
                <a:latin typeface="Arial" panose="020B0604020202020204" pitchFamily="34" charset="0"/>
                <a:cs typeface="Arial" panose="020B0604020202020204" pitchFamily="34" charset="0"/>
              </a:rPr>
              <a:t>Assessment Process and Procedures</a:t>
            </a:r>
            <a:br>
              <a:rPr lang="en-US" sz="4000" b="1" dirty="0">
                <a:solidFill>
                  <a:srgbClr val="00396D"/>
                </a:solidFill>
                <a:latin typeface="Arial" panose="020B0604020202020204" pitchFamily="34" charset="0"/>
                <a:cs typeface="Arial" panose="020B0604020202020204" pitchFamily="34" charset="0"/>
              </a:rPr>
            </a:br>
            <a:br>
              <a:rPr lang="en-US" sz="4000" b="1" dirty="0">
                <a:solidFill>
                  <a:srgbClr val="00396D"/>
                </a:solidFill>
                <a:latin typeface="Arial" panose="020B0604020202020204" pitchFamily="34" charset="0"/>
                <a:cs typeface="Arial" panose="020B0604020202020204" pitchFamily="34" charset="0"/>
              </a:rPr>
            </a:br>
            <a:r>
              <a:rPr lang="en-US" sz="4000" b="1" dirty="0">
                <a:solidFill>
                  <a:srgbClr val="00396D"/>
                </a:solidFill>
                <a:latin typeface="Arial" panose="020B0604020202020204" pitchFamily="34" charset="0"/>
                <a:cs typeface="Arial" panose="020B0604020202020204" pitchFamily="34" charset="0"/>
              </a:rPr>
              <a:t>Session XI</a:t>
            </a:r>
          </a:p>
        </p:txBody>
      </p:sp>
      <p:graphicFrame>
        <p:nvGraphicFramePr>
          <p:cNvPr id="4" name="Object 2"/>
          <p:cNvGraphicFramePr>
            <a:graphicFrameLocks noChangeAspect="1"/>
          </p:cNvGraphicFramePr>
          <p:nvPr>
            <p:extLst>
              <p:ext uri="{D42A27DB-BD31-4B8C-83A1-F6EECF244321}">
                <p14:modId xmlns:p14="http://schemas.microsoft.com/office/powerpoint/2010/main" val="2706852896"/>
              </p:ext>
            </p:extLst>
          </p:nvPr>
        </p:nvGraphicFramePr>
        <p:xfrm>
          <a:off x="4378887" y="746936"/>
          <a:ext cx="4363039" cy="3273349"/>
        </p:xfrm>
        <a:graphic>
          <a:graphicData uri="http://schemas.openxmlformats.org/presentationml/2006/ole">
            <mc:AlternateContent xmlns:mc="http://schemas.openxmlformats.org/markup-compatibility/2006">
              <mc:Choice xmlns:v="urn:schemas-microsoft-com:vml" Requires="v">
                <p:oleObj name="Photo Editor Photo" r:id="rId2" imgW="10971429" imgH="8228571" progId="MSPhotoEd.3">
                  <p:embed/>
                </p:oleObj>
              </mc:Choice>
              <mc:Fallback>
                <p:oleObj name="Photo Editor Photo" r:id="rId2" imgW="10971429" imgH="8228571" progId="MSPhotoEd.3">
                  <p:embed/>
                  <p:pic>
                    <p:nvPicPr>
                      <p:cNvPr id="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887" y="746936"/>
                        <a:ext cx="4363039" cy="3273349"/>
                      </a:xfrm>
                      <a:prstGeom prst="rect">
                        <a:avLst/>
                      </a:prstGeom>
                      <a:noFill/>
                      <a:ln>
                        <a:noFill/>
                      </a:ln>
                      <a:effectLst/>
                    </p:spPr>
                  </p:pic>
                </p:oleObj>
              </mc:Fallback>
            </mc:AlternateContent>
          </a:graphicData>
        </a:graphic>
      </p:graphicFrame>
      <p:sp>
        <p:nvSpPr>
          <p:cNvPr id="3" name="Text Box 6">
            <a:extLst>
              <a:ext uri="{FF2B5EF4-FFF2-40B4-BE49-F238E27FC236}">
                <a16:creationId xmlns:a16="http://schemas.microsoft.com/office/drawing/2014/main" id="{57BF61CE-54D2-E43E-D137-6177FE60F37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190175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22813" y="285750"/>
            <a:ext cx="7543800" cy="762000"/>
          </a:xfrm>
        </p:spPr>
        <p:txBody>
          <a:bodyPr>
            <a:normAutofit/>
          </a:bodyPr>
          <a:lstStyle/>
          <a:p>
            <a:pPr marL="0" indent="0">
              <a:buNone/>
            </a:pPr>
            <a:r>
              <a:rPr lang="en-US" sz="4000" b="1" dirty="0">
                <a:solidFill>
                  <a:srgbClr val="002060"/>
                </a:solidFill>
              </a:rPr>
              <a:t>END OF SESSION I</a:t>
            </a:r>
          </a:p>
        </p:txBody>
      </p:sp>
      <p:sp>
        <p:nvSpPr>
          <p:cNvPr id="3" name="Text Placeholder 2"/>
          <p:cNvSpPr>
            <a:spLocks noGrp="1"/>
          </p:cNvSpPr>
          <p:nvPr>
            <p:ph type="body" sz="quarter" idx="4294967295"/>
          </p:nvPr>
        </p:nvSpPr>
        <p:spPr>
          <a:xfrm>
            <a:off x="1600200" y="1123950"/>
            <a:ext cx="7543800" cy="3505200"/>
          </a:xfrm>
        </p:spPr>
        <p:txBody>
          <a:bodyPr/>
          <a:lstStyle/>
          <a:p>
            <a:pPr algn="ctr"/>
            <a:endParaRPr lang="en-US"/>
          </a:p>
          <a:p>
            <a:pPr algn="ctr"/>
            <a:endParaRPr lang="en-US"/>
          </a:p>
          <a:p>
            <a:pPr algn="ctr"/>
            <a:endParaRPr lang="en-US" sz="40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453" y="1470462"/>
            <a:ext cx="3879850" cy="2812176"/>
          </a:xfrm>
          <a:prstGeom prst="ellipse">
            <a:avLst/>
          </a:prstGeom>
          <a:ln>
            <a:noFill/>
          </a:ln>
          <a:effectLst>
            <a:softEdge rad="112500"/>
          </a:effectLst>
        </p:spPr>
      </p:pic>
      <p:sp>
        <p:nvSpPr>
          <p:cNvPr id="5" name="Text Box 6">
            <a:extLst>
              <a:ext uri="{FF2B5EF4-FFF2-40B4-BE49-F238E27FC236}">
                <a16:creationId xmlns:a16="http://schemas.microsoft.com/office/drawing/2014/main" id="{763A4FA9-04E8-77D1-FD19-7D53CBC2794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19570645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40223"/>
            <a:ext cx="6449786" cy="994172"/>
          </a:xfrm>
        </p:spPr>
        <p:txBody>
          <a:bodyPr>
            <a:noAutofit/>
          </a:bodyPr>
          <a:lstStyle/>
          <a:p>
            <a:r>
              <a:rPr lang="en-US" sz="4000" b="1" dirty="0">
                <a:solidFill>
                  <a:srgbClr val="00396D"/>
                </a:solidFill>
                <a:latin typeface="Arial" panose="020B0604020202020204" pitchFamily="34" charset="0"/>
                <a:cs typeface="Arial" panose="020B0604020202020204" pitchFamily="34" charset="0"/>
              </a:rPr>
              <a:t>Intent of the Assessment </a:t>
            </a:r>
          </a:p>
        </p:txBody>
      </p:sp>
      <p:sp>
        <p:nvSpPr>
          <p:cNvPr id="3" name="Content Placeholder 2"/>
          <p:cNvSpPr>
            <a:spLocks noGrp="1"/>
          </p:cNvSpPr>
          <p:nvPr>
            <p:ph idx="1"/>
          </p:nvPr>
        </p:nvSpPr>
        <p:spPr>
          <a:xfrm>
            <a:off x="416377" y="1134395"/>
            <a:ext cx="8490857" cy="2510450"/>
          </a:xfrm>
        </p:spPr>
        <p:txBody>
          <a:bodyPr>
            <a:noAutofit/>
          </a:bodyPr>
          <a:lstStyle/>
          <a:p>
            <a:r>
              <a:rPr lang="en-US" sz="2800" dirty="0">
                <a:latin typeface="Arial" panose="020B0604020202020204" pitchFamily="34" charset="0"/>
                <a:cs typeface="Arial" panose="020B0604020202020204" pitchFamily="34" charset="0"/>
              </a:rPr>
              <a:t>A documentation tool</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Provides a step-by-step guide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Storage and maintenance of the assessment form </a:t>
            </a:r>
            <a:r>
              <a:rPr lang="en-US" sz="2800" u="sng" dirty="0">
                <a:solidFill>
                  <a:srgbClr val="FF0000"/>
                </a:solidFill>
                <a:latin typeface="Arial" panose="020B0604020202020204" pitchFamily="34" charset="0"/>
                <a:cs typeface="Arial" panose="020B0604020202020204" pitchFamily="34" charset="0"/>
              </a:rPr>
              <a:t>MUST </a:t>
            </a:r>
            <a:r>
              <a:rPr lang="en-US" sz="2800" dirty="0">
                <a:solidFill>
                  <a:schemeClr val="tx1"/>
                </a:solidFill>
                <a:latin typeface="Arial" panose="020B0604020202020204" pitchFamily="34" charset="0"/>
                <a:cs typeface="Arial" panose="020B0604020202020204" pitchFamily="34" charset="0"/>
              </a:rPr>
              <a:t> be determined by the school administration</a:t>
            </a:r>
            <a:endParaRPr lang="en-US" sz="2800" u="sng" dirty="0">
              <a:solidFill>
                <a:srgbClr val="FFFF00"/>
              </a:solidFill>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2235AE8B-9C33-6413-8838-9BD4F0F3B25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91153319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507" y="0"/>
            <a:ext cx="7886700" cy="994172"/>
          </a:xfrm>
        </p:spPr>
        <p:txBody>
          <a:bodyPr>
            <a:normAutofit/>
          </a:bodyPr>
          <a:lstStyle/>
          <a:p>
            <a:r>
              <a:rPr lang="en-US" sz="4000" b="1" dirty="0">
                <a:solidFill>
                  <a:srgbClr val="002060"/>
                </a:solidFill>
                <a:latin typeface="Arial" panose="020B0604020202020204" pitchFamily="34" charset="0"/>
                <a:cs typeface="Arial" panose="020B0604020202020204" pitchFamily="34" charset="0"/>
              </a:rPr>
              <a:t>Assessment Components</a:t>
            </a:r>
          </a:p>
        </p:txBody>
      </p:sp>
      <p:sp>
        <p:nvSpPr>
          <p:cNvPr id="3" name="Content Placeholder 2"/>
          <p:cNvSpPr>
            <a:spLocks noGrp="1"/>
          </p:cNvSpPr>
          <p:nvPr>
            <p:ph sz="half" idx="1"/>
          </p:nvPr>
        </p:nvSpPr>
        <p:spPr>
          <a:xfrm>
            <a:off x="432707" y="1120909"/>
            <a:ext cx="4139293" cy="2921710"/>
          </a:xfrm>
        </p:spPr>
        <p:txBody>
          <a:bodyPr>
            <a:noAutofit/>
          </a:bodyPr>
          <a:lstStyle/>
          <a:p>
            <a:r>
              <a:rPr lang="en-US" sz="2800" dirty="0"/>
              <a:t>General Information</a:t>
            </a:r>
          </a:p>
          <a:p>
            <a:r>
              <a:rPr lang="en-US" sz="2800" dirty="0"/>
              <a:t>Preliminary Questions        and Observations</a:t>
            </a:r>
          </a:p>
          <a:p>
            <a:r>
              <a:rPr lang="en-US" sz="2800" dirty="0"/>
              <a:t>Eye Examinations</a:t>
            </a:r>
          </a:p>
          <a:p>
            <a:r>
              <a:rPr lang="en-US" sz="2800" dirty="0"/>
              <a:t>Dark Room Examinations </a:t>
            </a:r>
          </a:p>
          <a:p>
            <a:pPr marL="0" indent="0">
              <a:buNone/>
            </a:pPr>
            <a:endParaRPr lang="en-US" sz="2800" dirty="0"/>
          </a:p>
        </p:txBody>
      </p:sp>
      <p:sp>
        <p:nvSpPr>
          <p:cNvPr id="4" name="Content Placeholder 3"/>
          <p:cNvSpPr>
            <a:spLocks noGrp="1"/>
          </p:cNvSpPr>
          <p:nvPr>
            <p:ph sz="half" idx="2"/>
          </p:nvPr>
        </p:nvSpPr>
        <p:spPr>
          <a:xfrm>
            <a:off x="4572000" y="1120909"/>
            <a:ext cx="4482193" cy="3263504"/>
          </a:xfrm>
        </p:spPr>
        <p:txBody>
          <a:bodyPr>
            <a:normAutofit/>
          </a:bodyPr>
          <a:lstStyle/>
          <a:p>
            <a:r>
              <a:rPr lang="en-US" sz="2800" dirty="0"/>
              <a:t>Divided Attention Tests</a:t>
            </a:r>
          </a:p>
          <a:p>
            <a:r>
              <a:rPr lang="en-US" sz="2800" dirty="0"/>
              <a:t>Vital Signs and Clinical Signs</a:t>
            </a:r>
          </a:p>
          <a:p>
            <a:r>
              <a:rPr lang="en-US" sz="2800" dirty="0"/>
              <a:t>Observation and Summary</a:t>
            </a:r>
          </a:p>
        </p:txBody>
      </p:sp>
      <p:sp>
        <p:nvSpPr>
          <p:cNvPr id="5" name="Text Box 6">
            <a:extLst>
              <a:ext uri="{FF2B5EF4-FFF2-40B4-BE49-F238E27FC236}">
                <a16:creationId xmlns:a16="http://schemas.microsoft.com/office/drawing/2014/main" id="{E925687F-CE44-CBDA-7545-022DC40B2C6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51766127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065" y="2074664"/>
            <a:ext cx="7886700" cy="994172"/>
          </a:xfrm>
        </p:spPr>
        <p:txBody>
          <a:bodyPr>
            <a:noAutofit/>
          </a:bodyPr>
          <a:lstStyle/>
          <a:p>
            <a:pPr algn="ctr"/>
            <a:r>
              <a:rPr lang="en-US" sz="4400" b="1" dirty="0">
                <a:solidFill>
                  <a:srgbClr val="002060"/>
                </a:solidFill>
                <a:latin typeface="+mn-lt"/>
              </a:rPr>
              <a:t>Conclusion</a:t>
            </a:r>
            <a:br>
              <a:rPr lang="en-US" sz="4400" b="1" dirty="0">
                <a:solidFill>
                  <a:srgbClr val="002060"/>
                </a:solidFill>
                <a:latin typeface="+mn-lt"/>
              </a:rPr>
            </a:br>
            <a:r>
              <a:rPr lang="en-US" sz="4400" b="1" dirty="0">
                <a:solidFill>
                  <a:srgbClr val="002060"/>
                </a:solidFill>
                <a:latin typeface="+mn-lt"/>
              </a:rPr>
              <a:t>Session XI</a:t>
            </a:r>
            <a:br>
              <a:rPr lang="en-US" sz="4400" b="1" dirty="0">
                <a:solidFill>
                  <a:srgbClr val="002060"/>
                </a:solidFill>
                <a:latin typeface="+mn-lt"/>
              </a:rPr>
            </a:br>
            <a:br>
              <a:rPr lang="en-US" sz="4400" b="1" dirty="0">
                <a:solidFill>
                  <a:srgbClr val="002060"/>
                </a:solidFill>
                <a:latin typeface="+mn-lt"/>
              </a:rPr>
            </a:br>
            <a:r>
              <a:rPr lang="en-US" sz="4400" b="1" dirty="0">
                <a:solidFill>
                  <a:srgbClr val="002060"/>
                </a:solidFill>
                <a:latin typeface="+mn-lt"/>
              </a:rPr>
              <a:t>Questions?</a:t>
            </a:r>
            <a:br>
              <a:rPr lang="en-US" sz="4400" b="1" dirty="0">
                <a:solidFill>
                  <a:srgbClr val="002060"/>
                </a:solidFill>
                <a:latin typeface="+mn-lt"/>
              </a:rPr>
            </a:br>
            <a:r>
              <a:rPr lang="en-US" sz="4400" b="1" dirty="0">
                <a:solidFill>
                  <a:srgbClr val="002060"/>
                </a:solidFill>
                <a:latin typeface="+mn-lt"/>
              </a:rPr>
              <a:t>Comments?</a:t>
            </a:r>
            <a:br>
              <a:rPr lang="en-US" sz="4400" b="1" dirty="0">
                <a:solidFill>
                  <a:srgbClr val="002060"/>
                </a:solidFill>
                <a:latin typeface="+mn-lt"/>
              </a:rPr>
            </a:br>
            <a:r>
              <a:rPr lang="en-US" sz="4400" b="1" dirty="0">
                <a:solidFill>
                  <a:srgbClr val="002060"/>
                </a:solidFill>
                <a:latin typeface="+mn-lt"/>
              </a:rPr>
              <a:t>Disagreements? </a:t>
            </a:r>
            <a:br>
              <a:rPr lang="en-US" sz="4400" b="1" dirty="0">
                <a:solidFill>
                  <a:srgbClr val="002060"/>
                </a:solidFill>
                <a:latin typeface="+mn-lt"/>
              </a:rPr>
            </a:br>
            <a:br>
              <a:rPr lang="en-US" sz="4400" b="1" dirty="0">
                <a:solidFill>
                  <a:srgbClr val="002060"/>
                </a:solidFill>
                <a:latin typeface="+mn-lt"/>
              </a:rPr>
            </a:br>
            <a:endParaRPr lang="en-US" sz="4400" b="1" dirty="0">
              <a:solidFill>
                <a:srgbClr val="002060"/>
              </a:solidFill>
              <a:latin typeface="+mn-lt"/>
            </a:endParaRPr>
          </a:p>
        </p:txBody>
      </p:sp>
      <p:sp>
        <p:nvSpPr>
          <p:cNvPr id="3" name="Text Box 6">
            <a:extLst>
              <a:ext uri="{FF2B5EF4-FFF2-40B4-BE49-F238E27FC236}">
                <a16:creationId xmlns:a16="http://schemas.microsoft.com/office/drawing/2014/main" id="{4F071F58-C75C-9D97-447A-CC89D9971B51}"/>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7464228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165" y="1111278"/>
            <a:ext cx="7886700" cy="994172"/>
          </a:xfrm>
        </p:spPr>
        <p:txBody>
          <a:bodyPr>
            <a:noAutofit/>
          </a:bodyPr>
          <a:lstStyle/>
          <a:p>
            <a:pPr algn="ctr"/>
            <a:br>
              <a:rPr lang="en-US" sz="4000" b="1" dirty="0">
                <a:solidFill>
                  <a:srgbClr val="002060"/>
                </a:solidFill>
                <a:latin typeface="+mn-lt"/>
              </a:rPr>
            </a:br>
            <a:r>
              <a:rPr lang="en-US" sz="4000" b="1" dirty="0">
                <a:solidFill>
                  <a:srgbClr val="002060"/>
                </a:solidFill>
                <a:latin typeface="+mn-lt"/>
              </a:rPr>
              <a:t>Session XII -</a:t>
            </a:r>
            <a:br>
              <a:rPr lang="en-US" sz="4000" b="1" dirty="0">
                <a:solidFill>
                  <a:srgbClr val="002060"/>
                </a:solidFill>
                <a:latin typeface="+mn-lt"/>
              </a:rPr>
            </a:br>
            <a:r>
              <a:rPr lang="en-US" sz="4000" b="1" dirty="0">
                <a:solidFill>
                  <a:srgbClr val="002060"/>
                </a:solidFill>
                <a:latin typeface="+mn-lt"/>
              </a:rPr>
              <a:t>Training Wrap-Up</a:t>
            </a:r>
            <a:br>
              <a:rPr lang="en-US" sz="3600" b="1" dirty="0">
                <a:solidFill>
                  <a:srgbClr val="002060"/>
                </a:solidFill>
                <a:latin typeface="+mn-lt"/>
              </a:rPr>
            </a:br>
            <a:br>
              <a:rPr lang="en-US" sz="3600" b="1" dirty="0">
                <a:solidFill>
                  <a:srgbClr val="002060"/>
                </a:solidFill>
                <a:latin typeface="+mn-lt"/>
              </a:rPr>
            </a:br>
            <a:r>
              <a:rPr lang="en-US" sz="3600" b="1" dirty="0">
                <a:solidFill>
                  <a:srgbClr val="002060"/>
                </a:solidFill>
                <a:latin typeface="+mn-lt"/>
              </a:rPr>
              <a:t>Final Examination</a:t>
            </a:r>
            <a:br>
              <a:rPr lang="en-US" sz="3600" b="1" dirty="0">
                <a:solidFill>
                  <a:srgbClr val="002060"/>
                </a:solidFill>
                <a:latin typeface="+mn-lt"/>
              </a:rPr>
            </a:br>
            <a:r>
              <a:rPr lang="en-US" sz="3600" b="1" dirty="0">
                <a:solidFill>
                  <a:srgbClr val="002060"/>
                </a:solidFill>
                <a:latin typeface="+mn-lt"/>
              </a:rPr>
              <a:t>Participant Critiques </a:t>
            </a:r>
            <a:br>
              <a:rPr lang="en-US" sz="3600" b="1" dirty="0">
                <a:solidFill>
                  <a:srgbClr val="002060"/>
                </a:solidFill>
                <a:latin typeface="+mn-lt"/>
              </a:rPr>
            </a:br>
            <a:br>
              <a:rPr lang="en-US" sz="3600" b="1" dirty="0">
                <a:solidFill>
                  <a:srgbClr val="002060"/>
                </a:solidFill>
                <a:latin typeface="+mn-lt"/>
              </a:rPr>
            </a:br>
            <a:endParaRPr lang="en-US" sz="3600" b="1" dirty="0">
              <a:solidFill>
                <a:srgbClr val="002060"/>
              </a:solidFill>
              <a:latin typeface="+mn-lt"/>
            </a:endParaRPr>
          </a:p>
        </p:txBody>
      </p:sp>
      <p:pic>
        <p:nvPicPr>
          <p:cNvPr id="4" name="Picture 3">
            <a:extLst>
              <a:ext uri="{FF2B5EF4-FFF2-40B4-BE49-F238E27FC236}">
                <a16:creationId xmlns:a16="http://schemas.microsoft.com/office/drawing/2014/main" id="{A680B0EA-F822-FC9D-86AF-2D972B9B30E1}"/>
              </a:ext>
            </a:extLst>
          </p:cNvPr>
          <p:cNvPicPr>
            <a:picLocks noChangeAspect="1"/>
          </p:cNvPicPr>
          <p:nvPr/>
        </p:nvPicPr>
        <p:blipFill>
          <a:blip r:embed="rId2"/>
          <a:stretch>
            <a:fillRect/>
          </a:stretch>
        </p:blipFill>
        <p:spPr>
          <a:xfrm>
            <a:off x="2043793" y="2523220"/>
            <a:ext cx="5467350" cy="1721476"/>
          </a:xfrm>
          <a:prstGeom prst="rect">
            <a:avLst/>
          </a:prstGeom>
        </p:spPr>
      </p:pic>
      <p:sp>
        <p:nvSpPr>
          <p:cNvPr id="5" name="Text Box 6">
            <a:extLst>
              <a:ext uri="{FF2B5EF4-FFF2-40B4-BE49-F238E27FC236}">
                <a16:creationId xmlns:a16="http://schemas.microsoft.com/office/drawing/2014/main" id="{08B47612-8CD4-5537-BAED-29A5A42A17F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09793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CB53F-1D51-4DFD-BC3E-3BC22127CAEF}"/>
              </a:ext>
            </a:extLst>
          </p:cNvPr>
          <p:cNvSpPr>
            <a:spLocks noGrp="1"/>
          </p:cNvSpPr>
          <p:nvPr>
            <p:ph type="title"/>
          </p:nvPr>
        </p:nvSpPr>
        <p:spPr>
          <a:xfrm>
            <a:off x="1876688" y="1501973"/>
            <a:ext cx="7886700" cy="2139553"/>
          </a:xfrm>
        </p:spPr>
        <p:txBody>
          <a:bodyPr/>
          <a:lstStyle/>
          <a:p>
            <a:r>
              <a:rPr lang="en-US" b="1" dirty="0">
                <a:latin typeface="+mn-lt"/>
              </a:rPr>
              <a:t>SESSION II -</a:t>
            </a:r>
            <a:br>
              <a:rPr lang="en-US" b="1" dirty="0">
                <a:latin typeface="+mn-lt"/>
              </a:rPr>
            </a:br>
            <a:r>
              <a:rPr lang="en-US" b="1" dirty="0">
                <a:latin typeface="+mn-lt"/>
              </a:rPr>
              <a:t>Drugs In Society</a:t>
            </a:r>
            <a:br>
              <a:rPr lang="en-US" b="1" dirty="0">
                <a:latin typeface="+mn-lt"/>
              </a:rPr>
            </a:br>
            <a:endParaRPr lang="en-US" b="1" dirty="0">
              <a:latin typeface="+mn-lt"/>
            </a:endParaRPr>
          </a:p>
        </p:txBody>
      </p:sp>
    </p:spTree>
    <p:extLst>
      <p:ext uri="{BB962C8B-B14F-4D97-AF65-F5344CB8AC3E}">
        <p14:creationId xmlns:p14="http://schemas.microsoft.com/office/powerpoint/2010/main" val="2567496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06186" y="345848"/>
            <a:ext cx="9144000" cy="436562"/>
          </a:xfrm>
        </p:spPr>
        <p:txBody>
          <a:bodyPr>
            <a:noAutofit/>
          </a:bodyPr>
          <a:lstStyle/>
          <a:p>
            <a:r>
              <a:rPr lang="en-US" altLang="en-US" sz="4000" b="1" dirty="0">
                <a:solidFill>
                  <a:srgbClr val="002060"/>
                </a:solidFill>
                <a:latin typeface="+mn-lt"/>
                <a:cs typeface="Arial" panose="020B0604020202020204" pitchFamily="34" charset="0"/>
              </a:rPr>
              <a:t>(NSDUH) Self-Reported Drug Use</a:t>
            </a:r>
          </a:p>
        </p:txBody>
      </p:sp>
      <p:sp>
        <p:nvSpPr>
          <p:cNvPr id="5" name="Content Placeholder 2"/>
          <p:cNvSpPr txBox="1">
            <a:spLocks/>
          </p:cNvSpPr>
          <p:nvPr/>
        </p:nvSpPr>
        <p:spPr>
          <a:xfrm>
            <a:off x="270238" y="1118696"/>
            <a:ext cx="8603524" cy="2784872"/>
          </a:xfrm>
          <a:prstGeom prst="rect">
            <a:avLst/>
          </a:prstGeom>
        </p:spPr>
        <p:txBody>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457200" indent="-457200" eaLnBrk="1" hangingPunct="1">
              <a:spcBef>
                <a:spcPts val="1200"/>
              </a:spcBef>
              <a:buFont typeface="Arial" pitchFamily="34" charset="0"/>
              <a:buChar char="•"/>
              <a:defRPr/>
            </a:pPr>
            <a:r>
              <a:rPr lang="en-US" sz="2800" b="0" kern="0" baseline="0" dirty="0">
                <a:solidFill>
                  <a:schemeClr val="tx1"/>
                </a:solidFill>
                <a:latin typeface="+mn-lt"/>
              </a:rPr>
              <a:t>In 2021, an estimated 61.2 million Americans (21.9 percent of the population) aged 12 or older used illicit drugs in the past year</a:t>
            </a:r>
          </a:p>
          <a:p>
            <a:pPr marL="457200" indent="-457200" eaLnBrk="1" hangingPunct="1">
              <a:spcBef>
                <a:spcPts val="1200"/>
              </a:spcBef>
              <a:buFont typeface="Arial" pitchFamily="34" charset="0"/>
              <a:buChar char="•"/>
              <a:defRPr/>
            </a:pPr>
            <a:r>
              <a:rPr lang="en-US" sz="2800" b="0" kern="0" baseline="0" dirty="0">
                <a:solidFill>
                  <a:schemeClr val="tx1"/>
                </a:solidFill>
                <a:latin typeface="+mn-lt"/>
              </a:rPr>
              <a:t>Most commonly used illicit drug was marijuana, at 52.5 million users</a:t>
            </a:r>
          </a:p>
          <a:p>
            <a:pPr>
              <a:spcBef>
                <a:spcPts val="1200"/>
              </a:spcBef>
              <a:defRPr/>
            </a:pPr>
            <a:endParaRPr lang="en-US" sz="2800" b="0" kern="0" baseline="0" dirty="0">
              <a:solidFill>
                <a:schemeClr val="tx1"/>
              </a:solidFill>
              <a:latin typeface="+mn-lt"/>
            </a:endParaRPr>
          </a:p>
        </p:txBody>
      </p:sp>
      <p:sp>
        <p:nvSpPr>
          <p:cNvPr id="2" name="Text Box 6">
            <a:extLst>
              <a:ext uri="{FF2B5EF4-FFF2-40B4-BE49-F238E27FC236}">
                <a16:creationId xmlns:a16="http://schemas.microsoft.com/office/drawing/2014/main" id="{BB87C2D2-CB5C-1EE5-1BED-2A3F838B94A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38596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Elbow Connector 37"/>
          <p:cNvCxnSpPr/>
          <p:nvPr/>
        </p:nvCxnSpPr>
        <p:spPr>
          <a:xfrm rot="16200000" flipV="1">
            <a:off x="1121327" y="2452472"/>
            <a:ext cx="509471" cy="391769"/>
          </a:xfrm>
          <a:prstGeom prst="bentConnector3">
            <a:avLst>
              <a:gd name="adj1" fmla="val 50000"/>
            </a:avLst>
          </a:prstGeom>
          <a:ln w="19050">
            <a:solidFill>
              <a:srgbClr val="00396D">
                <a:alpha val="50000"/>
              </a:srgbClr>
            </a:solidFill>
            <a:prstDash val="sysDot"/>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40" name="Chart Explanation"/>
          <p:cNvSpPr txBox="1"/>
          <p:nvPr/>
        </p:nvSpPr>
        <p:spPr>
          <a:xfrm>
            <a:off x="556328" y="1964053"/>
            <a:ext cx="1714500" cy="238527"/>
          </a:xfrm>
          <a:prstGeom prst="rect">
            <a:avLst/>
          </a:prstGeom>
          <a:noFill/>
        </p:spPr>
        <p:txBody>
          <a:bodyPr wrap="square" lIns="68580" tIns="34290" rIns="68580" bIns="34290" rtlCol="0">
            <a:spAutoFit/>
          </a:bodyPr>
          <a:lstStyle/>
          <a:p>
            <a:r>
              <a:rPr lang="en-US" sz="1100" b="1" baseline="0" dirty="0">
                <a:solidFill>
                  <a:srgbClr val="00396D"/>
                </a:solidFill>
                <a:latin typeface="Verdana" panose="020B0604030504040204" pitchFamily="34" charset="0"/>
                <a:ea typeface="Verdana" panose="020B0604030504040204" pitchFamily="34" charset="0"/>
                <a:cs typeface="Verdana" panose="020B0604030504040204" pitchFamily="34" charset="0"/>
              </a:rPr>
              <a:t>Pain relievers</a:t>
            </a:r>
          </a:p>
        </p:txBody>
      </p:sp>
      <p:cxnSp>
        <p:nvCxnSpPr>
          <p:cNvPr id="41" name="Elbow Connector 40"/>
          <p:cNvCxnSpPr/>
          <p:nvPr/>
        </p:nvCxnSpPr>
        <p:spPr>
          <a:xfrm rot="5400000">
            <a:off x="3532702" y="3936875"/>
            <a:ext cx="565441" cy="353112"/>
          </a:xfrm>
          <a:prstGeom prst="bentConnector3">
            <a:avLst>
              <a:gd name="adj1" fmla="val 50000"/>
            </a:avLst>
          </a:prstGeom>
          <a:ln w="19050">
            <a:solidFill>
              <a:srgbClr val="00396D">
                <a:alpha val="50000"/>
              </a:srgbClr>
            </a:solidFill>
            <a:prstDash val="sysDot"/>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46" name="Chart Explanation"/>
          <p:cNvSpPr txBox="1"/>
          <p:nvPr/>
        </p:nvSpPr>
        <p:spPr>
          <a:xfrm>
            <a:off x="2883528" y="4351557"/>
            <a:ext cx="1714500" cy="238527"/>
          </a:xfrm>
          <a:prstGeom prst="rect">
            <a:avLst/>
          </a:prstGeom>
          <a:noFill/>
        </p:spPr>
        <p:txBody>
          <a:bodyPr wrap="square" lIns="68580" tIns="34290" rIns="68580" bIns="34290" rtlCol="0">
            <a:spAutoFit/>
          </a:bodyPr>
          <a:lstStyle/>
          <a:p>
            <a:r>
              <a:rPr lang="en-US" sz="1100" b="1" baseline="0" dirty="0">
                <a:solidFill>
                  <a:srgbClr val="00478A"/>
                </a:solidFill>
                <a:latin typeface="Verdana" panose="020B0604030504040204" pitchFamily="34" charset="0"/>
                <a:ea typeface="Verdana" panose="020B0604030504040204" pitchFamily="34" charset="0"/>
                <a:cs typeface="Verdana" panose="020B0604030504040204" pitchFamily="34" charset="0"/>
              </a:rPr>
              <a:t>Psychotherapeutics</a:t>
            </a:r>
          </a:p>
        </p:txBody>
      </p:sp>
      <p:cxnSp>
        <p:nvCxnSpPr>
          <p:cNvPr id="47" name="Elbow Connector 46"/>
          <p:cNvCxnSpPr/>
          <p:nvPr/>
        </p:nvCxnSpPr>
        <p:spPr>
          <a:xfrm flipV="1">
            <a:off x="5567729" y="957526"/>
            <a:ext cx="1376777" cy="280154"/>
          </a:xfrm>
          <a:prstGeom prst="bentConnector3">
            <a:avLst>
              <a:gd name="adj1" fmla="val 188"/>
            </a:avLst>
          </a:prstGeom>
          <a:ln w="19050">
            <a:solidFill>
              <a:srgbClr val="00396D">
                <a:alpha val="50000"/>
              </a:srgbClr>
            </a:solidFill>
            <a:prstDash val="sysDot"/>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63" name="Chart Explanation"/>
          <p:cNvSpPr txBox="1"/>
          <p:nvPr/>
        </p:nvSpPr>
        <p:spPr>
          <a:xfrm>
            <a:off x="6944506" y="845265"/>
            <a:ext cx="1714500" cy="238527"/>
          </a:xfrm>
          <a:prstGeom prst="rect">
            <a:avLst/>
          </a:prstGeom>
          <a:noFill/>
        </p:spPr>
        <p:txBody>
          <a:bodyPr wrap="square" lIns="68580" tIns="34290" rIns="68580" bIns="34290" rtlCol="0">
            <a:spAutoFit/>
          </a:bodyPr>
          <a:lstStyle/>
          <a:p>
            <a:r>
              <a:rPr lang="en-US" sz="1100" b="1" baseline="0" dirty="0">
                <a:solidFill>
                  <a:srgbClr val="00396D"/>
                </a:solidFill>
                <a:latin typeface="Verdana" panose="020B0604030504040204" pitchFamily="34" charset="0"/>
                <a:ea typeface="Verdana" panose="020B0604030504040204" pitchFamily="34" charset="0"/>
                <a:cs typeface="Verdana" panose="020B0604030504040204" pitchFamily="34" charset="0"/>
              </a:rPr>
              <a:t>Tranquilizers</a:t>
            </a:r>
          </a:p>
        </p:txBody>
      </p:sp>
      <p:cxnSp>
        <p:nvCxnSpPr>
          <p:cNvPr id="64" name="Elbow Connector 63"/>
          <p:cNvCxnSpPr/>
          <p:nvPr/>
        </p:nvCxnSpPr>
        <p:spPr>
          <a:xfrm>
            <a:off x="6388694" y="3710086"/>
            <a:ext cx="652605" cy="376475"/>
          </a:xfrm>
          <a:prstGeom prst="bentConnector3">
            <a:avLst>
              <a:gd name="adj1" fmla="val 50000"/>
            </a:avLst>
          </a:prstGeom>
          <a:ln w="19050">
            <a:solidFill>
              <a:srgbClr val="00396D">
                <a:alpha val="50000"/>
              </a:srgbClr>
            </a:solidFill>
            <a:prstDash val="sysDot"/>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67" name="Chart Explanation"/>
          <p:cNvSpPr txBox="1"/>
          <p:nvPr/>
        </p:nvSpPr>
        <p:spPr>
          <a:xfrm>
            <a:off x="7093205" y="3898323"/>
            <a:ext cx="1714500" cy="238527"/>
          </a:xfrm>
          <a:prstGeom prst="rect">
            <a:avLst/>
          </a:prstGeom>
          <a:noFill/>
        </p:spPr>
        <p:txBody>
          <a:bodyPr wrap="square" lIns="68580" tIns="34290" rIns="68580" bIns="34290" rtlCol="0">
            <a:spAutoFit/>
          </a:bodyPr>
          <a:lstStyle/>
          <a:p>
            <a:r>
              <a:rPr lang="en-US" sz="1100" b="1" baseline="0" dirty="0">
                <a:solidFill>
                  <a:srgbClr val="00396D"/>
                </a:solidFill>
                <a:latin typeface="Verdana" panose="020B0604030504040204" pitchFamily="34" charset="0"/>
                <a:ea typeface="Verdana" panose="020B0604030504040204" pitchFamily="34" charset="0"/>
                <a:cs typeface="Verdana" panose="020B0604030504040204" pitchFamily="34" charset="0"/>
              </a:rPr>
              <a:t>Sedatives</a:t>
            </a:r>
          </a:p>
        </p:txBody>
      </p:sp>
      <p:grpSp>
        <p:nvGrpSpPr>
          <p:cNvPr id="2" name="Circle 1"/>
          <p:cNvGrpSpPr/>
          <p:nvPr/>
        </p:nvGrpSpPr>
        <p:grpSpPr>
          <a:xfrm>
            <a:off x="2759259" y="1495724"/>
            <a:ext cx="2271512" cy="2271510"/>
            <a:chOff x="3679012" y="1994298"/>
            <a:chExt cx="3028682" cy="3028680"/>
          </a:xfrm>
        </p:grpSpPr>
        <p:grpSp>
          <p:nvGrpSpPr>
            <p:cNvPr id="3" name="Group 2"/>
            <p:cNvGrpSpPr/>
            <p:nvPr/>
          </p:nvGrpSpPr>
          <p:grpSpPr>
            <a:xfrm>
              <a:off x="3679012" y="1994298"/>
              <a:ext cx="3028682" cy="3028680"/>
              <a:chOff x="4018059" y="1552509"/>
              <a:chExt cx="3028682" cy="3028680"/>
            </a:xfrm>
          </p:grpSpPr>
          <p:sp>
            <p:nvSpPr>
              <p:cNvPr id="24" name="Fill"/>
              <p:cNvSpPr/>
              <p:nvPr/>
            </p:nvSpPr>
            <p:spPr>
              <a:xfrm>
                <a:off x="4018059" y="1552509"/>
                <a:ext cx="3028682" cy="3028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roke"/>
              <p:cNvSpPr/>
              <p:nvPr/>
            </p:nvSpPr>
            <p:spPr>
              <a:xfrm>
                <a:off x="4109415" y="1643865"/>
                <a:ext cx="2845970" cy="28459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ercentage"/>
            <p:cNvSpPr txBox="1"/>
            <p:nvPr/>
          </p:nvSpPr>
          <p:spPr>
            <a:xfrm>
              <a:off x="3883520" y="2806933"/>
              <a:ext cx="2619667" cy="738664"/>
            </a:xfrm>
            <a:prstGeom prst="rect">
              <a:avLst/>
            </a:prstGeom>
            <a:noFill/>
          </p:spPr>
          <p:txBody>
            <a:bodyPr wrap="none" rtlCol="0" anchor="ctr">
              <a:spAutoFit/>
            </a:bodyPr>
            <a:lstStyle/>
            <a:p>
              <a:pPr algn="ctr"/>
              <a:r>
                <a:rPr lang="en-US" sz="4500" b="1" dirty="0">
                  <a:latin typeface="Verdana" panose="020B0604030504040204" pitchFamily="34" charset="0"/>
                  <a:ea typeface="Verdana" panose="020B0604030504040204" pitchFamily="34" charset="0"/>
                  <a:cs typeface="Verdana" panose="020B0604030504040204" pitchFamily="34" charset="0"/>
                </a:rPr>
                <a:t>655,000</a:t>
              </a:r>
              <a:endParaRPr lang="en-US" sz="4500" dirty="0"/>
            </a:p>
          </p:txBody>
        </p:sp>
      </p:grpSp>
      <p:grpSp>
        <p:nvGrpSpPr>
          <p:cNvPr id="5" name="Circle 2"/>
          <p:cNvGrpSpPr/>
          <p:nvPr/>
        </p:nvGrpSpPr>
        <p:grpSpPr>
          <a:xfrm>
            <a:off x="970272" y="2903092"/>
            <a:ext cx="1878074" cy="1878073"/>
            <a:chOff x="1293695" y="3870789"/>
            <a:chExt cx="2504099" cy="2504097"/>
          </a:xfrm>
        </p:grpSpPr>
        <p:grpSp>
          <p:nvGrpSpPr>
            <p:cNvPr id="44" name="Group 43"/>
            <p:cNvGrpSpPr/>
            <p:nvPr/>
          </p:nvGrpSpPr>
          <p:grpSpPr>
            <a:xfrm>
              <a:off x="1293695" y="3870789"/>
              <a:ext cx="2504099" cy="2504097"/>
              <a:chOff x="4018059" y="1552509"/>
              <a:chExt cx="3028682" cy="3028680"/>
            </a:xfrm>
          </p:grpSpPr>
          <p:sp>
            <p:nvSpPr>
              <p:cNvPr id="45" name="Fill"/>
              <p:cNvSpPr/>
              <p:nvPr/>
            </p:nvSpPr>
            <p:spPr>
              <a:xfrm>
                <a:off x="4018059" y="1552509"/>
                <a:ext cx="3028682" cy="30286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ill"/>
              <p:cNvSpPr/>
              <p:nvPr/>
            </p:nvSpPr>
            <p:spPr>
              <a:xfrm>
                <a:off x="4109415" y="1643865"/>
                <a:ext cx="2845970" cy="28459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Percentage"/>
            <p:cNvSpPr txBox="1"/>
            <p:nvPr/>
          </p:nvSpPr>
          <p:spPr>
            <a:xfrm>
              <a:off x="1789714" y="4559665"/>
              <a:ext cx="1512059" cy="451405"/>
            </a:xfrm>
            <a:prstGeom prst="rect">
              <a:avLst/>
            </a:prstGeom>
            <a:noFill/>
          </p:spPr>
          <p:txBody>
            <a:bodyPr wrap="none" rtlCol="0" anchor="ctr">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467,000</a:t>
              </a:r>
              <a:endParaRPr lang="en-US" sz="2400" dirty="0"/>
            </a:p>
          </p:txBody>
        </p:sp>
        <p:grpSp>
          <p:nvGrpSpPr>
            <p:cNvPr id="51" name="Group"/>
            <p:cNvGrpSpPr/>
            <p:nvPr/>
          </p:nvGrpSpPr>
          <p:grpSpPr>
            <a:xfrm>
              <a:off x="2003514" y="5131983"/>
              <a:ext cx="1084458" cy="620710"/>
              <a:chOff x="9774729" y="1359058"/>
              <a:chExt cx="666591" cy="381536"/>
            </a:xfrm>
          </p:grpSpPr>
          <p:sp>
            <p:nvSpPr>
              <p:cNvPr id="52" name="Freeform 350"/>
              <p:cNvSpPr>
                <a:spLocks/>
              </p:cNvSpPr>
              <p:nvPr/>
            </p:nvSpPr>
            <p:spPr bwMode="auto">
              <a:xfrm>
                <a:off x="9900446" y="1359058"/>
                <a:ext cx="415158" cy="381536"/>
              </a:xfrm>
              <a:custGeom>
                <a:avLst/>
                <a:gdLst>
                  <a:gd name="T0" fmla="*/ 0 w 284"/>
                  <a:gd name="T1" fmla="*/ 252 h 261"/>
                  <a:gd name="T2" fmla="*/ 2 w 284"/>
                  <a:gd name="T3" fmla="*/ 257 h 261"/>
                  <a:gd name="T4" fmla="*/ 8 w 284"/>
                  <a:gd name="T5" fmla="*/ 261 h 261"/>
                  <a:gd name="T6" fmla="*/ 275 w 284"/>
                  <a:gd name="T7" fmla="*/ 261 h 261"/>
                  <a:gd name="T8" fmla="*/ 280 w 284"/>
                  <a:gd name="T9" fmla="*/ 257 h 261"/>
                  <a:gd name="T10" fmla="*/ 284 w 284"/>
                  <a:gd name="T11" fmla="*/ 252 h 261"/>
                  <a:gd name="T12" fmla="*/ 284 w 284"/>
                  <a:gd name="T13" fmla="*/ 234 h 261"/>
                  <a:gd name="T14" fmla="*/ 275 w 284"/>
                  <a:gd name="T15" fmla="*/ 208 h 261"/>
                  <a:gd name="T16" fmla="*/ 254 w 284"/>
                  <a:gd name="T17" fmla="*/ 186 h 261"/>
                  <a:gd name="T18" fmla="*/ 223 w 284"/>
                  <a:gd name="T19" fmla="*/ 168 h 261"/>
                  <a:gd name="T20" fmla="*/ 184 w 284"/>
                  <a:gd name="T21" fmla="*/ 156 h 261"/>
                  <a:gd name="T22" fmla="*/ 181 w 284"/>
                  <a:gd name="T23" fmla="*/ 155 h 261"/>
                  <a:gd name="T24" fmla="*/ 176 w 284"/>
                  <a:gd name="T25" fmla="*/ 150 h 261"/>
                  <a:gd name="T26" fmla="*/ 176 w 284"/>
                  <a:gd name="T27" fmla="*/ 148 h 261"/>
                  <a:gd name="T28" fmla="*/ 179 w 284"/>
                  <a:gd name="T29" fmla="*/ 142 h 261"/>
                  <a:gd name="T30" fmla="*/ 186 w 284"/>
                  <a:gd name="T31" fmla="*/ 135 h 261"/>
                  <a:gd name="T32" fmla="*/ 196 w 284"/>
                  <a:gd name="T33" fmla="*/ 120 h 261"/>
                  <a:gd name="T34" fmla="*/ 202 w 284"/>
                  <a:gd name="T35" fmla="*/ 94 h 261"/>
                  <a:gd name="T36" fmla="*/ 204 w 284"/>
                  <a:gd name="T37" fmla="*/ 73 h 261"/>
                  <a:gd name="T38" fmla="*/ 199 w 284"/>
                  <a:gd name="T39" fmla="*/ 44 h 261"/>
                  <a:gd name="T40" fmla="*/ 184 w 284"/>
                  <a:gd name="T41" fmla="*/ 21 h 261"/>
                  <a:gd name="T42" fmla="*/ 165 w 284"/>
                  <a:gd name="T43" fmla="*/ 5 h 261"/>
                  <a:gd name="T44" fmla="*/ 142 w 284"/>
                  <a:gd name="T45" fmla="*/ 0 h 261"/>
                  <a:gd name="T46" fmla="*/ 129 w 284"/>
                  <a:gd name="T47" fmla="*/ 1 h 261"/>
                  <a:gd name="T48" fmla="*/ 106 w 284"/>
                  <a:gd name="T49" fmla="*/ 11 h 261"/>
                  <a:gd name="T50" fmla="*/ 90 w 284"/>
                  <a:gd name="T51" fmla="*/ 31 h 261"/>
                  <a:gd name="T52" fmla="*/ 82 w 284"/>
                  <a:gd name="T53" fmla="*/ 58 h 261"/>
                  <a:gd name="T54" fmla="*/ 80 w 284"/>
                  <a:gd name="T55" fmla="*/ 73 h 261"/>
                  <a:gd name="T56" fmla="*/ 85 w 284"/>
                  <a:gd name="T57" fmla="*/ 112 h 261"/>
                  <a:gd name="T58" fmla="*/ 91 w 284"/>
                  <a:gd name="T59" fmla="*/ 128 h 261"/>
                  <a:gd name="T60" fmla="*/ 103 w 284"/>
                  <a:gd name="T61" fmla="*/ 142 h 261"/>
                  <a:gd name="T62" fmla="*/ 106 w 284"/>
                  <a:gd name="T63" fmla="*/ 143 h 261"/>
                  <a:gd name="T64" fmla="*/ 106 w 284"/>
                  <a:gd name="T65" fmla="*/ 148 h 261"/>
                  <a:gd name="T66" fmla="*/ 106 w 284"/>
                  <a:gd name="T67" fmla="*/ 150 h 261"/>
                  <a:gd name="T68" fmla="*/ 103 w 284"/>
                  <a:gd name="T69" fmla="*/ 155 h 261"/>
                  <a:gd name="T70" fmla="*/ 99 w 284"/>
                  <a:gd name="T71" fmla="*/ 156 h 261"/>
                  <a:gd name="T72" fmla="*/ 59 w 284"/>
                  <a:gd name="T73" fmla="*/ 168 h 261"/>
                  <a:gd name="T74" fmla="*/ 28 w 284"/>
                  <a:gd name="T75" fmla="*/ 186 h 261"/>
                  <a:gd name="T76" fmla="*/ 7 w 284"/>
                  <a:gd name="T77" fmla="*/ 208 h 261"/>
                  <a:gd name="T78" fmla="*/ 0 w 284"/>
                  <a:gd name="T79" fmla="*/ 23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61">
                    <a:moveTo>
                      <a:pt x="0" y="252"/>
                    </a:moveTo>
                    <a:lnTo>
                      <a:pt x="0" y="252"/>
                    </a:lnTo>
                    <a:lnTo>
                      <a:pt x="0" y="256"/>
                    </a:lnTo>
                    <a:lnTo>
                      <a:pt x="2" y="257"/>
                    </a:lnTo>
                    <a:lnTo>
                      <a:pt x="5" y="261"/>
                    </a:lnTo>
                    <a:lnTo>
                      <a:pt x="8" y="261"/>
                    </a:lnTo>
                    <a:lnTo>
                      <a:pt x="275" y="261"/>
                    </a:lnTo>
                    <a:lnTo>
                      <a:pt x="275" y="261"/>
                    </a:lnTo>
                    <a:lnTo>
                      <a:pt x="279" y="261"/>
                    </a:lnTo>
                    <a:lnTo>
                      <a:pt x="280" y="257"/>
                    </a:lnTo>
                    <a:lnTo>
                      <a:pt x="282" y="256"/>
                    </a:lnTo>
                    <a:lnTo>
                      <a:pt x="284" y="252"/>
                    </a:lnTo>
                    <a:lnTo>
                      <a:pt x="284" y="234"/>
                    </a:lnTo>
                    <a:lnTo>
                      <a:pt x="284" y="234"/>
                    </a:lnTo>
                    <a:lnTo>
                      <a:pt x="282" y="221"/>
                    </a:lnTo>
                    <a:lnTo>
                      <a:pt x="275" y="208"/>
                    </a:lnTo>
                    <a:lnTo>
                      <a:pt x="267" y="195"/>
                    </a:lnTo>
                    <a:lnTo>
                      <a:pt x="254" y="186"/>
                    </a:lnTo>
                    <a:lnTo>
                      <a:pt x="240" y="176"/>
                    </a:lnTo>
                    <a:lnTo>
                      <a:pt x="223" y="168"/>
                    </a:lnTo>
                    <a:lnTo>
                      <a:pt x="204" y="161"/>
                    </a:lnTo>
                    <a:lnTo>
                      <a:pt x="184" y="156"/>
                    </a:lnTo>
                    <a:lnTo>
                      <a:pt x="184" y="156"/>
                    </a:lnTo>
                    <a:lnTo>
                      <a:pt x="181" y="155"/>
                    </a:lnTo>
                    <a:lnTo>
                      <a:pt x="178" y="153"/>
                    </a:lnTo>
                    <a:lnTo>
                      <a:pt x="176" y="150"/>
                    </a:lnTo>
                    <a:lnTo>
                      <a:pt x="176" y="148"/>
                    </a:lnTo>
                    <a:lnTo>
                      <a:pt x="176" y="148"/>
                    </a:lnTo>
                    <a:lnTo>
                      <a:pt x="178" y="143"/>
                    </a:lnTo>
                    <a:lnTo>
                      <a:pt x="179" y="142"/>
                    </a:lnTo>
                    <a:lnTo>
                      <a:pt x="179" y="142"/>
                    </a:lnTo>
                    <a:lnTo>
                      <a:pt x="186" y="135"/>
                    </a:lnTo>
                    <a:lnTo>
                      <a:pt x="191" y="128"/>
                    </a:lnTo>
                    <a:lnTo>
                      <a:pt x="196" y="120"/>
                    </a:lnTo>
                    <a:lnTo>
                      <a:pt x="199" y="112"/>
                    </a:lnTo>
                    <a:lnTo>
                      <a:pt x="202" y="94"/>
                    </a:lnTo>
                    <a:lnTo>
                      <a:pt x="204" y="73"/>
                    </a:lnTo>
                    <a:lnTo>
                      <a:pt x="204" y="73"/>
                    </a:lnTo>
                    <a:lnTo>
                      <a:pt x="202" y="58"/>
                    </a:lnTo>
                    <a:lnTo>
                      <a:pt x="199" y="44"/>
                    </a:lnTo>
                    <a:lnTo>
                      <a:pt x="192" y="31"/>
                    </a:lnTo>
                    <a:lnTo>
                      <a:pt x="184" y="21"/>
                    </a:lnTo>
                    <a:lnTo>
                      <a:pt x="176" y="11"/>
                    </a:lnTo>
                    <a:lnTo>
                      <a:pt x="165" y="5"/>
                    </a:lnTo>
                    <a:lnTo>
                      <a:pt x="153" y="1"/>
                    </a:lnTo>
                    <a:lnTo>
                      <a:pt x="142" y="0"/>
                    </a:lnTo>
                    <a:lnTo>
                      <a:pt x="142" y="0"/>
                    </a:lnTo>
                    <a:lnTo>
                      <a:pt x="129" y="1"/>
                    </a:lnTo>
                    <a:lnTo>
                      <a:pt x="117" y="5"/>
                    </a:lnTo>
                    <a:lnTo>
                      <a:pt x="106" y="11"/>
                    </a:lnTo>
                    <a:lnTo>
                      <a:pt x="98" y="21"/>
                    </a:lnTo>
                    <a:lnTo>
                      <a:pt x="90" y="31"/>
                    </a:lnTo>
                    <a:lnTo>
                      <a:pt x="85" y="44"/>
                    </a:lnTo>
                    <a:lnTo>
                      <a:pt x="82" y="58"/>
                    </a:lnTo>
                    <a:lnTo>
                      <a:pt x="80" y="73"/>
                    </a:lnTo>
                    <a:lnTo>
                      <a:pt x="80" y="73"/>
                    </a:lnTo>
                    <a:lnTo>
                      <a:pt x="80" y="94"/>
                    </a:lnTo>
                    <a:lnTo>
                      <a:pt x="85" y="112"/>
                    </a:lnTo>
                    <a:lnTo>
                      <a:pt x="88" y="120"/>
                    </a:lnTo>
                    <a:lnTo>
                      <a:pt x="91" y="128"/>
                    </a:lnTo>
                    <a:lnTo>
                      <a:pt x="96" y="135"/>
                    </a:lnTo>
                    <a:lnTo>
                      <a:pt x="103" y="142"/>
                    </a:lnTo>
                    <a:lnTo>
                      <a:pt x="103" y="142"/>
                    </a:lnTo>
                    <a:lnTo>
                      <a:pt x="106" y="143"/>
                    </a:lnTo>
                    <a:lnTo>
                      <a:pt x="106" y="148"/>
                    </a:lnTo>
                    <a:lnTo>
                      <a:pt x="106" y="148"/>
                    </a:lnTo>
                    <a:lnTo>
                      <a:pt x="106" y="148"/>
                    </a:lnTo>
                    <a:lnTo>
                      <a:pt x="106" y="150"/>
                    </a:lnTo>
                    <a:lnTo>
                      <a:pt x="104" y="153"/>
                    </a:lnTo>
                    <a:lnTo>
                      <a:pt x="103" y="155"/>
                    </a:lnTo>
                    <a:lnTo>
                      <a:pt x="99" y="156"/>
                    </a:lnTo>
                    <a:lnTo>
                      <a:pt x="99" y="156"/>
                    </a:lnTo>
                    <a:lnTo>
                      <a:pt x="78" y="161"/>
                    </a:lnTo>
                    <a:lnTo>
                      <a:pt x="59" y="168"/>
                    </a:lnTo>
                    <a:lnTo>
                      <a:pt x="42" y="176"/>
                    </a:lnTo>
                    <a:lnTo>
                      <a:pt x="28" y="186"/>
                    </a:lnTo>
                    <a:lnTo>
                      <a:pt x="16" y="195"/>
                    </a:lnTo>
                    <a:lnTo>
                      <a:pt x="7" y="208"/>
                    </a:lnTo>
                    <a:lnTo>
                      <a:pt x="2" y="221"/>
                    </a:lnTo>
                    <a:lnTo>
                      <a:pt x="0" y="234"/>
                    </a:lnTo>
                    <a:lnTo>
                      <a:pt x="0" y="25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51"/>
              <p:cNvSpPr>
                <a:spLocks/>
              </p:cNvSpPr>
              <p:nvPr/>
            </p:nvSpPr>
            <p:spPr bwMode="auto">
              <a:xfrm>
                <a:off x="9774729" y="1408760"/>
                <a:ext cx="216350" cy="280670"/>
              </a:xfrm>
              <a:custGeom>
                <a:avLst/>
                <a:gdLst>
                  <a:gd name="T0" fmla="*/ 135 w 148"/>
                  <a:gd name="T1" fmla="*/ 124 h 192"/>
                  <a:gd name="T2" fmla="*/ 138 w 148"/>
                  <a:gd name="T3" fmla="*/ 119 h 192"/>
                  <a:gd name="T4" fmla="*/ 135 w 148"/>
                  <a:gd name="T5" fmla="*/ 116 h 192"/>
                  <a:gd name="T6" fmla="*/ 133 w 148"/>
                  <a:gd name="T7" fmla="*/ 116 h 192"/>
                  <a:gd name="T8" fmla="*/ 130 w 148"/>
                  <a:gd name="T9" fmla="*/ 112 h 192"/>
                  <a:gd name="T10" fmla="*/ 128 w 148"/>
                  <a:gd name="T11" fmla="*/ 109 h 192"/>
                  <a:gd name="T12" fmla="*/ 132 w 148"/>
                  <a:gd name="T13" fmla="*/ 104 h 192"/>
                  <a:gd name="T14" fmla="*/ 137 w 148"/>
                  <a:gd name="T15" fmla="*/ 99 h 192"/>
                  <a:gd name="T16" fmla="*/ 145 w 148"/>
                  <a:gd name="T17" fmla="*/ 83 h 192"/>
                  <a:gd name="T18" fmla="*/ 148 w 148"/>
                  <a:gd name="T19" fmla="*/ 54 h 192"/>
                  <a:gd name="T20" fmla="*/ 148 w 148"/>
                  <a:gd name="T21" fmla="*/ 42 h 192"/>
                  <a:gd name="T22" fmla="*/ 141 w 148"/>
                  <a:gd name="T23" fmla="*/ 23 h 192"/>
                  <a:gd name="T24" fmla="*/ 128 w 148"/>
                  <a:gd name="T25" fmla="*/ 10 h 192"/>
                  <a:gd name="T26" fmla="*/ 112 w 148"/>
                  <a:gd name="T27" fmla="*/ 2 h 192"/>
                  <a:gd name="T28" fmla="*/ 102 w 148"/>
                  <a:gd name="T29" fmla="*/ 0 h 192"/>
                  <a:gd name="T30" fmla="*/ 86 w 148"/>
                  <a:gd name="T31" fmla="*/ 5 h 192"/>
                  <a:gd name="T32" fmla="*/ 71 w 148"/>
                  <a:gd name="T33" fmla="*/ 16 h 192"/>
                  <a:gd name="T34" fmla="*/ 62 w 148"/>
                  <a:gd name="T35" fmla="*/ 33 h 192"/>
                  <a:gd name="T36" fmla="*/ 58 w 148"/>
                  <a:gd name="T37" fmla="*/ 54 h 192"/>
                  <a:gd name="T38" fmla="*/ 58 w 148"/>
                  <a:gd name="T39" fmla="*/ 70 h 192"/>
                  <a:gd name="T40" fmla="*/ 66 w 148"/>
                  <a:gd name="T41" fmla="*/ 94 h 192"/>
                  <a:gd name="T42" fmla="*/ 75 w 148"/>
                  <a:gd name="T43" fmla="*/ 104 h 192"/>
                  <a:gd name="T44" fmla="*/ 76 w 148"/>
                  <a:gd name="T45" fmla="*/ 106 h 192"/>
                  <a:gd name="T46" fmla="*/ 78 w 148"/>
                  <a:gd name="T47" fmla="*/ 109 h 192"/>
                  <a:gd name="T48" fmla="*/ 76 w 148"/>
                  <a:gd name="T49" fmla="*/ 112 h 192"/>
                  <a:gd name="T50" fmla="*/ 73 w 148"/>
                  <a:gd name="T51" fmla="*/ 116 h 192"/>
                  <a:gd name="T52" fmla="*/ 44 w 148"/>
                  <a:gd name="T53" fmla="*/ 124 h 192"/>
                  <a:gd name="T54" fmla="*/ 19 w 148"/>
                  <a:gd name="T55" fmla="*/ 137 h 192"/>
                  <a:gd name="T56" fmla="*/ 5 w 148"/>
                  <a:gd name="T57" fmla="*/ 153 h 192"/>
                  <a:gd name="T58" fmla="*/ 0 w 148"/>
                  <a:gd name="T59" fmla="*/ 173 h 192"/>
                  <a:gd name="T60" fmla="*/ 0 w 148"/>
                  <a:gd name="T61" fmla="*/ 187 h 192"/>
                  <a:gd name="T62" fmla="*/ 5 w 148"/>
                  <a:gd name="T63" fmla="*/ 192 h 192"/>
                  <a:gd name="T64" fmla="*/ 70 w 148"/>
                  <a:gd name="T65" fmla="*/ 192 h 192"/>
                  <a:gd name="T66" fmla="*/ 75 w 148"/>
                  <a:gd name="T67" fmla="*/ 187 h 192"/>
                  <a:gd name="T68" fmla="*/ 78 w 148"/>
                  <a:gd name="T69" fmla="*/ 178 h 192"/>
                  <a:gd name="T70" fmla="*/ 88 w 148"/>
                  <a:gd name="T71" fmla="*/ 160 h 192"/>
                  <a:gd name="T72" fmla="*/ 102 w 148"/>
                  <a:gd name="T73" fmla="*/ 143 h 192"/>
                  <a:gd name="T74" fmla="*/ 124 w 148"/>
                  <a:gd name="T75" fmla="*/ 130 h 192"/>
                  <a:gd name="T76" fmla="*/ 135 w 148"/>
                  <a:gd name="T77"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92">
                    <a:moveTo>
                      <a:pt x="135" y="124"/>
                    </a:moveTo>
                    <a:lnTo>
                      <a:pt x="135" y="124"/>
                    </a:lnTo>
                    <a:lnTo>
                      <a:pt x="138" y="122"/>
                    </a:lnTo>
                    <a:lnTo>
                      <a:pt x="138" y="119"/>
                    </a:lnTo>
                    <a:lnTo>
                      <a:pt x="137" y="117"/>
                    </a:lnTo>
                    <a:lnTo>
                      <a:pt x="135" y="116"/>
                    </a:lnTo>
                    <a:lnTo>
                      <a:pt x="135" y="116"/>
                    </a:lnTo>
                    <a:lnTo>
                      <a:pt x="133" y="116"/>
                    </a:lnTo>
                    <a:lnTo>
                      <a:pt x="133" y="116"/>
                    </a:lnTo>
                    <a:lnTo>
                      <a:pt x="130" y="112"/>
                    </a:lnTo>
                    <a:lnTo>
                      <a:pt x="128" y="109"/>
                    </a:lnTo>
                    <a:lnTo>
                      <a:pt x="128" y="109"/>
                    </a:lnTo>
                    <a:lnTo>
                      <a:pt x="130" y="106"/>
                    </a:lnTo>
                    <a:lnTo>
                      <a:pt x="132" y="104"/>
                    </a:lnTo>
                    <a:lnTo>
                      <a:pt x="132" y="104"/>
                    </a:lnTo>
                    <a:lnTo>
                      <a:pt x="137" y="99"/>
                    </a:lnTo>
                    <a:lnTo>
                      <a:pt x="140" y="94"/>
                    </a:lnTo>
                    <a:lnTo>
                      <a:pt x="145" y="83"/>
                    </a:lnTo>
                    <a:lnTo>
                      <a:pt x="148" y="70"/>
                    </a:lnTo>
                    <a:lnTo>
                      <a:pt x="148" y="54"/>
                    </a:lnTo>
                    <a:lnTo>
                      <a:pt x="148" y="54"/>
                    </a:lnTo>
                    <a:lnTo>
                      <a:pt x="148" y="42"/>
                    </a:lnTo>
                    <a:lnTo>
                      <a:pt x="145" y="33"/>
                    </a:lnTo>
                    <a:lnTo>
                      <a:pt x="141" y="23"/>
                    </a:lnTo>
                    <a:lnTo>
                      <a:pt x="135" y="16"/>
                    </a:lnTo>
                    <a:lnTo>
                      <a:pt x="128" y="10"/>
                    </a:lnTo>
                    <a:lnTo>
                      <a:pt x="120" y="5"/>
                    </a:lnTo>
                    <a:lnTo>
                      <a:pt x="112" y="2"/>
                    </a:lnTo>
                    <a:lnTo>
                      <a:pt x="102" y="0"/>
                    </a:lnTo>
                    <a:lnTo>
                      <a:pt x="102" y="0"/>
                    </a:lnTo>
                    <a:lnTo>
                      <a:pt x="94" y="2"/>
                    </a:lnTo>
                    <a:lnTo>
                      <a:pt x="86" y="5"/>
                    </a:lnTo>
                    <a:lnTo>
                      <a:pt x="78" y="10"/>
                    </a:lnTo>
                    <a:lnTo>
                      <a:pt x="71" y="16"/>
                    </a:lnTo>
                    <a:lnTo>
                      <a:pt x="65" y="23"/>
                    </a:lnTo>
                    <a:lnTo>
                      <a:pt x="62" y="33"/>
                    </a:lnTo>
                    <a:lnTo>
                      <a:pt x="58" y="42"/>
                    </a:lnTo>
                    <a:lnTo>
                      <a:pt x="58" y="54"/>
                    </a:lnTo>
                    <a:lnTo>
                      <a:pt x="58" y="54"/>
                    </a:lnTo>
                    <a:lnTo>
                      <a:pt x="58" y="70"/>
                    </a:lnTo>
                    <a:lnTo>
                      <a:pt x="62" y="83"/>
                    </a:lnTo>
                    <a:lnTo>
                      <a:pt x="66" y="94"/>
                    </a:lnTo>
                    <a:lnTo>
                      <a:pt x="70" y="99"/>
                    </a:lnTo>
                    <a:lnTo>
                      <a:pt x="75" y="104"/>
                    </a:lnTo>
                    <a:lnTo>
                      <a:pt x="75" y="104"/>
                    </a:lnTo>
                    <a:lnTo>
                      <a:pt x="76" y="106"/>
                    </a:lnTo>
                    <a:lnTo>
                      <a:pt x="78" y="109"/>
                    </a:lnTo>
                    <a:lnTo>
                      <a:pt x="78" y="109"/>
                    </a:lnTo>
                    <a:lnTo>
                      <a:pt x="78" y="109"/>
                    </a:lnTo>
                    <a:lnTo>
                      <a:pt x="76" y="112"/>
                    </a:lnTo>
                    <a:lnTo>
                      <a:pt x="73" y="116"/>
                    </a:lnTo>
                    <a:lnTo>
                      <a:pt x="73" y="116"/>
                    </a:lnTo>
                    <a:lnTo>
                      <a:pt x="57" y="119"/>
                    </a:lnTo>
                    <a:lnTo>
                      <a:pt x="44" y="124"/>
                    </a:lnTo>
                    <a:lnTo>
                      <a:pt x="31" y="129"/>
                    </a:lnTo>
                    <a:lnTo>
                      <a:pt x="19" y="137"/>
                    </a:lnTo>
                    <a:lnTo>
                      <a:pt x="11" y="145"/>
                    </a:lnTo>
                    <a:lnTo>
                      <a:pt x="5" y="153"/>
                    </a:lnTo>
                    <a:lnTo>
                      <a:pt x="1" y="163"/>
                    </a:lnTo>
                    <a:lnTo>
                      <a:pt x="0" y="173"/>
                    </a:lnTo>
                    <a:lnTo>
                      <a:pt x="0" y="187"/>
                    </a:lnTo>
                    <a:lnTo>
                      <a:pt x="0" y="187"/>
                    </a:lnTo>
                    <a:lnTo>
                      <a:pt x="1" y="191"/>
                    </a:lnTo>
                    <a:lnTo>
                      <a:pt x="5" y="192"/>
                    </a:lnTo>
                    <a:lnTo>
                      <a:pt x="70" y="192"/>
                    </a:lnTo>
                    <a:lnTo>
                      <a:pt x="70" y="192"/>
                    </a:lnTo>
                    <a:lnTo>
                      <a:pt x="73" y="191"/>
                    </a:lnTo>
                    <a:lnTo>
                      <a:pt x="75" y="187"/>
                    </a:lnTo>
                    <a:lnTo>
                      <a:pt x="75" y="187"/>
                    </a:lnTo>
                    <a:lnTo>
                      <a:pt x="78" y="178"/>
                    </a:lnTo>
                    <a:lnTo>
                      <a:pt x="81" y="169"/>
                    </a:lnTo>
                    <a:lnTo>
                      <a:pt x="88" y="160"/>
                    </a:lnTo>
                    <a:lnTo>
                      <a:pt x="94" y="152"/>
                    </a:lnTo>
                    <a:lnTo>
                      <a:pt x="102" y="143"/>
                    </a:lnTo>
                    <a:lnTo>
                      <a:pt x="112" y="137"/>
                    </a:lnTo>
                    <a:lnTo>
                      <a:pt x="124" y="130"/>
                    </a:lnTo>
                    <a:lnTo>
                      <a:pt x="135" y="124"/>
                    </a:lnTo>
                    <a:lnTo>
                      <a:pt x="135" y="1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52"/>
              <p:cNvSpPr>
                <a:spLocks/>
              </p:cNvSpPr>
              <p:nvPr/>
            </p:nvSpPr>
            <p:spPr bwMode="auto">
              <a:xfrm>
                <a:off x="10222047" y="1408760"/>
                <a:ext cx="219273" cy="280670"/>
              </a:xfrm>
              <a:custGeom>
                <a:avLst/>
                <a:gdLst>
                  <a:gd name="T0" fmla="*/ 77 w 150"/>
                  <a:gd name="T1" fmla="*/ 116 h 192"/>
                  <a:gd name="T2" fmla="*/ 72 w 150"/>
                  <a:gd name="T3" fmla="*/ 109 h 192"/>
                  <a:gd name="T4" fmla="*/ 72 w 150"/>
                  <a:gd name="T5" fmla="*/ 106 h 192"/>
                  <a:gd name="T6" fmla="*/ 73 w 150"/>
                  <a:gd name="T7" fmla="*/ 104 h 192"/>
                  <a:gd name="T8" fmla="*/ 82 w 150"/>
                  <a:gd name="T9" fmla="*/ 94 h 192"/>
                  <a:gd name="T10" fmla="*/ 90 w 150"/>
                  <a:gd name="T11" fmla="*/ 70 h 192"/>
                  <a:gd name="T12" fmla="*/ 91 w 150"/>
                  <a:gd name="T13" fmla="*/ 54 h 192"/>
                  <a:gd name="T14" fmla="*/ 86 w 150"/>
                  <a:gd name="T15" fmla="*/ 33 h 192"/>
                  <a:gd name="T16" fmla="*/ 77 w 150"/>
                  <a:gd name="T17" fmla="*/ 16 h 192"/>
                  <a:gd name="T18" fmla="*/ 64 w 150"/>
                  <a:gd name="T19" fmla="*/ 5 h 192"/>
                  <a:gd name="T20" fmla="*/ 46 w 150"/>
                  <a:gd name="T21" fmla="*/ 0 h 192"/>
                  <a:gd name="T22" fmla="*/ 36 w 150"/>
                  <a:gd name="T23" fmla="*/ 2 h 192"/>
                  <a:gd name="T24" fmla="*/ 20 w 150"/>
                  <a:gd name="T25" fmla="*/ 10 h 192"/>
                  <a:gd name="T26" fmla="*/ 8 w 150"/>
                  <a:gd name="T27" fmla="*/ 23 h 192"/>
                  <a:gd name="T28" fmla="*/ 2 w 150"/>
                  <a:gd name="T29" fmla="*/ 42 h 192"/>
                  <a:gd name="T30" fmla="*/ 0 w 150"/>
                  <a:gd name="T31" fmla="*/ 54 h 192"/>
                  <a:gd name="T32" fmla="*/ 3 w 150"/>
                  <a:gd name="T33" fmla="*/ 83 h 192"/>
                  <a:gd name="T34" fmla="*/ 13 w 150"/>
                  <a:gd name="T35" fmla="*/ 99 h 192"/>
                  <a:gd name="T36" fmla="*/ 18 w 150"/>
                  <a:gd name="T37" fmla="*/ 104 h 192"/>
                  <a:gd name="T38" fmla="*/ 20 w 150"/>
                  <a:gd name="T39" fmla="*/ 109 h 192"/>
                  <a:gd name="T40" fmla="*/ 20 w 150"/>
                  <a:gd name="T41" fmla="*/ 109 h 192"/>
                  <a:gd name="T42" fmla="*/ 15 w 150"/>
                  <a:gd name="T43" fmla="*/ 116 h 192"/>
                  <a:gd name="T44" fmla="*/ 15 w 150"/>
                  <a:gd name="T45" fmla="*/ 116 h 192"/>
                  <a:gd name="T46" fmla="*/ 11 w 150"/>
                  <a:gd name="T47" fmla="*/ 117 h 192"/>
                  <a:gd name="T48" fmla="*/ 11 w 150"/>
                  <a:gd name="T49" fmla="*/ 122 h 192"/>
                  <a:gd name="T50" fmla="*/ 13 w 150"/>
                  <a:gd name="T51" fmla="*/ 124 h 192"/>
                  <a:gd name="T52" fmla="*/ 36 w 150"/>
                  <a:gd name="T53" fmla="*/ 137 h 192"/>
                  <a:gd name="T54" fmla="*/ 54 w 150"/>
                  <a:gd name="T55" fmla="*/ 152 h 192"/>
                  <a:gd name="T56" fmla="*/ 67 w 150"/>
                  <a:gd name="T57" fmla="*/ 169 h 192"/>
                  <a:gd name="T58" fmla="*/ 73 w 150"/>
                  <a:gd name="T59" fmla="*/ 187 h 192"/>
                  <a:gd name="T60" fmla="*/ 75 w 150"/>
                  <a:gd name="T61" fmla="*/ 191 h 192"/>
                  <a:gd name="T62" fmla="*/ 145 w 150"/>
                  <a:gd name="T63" fmla="*/ 192 h 192"/>
                  <a:gd name="T64" fmla="*/ 148 w 150"/>
                  <a:gd name="T65" fmla="*/ 191 h 192"/>
                  <a:gd name="T66" fmla="*/ 150 w 150"/>
                  <a:gd name="T67" fmla="*/ 173 h 192"/>
                  <a:gd name="T68" fmla="*/ 148 w 150"/>
                  <a:gd name="T69" fmla="*/ 163 h 192"/>
                  <a:gd name="T70" fmla="*/ 137 w 150"/>
                  <a:gd name="T71" fmla="*/ 145 h 192"/>
                  <a:gd name="T72" fmla="*/ 117 w 150"/>
                  <a:gd name="T73" fmla="*/ 129 h 192"/>
                  <a:gd name="T74" fmla="*/ 91 w 150"/>
                  <a:gd name="T75" fmla="*/ 119 h 192"/>
                  <a:gd name="T76" fmla="*/ 77 w 150"/>
                  <a:gd name="T7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92">
                    <a:moveTo>
                      <a:pt x="77" y="116"/>
                    </a:moveTo>
                    <a:lnTo>
                      <a:pt x="77" y="116"/>
                    </a:lnTo>
                    <a:lnTo>
                      <a:pt x="72" y="112"/>
                    </a:lnTo>
                    <a:lnTo>
                      <a:pt x="72" y="109"/>
                    </a:lnTo>
                    <a:lnTo>
                      <a:pt x="72" y="109"/>
                    </a:lnTo>
                    <a:lnTo>
                      <a:pt x="72" y="106"/>
                    </a:lnTo>
                    <a:lnTo>
                      <a:pt x="73" y="104"/>
                    </a:lnTo>
                    <a:lnTo>
                      <a:pt x="73" y="104"/>
                    </a:lnTo>
                    <a:lnTo>
                      <a:pt x="78" y="99"/>
                    </a:lnTo>
                    <a:lnTo>
                      <a:pt x="82" y="94"/>
                    </a:lnTo>
                    <a:lnTo>
                      <a:pt x="86" y="83"/>
                    </a:lnTo>
                    <a:lnTo>
                      <a:pt x="90" y="70"/>
                    </a:lnTo>
                    <a:lnTo>
                      <a:pt x="91" y="54"/>
                    </a:lnTo>
                    <a:lnTo>
                      <a:pt x="91" y="54"/>
                    </a:lnTo>
                    <a:lnTo>
                      <a:pt x="90" y="42"/>
                    </a:lnTo>
                    <a:lnTo>
                      <a:pt x="86" y="33"/>
                    </a:lnTo>
                    <a:lnTo>
                      <a:pt x="83" y="23"/>
                    </a:lnTo>
                    <a:lnTo>
                      <a:pt x="77" y="16"/>
                    </a:lnTo>
                    <a:lnTo>
                      <a:pt x="70" y="10"/>
                    </a:lnTo>
                    <a:lnTo>
                      <a:pt x="64" y="5"/>
                    </a:lnTo>
                    <a:lnTo>
                      <a:pt x="54" y="2"/>
                    </a:lnTo>
                    <a:lnTo>
                      <a:pt x="46" y="0"/>
                    </a:lnTo>
                    <a:lnTo>
                      <a:pt x="46" y="0"/>
                    </a:lnTo>
                    <a:lnTo>
                      <a:pt x="36" y="2"/>
                    </a:lnTo>
                    <a:lnTo>
                      <a:pt x="28" y="5"/>
                    </a:lnTo>
                    <a:lnTo>
                      <a:pt x="20" y="10"/>
                    </a:lnTo>
                    <a:lnTo>
                      <a:pt x="13" y="16"/>
                    </a:lnTo>
                    <a:lnTo>
                      <a:pt x="8" y="23"/>
                    </a:lnTo>
                    <a:lnTo>
                      <a:pt x="3" y="33"/>
                    </a:lnTo>
                    <a:lnTo>
                      <a:pt x="2" y="42"/>
                    </a:lnTo>
                    <a:lnTo>
                      <a:pt x="0" y="54"/>
                    </a:lnTo>
                    <a:lnTo>
                      <a:pt x="0" y="54"/>
                    </a:lnTo>
                    <a:lnTo>
                      <a:pt x="2" y="70"/>
                    </a:lnTo>
                    <a:lnTo>
                      <a:pt x="3" y="83"/>
                    </a:lnTo>
                    <a:lnTo>
                      <a:pt x="8" y="94"/>
                    </a:lnTo>
                    <a:lnTo>
                      <a:pt x="13" y="99"/>
                    </a:lnTo>
                    <a:lnTo>
                      <a:pt x="18" y="104"/>
                    </a:lnTo>
                    <a:lnTo>
                      <a:pt x="18" y="104"/>
                    </a:lnTo>
                    <a:lnTo>
                      <a:pt x="20" y="106"/>
                    </a:lnTo>
                    <a:lnTo>
                      <a:pt x="20" y="109"/>
                    </a:lnTo>
                    <a:lnTo>
                      <a:pt x="20" y="109"/>
                    </a:lnTo>
                    <a:lnTo>
                      <a:pt x="20" y="109"/>
                    </a:lnTo>
                    <a:lnTo>
                      <a:pt x="18" y="112"/>
                    </a:lnTo>
                    <a:lnTo>
                      <a:pt x="15" y="116"/>
                    </a:lnTo>
                    <a:lnTo>
                      <a:pt x="15" y="116"/>
                    </a:lnTo>
                    <a:lnTo>
                      <a:pt x="15" y="116"/>
                    </a:lnTo>
                    <a:lnTo>
                      <a:pt x="15" y="116"/>
                    </a:lnTo>
                    <a:lnTo>
                      <a:pt x="11" y="117"/>
                    </a:lnTo>
                    <a:lnTo>
                      <a:pt x="10" y="119"/>
                    </a:lnTo>
                    <a:lnTo>
                      <a:pt x="11" y="122"/>
                    </a:lnTo>
                    <a:lnTo>
                      <a:pt x="13" y="124"/>
                    </a:lnTo>
                    <a:lnTo>
                      <a:pt x="13" y="124"/>
                    </a:lnTo>
                    <a:lnTo>
                      <a:pt x="25" y="130"/>
                    </a:lnTo>
                    <a:lnTo>
                      <a:pt x="36" y="137"/>
                    </a:lnTo>
                    <a:lnTo>
                      <a:pt x="46" y="143"/>
                    </a:lnTo>
                    <a:lnTo>
                      <a:pt x="54" y="152"/>
                    </a:lnTo>
                    <a:lnTo>
                      <a:pt x="60" y="160"/>
                    </a:lnTo>
                    <a:lnTo>
                      <a:pt x="67" y="169"/>
                    </a:lnTo>
                    <a:lnTo>
                      <a:pt x="72" y="178"/>
                    </a:lnTo>
                    <a:lnTo>
                      <a:pt x="73" y="187"/>
                    </a:lnTo>
                    <a:lnTo>
                      <a:pt x="73" y="187"/>
                    </a:lnTo>
                    <a:lnTo>
                      <a:pt x="75" y="191"/>
                    </a:lnTo>
                    <a:lnTo>
                      <a:pt x="78" y="192"/>
                    </a:lnTo>
                    <a:lnTo>
                      <a:pt x="145" y="192"/>
                    </a:lnTo>
                    <a:lnTo>
                      <a:pt x="145" y="192"/>
                    </a:lnTo>
                    <a:lnTo>
                      <a:pt x="148" y="191"/>
                    </a:lnTo>
                    <a:lnTo>
                      <a:pt x="150" y="187"/>
                    </a:lnTo>
                    <a:lnTo>
                      <a:pt x="150" y="173"/>
                    </a:lnTo>
                    <a:lnTo>
                      <a:pt x="150" y="173"/>
                    </a:lnTo>
                    <a:lnTo>
                      <a:pt x="148" y="163"/>
                    </a:lnTo>
                    <a:lnTo>
                      <a:pt x="143" y="153"/>
                    </a:lnTo>
                    <a:lnTo>
                      <a:pt x="137" y="145"/>
                    </a:lnTo>
                    <a:lnTo>
                      <a:pt x="129" y="137"/>
                    </a:lnTo>
                    <a:lnTo>
                      <a:pt x="117" y="129"/>
                    </a:lnTo>
                    <a:lnTo>
                      <a:pt x="106" y="124"/>
                    </a:lnTo>
                    <a:lnTo>
                      <a:pt x="91" y="119"/>
                    </a:lnTo>
                    <a:lnTo>
                      <a:pt x="77" y="116"/>
                    </a:lnTo>
                    <a:lnTo>
                      <a:pt x="77" y="1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Circle 3"/>
          <p:cNvGrpSpPr/>
          <p:nvPr/>
        </p:nvGrpSpPr>
        <p:grpSpPr>
          <a:xfrm>
            <a:off x="5245606" y="1214277"/>
            <a:ext cx="1544336" cy="1544335"/>
            <a:chOff x="6994140" y="1619036"/>
            <a:chExt cx="2059115" cy="2059113"/>
          </a:xfrm>
        </p:grpSpPr>
        <p:grpSp>
          <p:nvGrpSpPr>
            <p:cNvPr id="55" name="Group 54"/>
            <p:cNvGrpSpPr/>
            <p:nvPr/>
          </p:nvGrpSpPr>
          <p:grpSpPr>
            <a:xfrm>
              <a:off x="6994140" y="1619036"/>
              <a:ext cx="2059115" cy="2059113"/>
              <a:chOff x="4018060" y="1552509"/>
              <a:chExt cx="3028682" cy="3028680"/>
            </a:xfrm>
          </p:grpSpPr>
          <p:sp>
            <p:nvSpPr>
              <p:cNvPr id="56" name="Fill"/>
              <p:cNvSpPr/>
              <p:nvPr/>
            </p:nvSpPr>
            <p:spPr>
              <a:xfrm>
                <a:off x="4018060" y="1552509"/>
                <a:ext cx="3028682" cy="30286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roke"/>
              <p:cNvSpPr/>
              <p:nvPr/>
            </p:nvSpPr>
            <p:spPr>
              <a:xfrm>
                <a:off x="4156598" y="1691048"/>
                <a:ext cx="2751602" cy="2751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Percentage"/>
            <p:cNvSpPr txBox="1"/>
            <p:nvPr/>
          </p:nvSpPr>
          <p:spPr>
            <a:xfrm>
              <a:off x="7267669" y="2068137"/>
              <a:ext cx="1512059" cy="451405"/>
            </a:xfrm>
            <a:prstGeom prst="rect">
              <a:avLst/>
            </a:prstGeom>
            <a:noFill/>
          </p:spPr>
          <p:txBody>
            <a:bodyPr wrap="none" rtlCol="0" anchor="ctr">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103,000</a:t>
              </a:r>
              <a:endParaRPr lang="en-US" sz="2400" dirty="0"/>
            </a:p>
          </p:txBody>
        </p:sp>
      </p:grpSp>
      <p:grpSp>
        <p:nvGrpSpPr>
          <p:cNvPr id="9" name="Circle 4"/>
          <p:cNvGrpSpPr/>
          <p:nvPr/>
        </p:nvGrpSpPr>
        <p:grpSpPr>
          <a:xfrm>
            <a:off x="4951508" y="2969875"/>
            <a:ext cx="1368391" cy="1368389"/>
            <a:chOff x="6602010" y="3959832"/>
            <a:chExt cx="1824521" cy="1824519"/>
          </a:xfrm>
        </p:grpSpPr>
        <p:grpSp>
          <p:nvGrpSpPr>
            <p:cNvPr id="7" name="Group 6"/>
            <p:cNvGrpSpPr/>
            <p:nvPr/>
          </p:nvGrpSpPr>
          <p:grpSpPr>
            <a:xfrm>
              <a:off x="6602010" y="3959832"/>
              <a:ext cx="1824521" cy="1824519"/>
              <a:chOff x="6602010" y="3959832"/>
              <a:chExt cx="1824521" cy="1824519"/>
            </a:xfrm>
          </p:grpSpPr>
          <p:sp>
            <p:nvSpPr>
              <p:cNvPr id="72" name="Fill"/>
              <p:cNvSpPr/>
              <p:nvPr/>
            </p:nvSpPr>
            <p:spPr>
              <a:xfrm>
                <a:off x="6602010" y="3959832"/>
                <a:ext cx="1824521" cy="18245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troke"/>
              <p:cNvSpPr/>
              <p:nvPr/>
            </p:nvSpPr>
            <p:spPr>
              <a:xfrm>
                <a:off x="6657044" y="4004592"/>
                <a:ext cx="1714453" cy="17144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Percentage"/>
            <p:cNvSpPr txBox="1"/>
            <p:nvPr/>
          </p:nvSpPr>
          <p:spPr>
            <a:xfrm>
              <a:off x="6855491" y="4374460"/>
              <a:ext cx="1317561" cy="451405"/>
            </a:xfrm>
            <a:prstGeom prst="rect">
              <a:avLst/>
            </a:prstGeom>
            <a:noFill/>
          </p:spPr>
          <p:txBody>
            <a:bodyPr wrap="none" rtlCol="0" anchor="ctr">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41,000</a:t>
              </a:r>
              <a:endParaRPr lang="en-US" sz="2400" dirty="0"/>
            </a:p>
          </p:txBody>
        </p:sp>
      </p:grpSp>
      <p:sp>
        <p:nvSpPr>
          <p:cNvPr id="50" name="Sub Title"/>
          <p:cNvSpPr txBox="1"/>
          <p:nvPr/>
        </p:nvSpPr>
        <p:spPr>
          <a:xfrm>
            <a:off x="-107107" y="910368"/>
            <a:ext cx="5488522" cy="931024"/>
          </a:xfrm>
          <a:prstGeom prst="rect">
            <a:avLst/>
          </a:prstGeom>
          <a:noFill/>
        </p:spPr>
        <p:txBody>
          <a:bodyPr wrap="square" lIns="342900" tIns="34290" rIns="68580" bIns="34290" rtlCol="0">
            <a:spAutoFit/>
          </a:bodyPr>
          <a:lstStyle/>
          <a:p>
            <a:r>
              <a:rPr lang="en-US" sz="2800" baseline="0" dirty="0">
                <a:solidFill>
                  <a:srgbClr val="00396D"/>
                </a:solidFill>
                <a:latin typeface="Verdana" panose="020B0604030504040204" pitchFamily="34" charset="0"/>
                <a:ea typeface="Verdana" panose="020B0604030504040204" pitchFamily="34" charset="0"/>
                <a:cs typeface="Verdana" panose="020B0604030504040204" pitchFamily="34" charset="0"/>
              </a:rPr>
              <a:t>Adolescent non-medical drug use</a:t>
            </a:r>
            <a:endParaRPr lang="en-US" sz="2800" dirty="0">
              <a:solidFill>
                <a:srgbClr val="00396D"/>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Title"/>
          <p:cNvSpPr txBox="1"/>
          <p:nvPr/>
        </p:nvSpPr>
        <p:spPr>
          <a:xfrm>
            <a:off x="1735530" y="14489"/>
            <a:ext cx="5579989" cy="684803"/>
          </a:xfrm>
          <a:prstGeom prst="rect">
            <a:avLst/>
          </a:prstGeom>
          <a:noFill/>
          <a:ln>
            <a:noFill/>
          </a:ln>
        </p:spPr>
        <p:txBody>
          <a:bodyPr wrap="square" lIns="411480" tIns="34290" rIns="137160" bIns="34290" rtlCol="0" anchor="ctr" anchorCtr="0">
            <a:spAutoFit/>
          </a:bodyPr>
          <a:lstStyle/>
          <a:p>
            <a:r>
              <a:rPr lang="en-US" b="1" baseline="0" dirty="0">
                <a:solidFill>
                  <a:srgbClr val="002060"/>
                </a:solidFill>
                <a:latin typeface="+mn-lt"/>
                <a:ea typeface="Verdana" panose="020B0604030504040204" pitchFamily="34" charset="0"/>
                <a:cs typeface="Verdana" panose="020B0604030504040204" pitchFamily="34" charset="0"/>
              </a:rPr>
              <a:t>Prescription Drug Use</a:t>
            </a:r>
          </a:p>
        </p:txBody>
      </p:sp>
      <p:grpSp>
        <p:nvGrpSpPr>
          <p:cNvPr id="4" name="Group 3"/>
          <p:cNvGrpSpPr/>
          <p:nvPr/>
        </p:nvGrpSpPr>
        <p:grpSpPr>
          <a:xfrm>
            <a:off x="3320226" y="2739117"/>
            <a:ext cx="1112702" cy="741112"/>
            <a:chOff x="3320718" y="3058049"/>
            <a:chExt cx="813343" cy="465533"/>
          </a:xfrm>
        </p:grpSpPr>
        <p:sp>
          <p:nvSpPr>
            <p:cNvPr id="62" name="Freeform 350"/>
            <p:cNvSpPr>
              <a:spLocks/>
            </p:cNvSpPr>
            <p:nvPr/>
          </p:nvSpPr>
          <p:spPr bwMode="auto">
            <a:xfrm>
              <a:off x="3474112" y="3058049"/>
              <a:ext cx="506556" cy="465533"/>
            </a:xfrm>
            <a:custGeom>
              <a:avLst/>
              <a:gdLst>
                <a:gd name="T0" fmla="*/ 0 w 284"/>
                <a:gd name="T1" fmla="*/ 252 h 261"/>
                <a:gd name="T2" fmla="*/ 2 w 284"/>
                <a:gd name="T3" fmla="*/ 257 h 261"/>
                <a:gd name="T4" fmla="*/ 8 w 284"/>
                <a:gd name="T5" fmla="*/ 261 h 261"/>
                <a:gd name="T6" fmla="*/ 275 w 284"/>
                <a:gd name="T7" fmla="*/ 261 h 261"/>
                <a:gd name="T8" fmla="*/ 280 w 284"/>
                <a:gd name="T9" fmla="*/ 257 h 261"/>
                <a:gd name="T10" fmla="*/ 284 w 284"/>
                <a:gd name="T11" fmla="*/ 252 h 261"/>
                <a:gd name="T12" fmla="*/ 284 w 284"/>
                <a:gd name="T13" fmla="*/ 234 h 261"/>
                <a:gd name="T14" fmla="*/ 275 w 284"/>
                <a:gd name="T15" fmla="*/ 208 h 261"/>
                <a:gd name="T16" fmla="*/ 254 w 284"/>
                <a:gd name="T17" fmla="*/ 186 h 261"/>
                <a:gd name="T18" fmla="*/ 223 w 284"/>
                <a:gd name="T19" fmla="*/ 168 h 261"/>
                <a:gd name="T20" fmla="*/ 184 w 284"/>
                <a:gd name="T21" fmla="*/ 156 h 261"/>
                <a:gd name="T22" fmla="*/ 181 w 284"/>
                <a:gd name="T23" fmla="*/ 155 h 261"/>
                <a:gd name="T24" fmla="*/ 176 w 284"/>
                <a:gd name="T25" fmla="*/ 150 h 261"/>
                <a:gd name="T26" fmla="*/ 176 w 284"/>
                <a:gd name="T27" fmla="*/ 148 h 261"/>
                <a:gd name="T28" fmla="*/ 179 w 284"/>
                <a:gd name="T29" fmla="*/ 142 h 261"/>
                <a:gd name="T30" fmla="*/ 186 w 284"/>
                <a:gd name="T31" fmla="*/ 135 h 261"/>
                <a:gd name="T32" fmla="*/ 196 w 284"/>
                <a:gd name="T33" fmla="*/ 120 h 261"/>
                <a:gd name="T34" fmla="*/ 202 w 284"/>
                <a:gd name="T35" fmla="*/ 94 h 261"/>
                <a:gd name="T36" fmla="*/ 204 w 284"/>
                <a:gd name="T37" fmla="*/ 73 h 261"/>
                <a:gd name="T38" fmla="*/ 199 w 284"/>
                <a:gd name="T39" fmla="*/ 44 h 261"/>
                <a:gd name="T40" fmla="*/ 184 w 284"/>
                <a:gd name="T41" fmla="*/ 21 h 261"/>
                <a:gd name="T42" fmla="*/ 165 w 284"/>
                <a:gd name="T43" fmla="*/ 5 h 261"/>
                <a:gd name="T44" fmla="*/ 142 w 284"/>
                <a:gd name="T45" fmla="*/ 0 h 261"/>
                <a:gd name="T46" fmla="*/ 129 w 284"/>
                <a:gd name="T47" fmla="*/ 1 h 261"/>
                <a:gd name="T48" fmla="*/ 106 w 284"/>
                <a:gd name="T49" fmla="*/ 11 h 261"/>
                <a:gd name="T50" fmla="*/ 90 w 284"/>
                <a:gd name="T51" fmla="*/ 31 h 261"/>
                <a:gd name="T52" fmla="*/ 82 w 284"/>
                <a:gd name="T53" fmla="*/ 58 h 261"/>
                <a:gd name="T54" fmla="*/ 80 w 284"/>
                <a:gd name="T55" fmla="*/ 73 h 261"/>
                <a:gd name="T56" fmla="*/ 85 w 284"/>
                <a:gd name="T57" fmla="*/ 112 h 261"/>
                <a:gd name="T58" fmla="*/ 91 w 284"/>
                <a:gd name="T59" fmla="*/ 128 h 261"/>
                <a:gd name="T60" fmla="*/ 103 w 284"/>
                <a:gd name="T61" fmla="*/ 142 h 261"/>
                <a:gd name="T62" fmla="*/ 106 w 284"/>
                <a:gd name="T63" fmla="*/ 143 h 261"/>
                <a:gd name="T64" fmla="*/ 106 w 284"/>
                <a:gd name="T65" fmla="*/ 148 h 261"/>
                <a:gd name="T66" fmla="*/ 106 w 284"/>
                <a:gd name="T67" fmla="*/ 150 h 261"/>
                <a:gd name="T68" fmla="*/ 103 w 284"/>
                <a:gd name="T69" fmla="*/ 155 h 261"/>
                <a:gd name="T70" fmla="*/ 99 w 284"/>
                <a:gd name="T71" fmla="*/ 156 h 261"/>
                <a:gd name="T72" fmla="*/ 59 w 284"/>
                <a:gd name="T73" fmla="*/ 168 h 261"/>
                <a:gd name="T74" fmla="*/ 28 w 284"/>
                <a:gd name="T75" fmla="*/ 186 h 261"/>
                <a:gd name="T76" fmla="*/ 7 w 284"/>
                <a:gd name="T77" fmla="*/ 208 h 261"/>
                <a:gd name="T78" fmla="*/ 0 w 284"/>
                <a:gd name="T79" fmla="*/ 23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61">
                  <a:moveTo>
                    <a:pt x="0" y="252"/>
                  </a:moveTo>
                  <a:lnTo>
                    <a:pt x="0" y="252"/>
                  </a:lnTo>
                  <a:lnTo>
                    <a:pt x="0" y="256"/>
                  </a:lnTo>
                  <a:lnTo>
                    <a:pt x="2" y="257"/>
                  </a:lnTo>
                  <a:lnTo>
                    <a:pt x="5" y="261"/>
                  </a:lnTo>
                  <a:lnTo>
                    <a:pt x="8" y="261"/>
                  </a:lnTo>
                  <a:lnTo>
                    <a:pt x="275" y="261"/>
                  </a:lnTo>
                  <a:lnTo>
                    <a:pt x="275" y="261"/>
                  </a:lnTo>
                  <a:lnTo>
                    <a:pt x="279" y="261"/>
                  </a:lnTo>
                  <a:lnTo>
                    <a:pt x="280" y="257"/>
                  </a:lnTo>
                  <a:lnTo>
                    <a:pt x="282" y="256"/>
                  </a:lnTo>
                  <a:lnTo>
                    <a:pt x="284" y="252"/>
                  </a:lnTo>
                  <a:lnTo>
                    <a:pt x="284" y="234"/>
                  </a:lnTo>
                  <a:lnTo>
                    <a:pt x="284" y="234"/>
                  </a:lnTo>
                  <a:lnTo>
                    <a:pt x="282" y="221"/>
                  </a:lnTo>
                  <a:lnTo>
                    <a:pt x="275" y="208"/>
                  </a:lnTo>
                  <a:lnTo>
                    <a:pt x="267" y="195"/>
                  </a:lnTo>
                  <a:lnTo>
                    <a:pt x="254" y="186"/>
                  </a:lnTo>
                  <a:lnTo>
                    <a:pt x="240" y="176"/>
                  </a:lnTo>
                  <a:lnTo>
                    <a:pt x="223" y="168"/>
                  </a:lnTo>
                  <a:lnTo>
                    <a:pt x="204" y="161"/>
                  </a:lnTo>
                  <a:lnTo>
                    <a:pt x="184" y="156"/>
                  </a:lnTo>
                  <a:lnTo>
                    <a:pt x="184" y="156"/>
                  </a:lnTo>
                  <a:lnTo>
                    <a:pt x="181" y="155"/>
                  </a:lnTo>
                  <a:lnTo>
                    <a:pt x="178" y="153"/>
                  </a:lnTo>
                  <a:lnTo>
                    <a:pt x="176" y="150"/>
                  </a:lnTo>
                  <a:lnTo>
                    <a:pt x="176" y="148"/>
                  </a:lnTo>
                  <a:lnTo>
                    <a:pt x="176" y="148"/>
                  </a:lnTo>
                  <a:lnTo>
                    <a:pt x="178" y="143"/>
                  </a:lnTo>
                  <a:lnTo>
                    <a:pt x="179" y="142"/>
                  </a:lnTo>
                  <a:lnTo>
                    <a:pt x="179" y="142"/>
                  </a:lnTo>
                  <a:lnTo>
                    <a:pt x="186" y="135"/>
                  </a:lnTo>
                  <a:lnTo>
                    <a:pt x="191" y="128"/>
                  </a:lnTo>
                  <a:lnTo>
                    <a:pt x="196" y="120"/>
                  </a:lnTo>
                  <a:lnTo>
                    <a:pt x="199" y="112"/>
                  </a:lnTo>
                  <a:lnTo>
                    <a:pt x="202" y="94"/>
                  </a:lnTo>
                  <a:lnTo>
                    <a:pt x="204" y="73"/>
                  </a:lnTo>
                  <a:lnTo>
                    <a:pt x="204" y="73"/>
                  </a:lnTo>
                  <a:lnTo>
                    <a:pt x="202" y="58"/>
                  </a:lnTo>
                  <a:lnTo>
                    <a:pt x="199" y="44"/>
                  </a:lnTo>
                  <a:lnTo>
                    <a:pt x="192" y="31"/>
                  </a:lnTo>
                  <a:lnTo>
                    <a:pt x="184" y="21"/>
                  </a:lnTo>
                  <a:lnTo>
                    <a:pt x="176" y="11"/>
                  </a:lnTo>
                  <a:lnTo>
                    <a:pt x="165" y="5"/>
                  </a:lnTo>
                  <a:lnTo>
                    <a:pt x="153" y="1"/>
                  </a:lnTo>
                  <a:lnTo>
                    <a:pt x="142" y="0"/>
                  </a:lnTo>
                  <a:lnTo>
                    <a:pt x="142" y="0"/>
                  </a:lnTo>
                  <a:lnTo>
                    <a:pt x="129" y="1"/>
                  </a:lnTo>
                  <a:lnTo>
                    <a:pt x="117" y="5"/>
                  </a:lnTo>
                  <a:lnTo>
                    <a:pt x="106" y="11"/>
                  </a:lnTo>
                  <a:lnTo>
                    <a:pt x="98" y="21"/>
                  </a:lnTo>
                  <a:lnTo>
                    <a:pt x="90" y="31"/>
                  </a:lnTo>
                  <a:lnTo>
                    <a:pt x="85" y="44"/>
                  </a:lnTo>
                  <a:lnTo>
                    <a:pt x="82" y="58"/>
                  </a:lnTo>
                  <a:lnTo>
                    <a:pt x="80" y="73"/>
                  </a:lnTo>
                  <a:lnTo>
                    <a:pt x="80" y="73"/>
                  </a:lnTo>
                  <a:lnTo>
                    <a:pt x="80" y="94"/>
                  </a:lnTo>
                  <a:lnTo>
                    <a:pt x="85" y="112"/>
                  </a:lnTo>
                  <a:lnTo>
                    <a:pt x="88" y="120"/>
                  </a:lnTo>
                  <a:lnTo>
                    <a:pt x="91" y="128"/>
                  </a:lnTo>
                  <a:lnTo>
                    <a:pt x="96" y="135"/>
                  </a:lnTo>
                  <a:lnTo>
                    <a:pt x="103" y="142"/>
                  </a:lnTo>
                  <a:lnTo>
                    <a:pt x="103" y="142"/>
                  </a:lnTo>
                  <a:lnTo>
                    <a:pt x="106" y="143"/>
                  </a:lnTo>
                  <a:lnTo>
                    <a:pt x="106" y="148"/>
                  </a:lnTo>
                  <a:lnTo>
                    <a:pt x="106" y="148"/>
                  </a:lnTo>
                  <a:lnTo>
                    <a:pt x="106" y="148"/>
                  </a:lnTo>
                  <a:lnTo>
                    <a:pt x="106" y="150"/>
                  </a:lnTo>
                  <a:lnTo>
                    <a:pt x="104" y="153"/>
                  </a:lnTo>
                  <a:lnTo>
                    <a:pt x="103" y="155"/>
                  </a:lnTo>
                  <a:lnTo>
                    <a:pt x="99" y="156"/>
                  </a:lnTo>
                  <a:lnTo>
                    <a:pt x="99" y="156"/>
                  </a:lnTo>
                  <a:lnTo>
                    <a:pt x="78" y="161"/>
                  </a:lnTo>
                  <a:lnTo>
                    <a:pt x="59" y="168"/>
                  </a:lnTo>
                  <a:lnTo>
                    <a:pt x="42" y="176"/>
                  </a:lnTo>
                  <a:lnTo>
                    <a:pt x="28" y="186"/>
                  </a:lnTo>
                  <a:lnTo>
                    <a:pt x="16" y="195"/>
                  </a:lnTo>
                  <a:lnTo>
                    <a:pt x="7" y="208"/>
                  </a:lnTo>
                  <a:lnTo>
                    <a:pt x="2" y="221"/>
                  </a:lnTo>
                  <a:lnTo>
                    <a:pt x="0" y="234"/>
                  </a:lnTo>
                  <a:lnTo>
                    <a:pt x="0" y="25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51"/>
            <p:cNvSpPr>
              <a:spLocks/>
            </p:cNvSpPr>
            <p:nvPr/>
          </p:nvSpPr>
          <p:spPr bwMode="auto">
            <a:xfrm>
              <a:off x="3320718" y="3118693"/>
              <a:ext cx="263980" cy="342461"/>
            </a:xfrm>
            <a:custGeom>
              <a:avLst/>
              <a:gdLst>
                <a:gd name="T0" fmla="*/ 135 w 148"/>
                <a:gd name="T1" fmla="*/ 124 h 192"/>
                <a:gd name="T2" fmla="*/ 138 w 148"/>
                <a:gd name="T3" fmla="*/ 119 h 192"/>
                <a:gd name="T4" fmla="*/ 135 w 148"/>
                <a:gd name="T5" fmla="*/ 116 h 192"/>
                <a:gd name="T6" fmla="*/ 133 w 148"/>
                <a:gd name="T7" fmla="*/ 116 h 192"/>
                <a:gd name="T8" fmla="*/ 130 w 148"/>
                <a:gd name="T9" fmla="*/ 112 h 192"/>
                <a:gd name="T10" fmla="*/ 128 w 148"/>
                <a:gd name="T11" fmla="*/ 109 h 192"/>
                <a:gd name="T12" fmla="*/ 132 w 148"/>
                <a:gd name="T13" fmla="*/ 104 h 192"/>
                <a:gd name="T14" fmla="*/ 137 w 148"/>
                <a:gd name="T15" fmla="*/ 99 h 192"/>
                <a:gd name="T16" fmla="*/ 145 w 148"/>
                <a:gd name="T17" fmla="*/ 83 h 192"/>
                <a:gd name="T18" fmla="*/ 148 w 148"/>
                <a:gd name="T19" fmla="*/ 54 h 192"/>
                <a:gd name="T20" fmla="*/ 148 w 148"/>
                <a:gd name="T21" fmla="*/ 42 h 192"/>
                <a:gd name="T22" fmla="*/ 141 w 148"/>
                <a:gd name="T23" fmla="*/ 23 h 192"/>
                <a:gd name="T24" fmla="*/ 128 w 148"/>
                <a:gd name="T25" fmla="*/ 10 h 192"/>
                <a:gd name="T26" fmla="*/ 112 w 148"/>
                <a:gd name="T27" fmla="*/ 2 h 192"/>
                <a:gd name="T28" fmla="*/ 102 w 148"/>
                <a:gd name="T29" fmla="*/ 0 h 192"/>
                <a:gd name="T30" fmla="*/ 86 w 148"/>
                <a:gd name="T31" fmla="*/ 5 h 192"/>
                <a:gd name="T32" fmla="*/ 71 w 148"/>
                <a:gd name="T33" fmla="*/ 16 h 192"/>
                <a:gd name="T34" fmla="*/ 62 w 148"/>
                <a:gd name="T35" fmla="*/ 33 h 192"/>
                <a:gd name="T36" fmla="*/ 58 w 148"/>
                <a:gd name="T37" fmla="*/ 54 h 192"/>
                <a:gd name="T38" fmla="*/ 58 w 148"/>
                <a:gd name="T39" fmla="*/ 70 h 192"/>
                <a:gd name="T40" fmla="*/ 66 w 148"/>
                <a:gd name="T41" fmla="*/ 94 h 192"/>
                <a:gd name="T42" fmla="*/ 75 w 148"/>
                <a:gd name="T43" fmla="*/ 104 h 192"/>
                <a:gd name="T44" fmla="*/ 76 w 148"/>
                <a:gd name="T45" fmla="*/ 106 h 192"/>
                <a:gd name="T46" fmla="*/ 78 w 148"/>
                <a:gd name="T47" fmla="*/ 109 h 192"/>
                <a:gd name="T48" fmla="*/ 76 w 148"/>
                <a:gd name="T49" fmla="*/ 112 h 192"/>
                <a:gd name="T50" fmla="*/ 73 w 148"/>
                <a:gd name="T51" fmla="*/ 116 h 192"/>
                <a:gd name="T52" fmla="*/ 44 w 148"/>
                <a:gd name="T53" fmla="*/ 124 h 192"/>
                <a:gd name="T54" fmla="*/ 19 w 148"/>
                <a:gd name="T55" fmla="*/ 137 h 192"/>
                <a:gd name="T56" fmla="*/ 5 w 148"/>
                <a:gd name="T57" fmla="*/ 153 h 192"/>
                <a:gd name="T58" fmla="*/ 0 w 148"/>
                <a:gd name="T59" fmla="*/ 173 h 192"/>
                <a:gd name="T60" fmla="*/ 0 w 148"/>
                <a:gd name="T61" fmla="*/ 187 h 192"/>
                <a:gd name="T62" fmla="*/ 5 w 148"/>
                <a:gd name="T63" fmla="*/ 192 h 192"/>
                <a:gd name="T64" fmla="*/ 70 w 148"/>
                <a:gd name="T65" fmla="*/ 192 h 192"/>
                <a:gd name="T66" fmla="*/ 75 w 148"/>
                <a:gd name="T67" fmla="*/ 187 h 192"/>
                <a:gd name="T68" fmla="*/ 78 w 148"/>
                <a:gd name="T69" fmla="*/ 178 h 192"/>
                <a:gd name="T70" fmla="*/ 88 w 148"/>
                <a:gd name="T71" fmla="*/ 160 h 192"/>
                <a:gd name="T72" fmla="*/ 102 w 148"/>
                <a:gd name="T73" fmla="*/ 143 h 192"/>
                <a:gd name="T74" fmla="*/ 124 w 148"/>
                <a:gd name="T75" fmla="*/ 130 h 192"/>
                <a:gd name="T76" fmla="*/ 135 w 148"/>
                <a:gd name="T77"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92">
                  <a:moveTo>
                    <a:pt x="135" y="124"/>
                  </a:moveTo>
                  <a:lnTo>
                    <a:pt x="135" y="124"/>
                  </a:lnTo>
                  <a:lnTo>
                    <a:pt x="138" y="122"/>
                  </a:lnTo>
                  <a:lnTo>
                    <a:pt x="138" y="119"/>
                  </a:lnTo>
                  <a:lnTo>
                    <a:pt x="137" y="117"/>
                  </a:lnTo>
                  <a:lnTo>
                    <a:pt x="135" y="116"/>
                  </a:lnTo>
                  <a:lnTo>
                    <a:pt x="135" y="116"/>
                  </a:lnTo>
                  <a:lnTo>
                    <a:pt x="133" y="116"/>
                  </a:lnTo>
                  <a:lnTo>
                    <a:pt x="133" y="116"/>
                  </a:lnTo>
                  <a:lnTo>
                    <a:pt x="130" y="112"/>
                  </a:lnTo>
                  <a:lnTo>
                    <a:pt x="128" y="109"/>
                  </a:lnTo>
                  <a:lnTo>
                    <a:pt x="128" y="109"/>
                  </a:lnTo>
                  <a:lnTo>
                    <a:pt x="130" y="106"/>
                  </a:lnTo>
                  <a:lnTo>
                    <a:pt x="132" y="104"/>
                  </a:lnTo>
                  <a:lnTo>
                    <a:pt x="132" y="104"/>
                  </a:lnTo>
                  <a:lnTo>
                    <a:pt x="137" y="99"/>
                  </a:lnTo>
                  <a:lnTo>
                    <a:pt x="140" y="94"/>
                  </a:lnTo>
                  <a:lnTo>
                    <a:pt x="145" y="83"/>
                  </a:lnTo>
                  <a:lnTo>
                    <a:pt x="148" y="70"/>
                  </a:lnTo>
                  <a:lnTo>
                    <a:pt x="148" y="54"/>
                  </a:lnTo>
                  <a:lnTo>
                    <a:pt x="148" y="54"/>
                  </a:lnTo>
                  <a:lnTo>
                    <a:pt x="148" y="42"/>
                  </a:lnTo>
                  <a:lnTo>
                    <a:pt x="145" y="33"/>
                  </a:lnTo>
                  <a:lnTo>
                    <a:pt x="141" y="23"/>
                  </a:lnTo>
                  <a:lnTo>
                    <a:pt x="135" y="16"/>
                  </a:lnTo>
                  <a:lnTo>
                    <a:pt x="128" y="10"/>
                  </a:lnTo>
                  <a:lnTo>
                    <a:pt x="120" y="5"/>
                  </a:lnTo>
                  <a:lnTo>
                    <a:pt x="112" y="2"/>
                  </a:lnTo>
                  <a:lnTo>
                    <a:pt x="102" y="0"/>
                  </a:lnTo>
                  <a:lnTo>
                    <a:pt x="102" y="0"/>
                  </a:lnTo>
                  <a:lnTo>
                    <a:pt x="94" y="2"/>
                  </a:lnTo>
                  <a:lnTo>
                    <a:pt x="86" y="5"/>
                  </a:lnTo>
                  <a:lnTo>
                    <a:pt x="78" y="10"/>
                  </a:lnTo>
                  <a:lnTo>
                    <a:pt x="71" y="16"/>
                  </a:lnTo>
                  <a:lnTo>
                    <a:pt x="65" y="23"/>
                  </a:lnTo>
                  <a:lnTo>
                    <a:pt x="62" y="33"/>
                  </a:lnTo>
                  <a:lnTo>
                    <a:pt x="58" y="42"/>
                  </a:lnTo>
                  <a:lnTo>
                    <a:pt x="58" y="54"/>
                  </a:lnTo>
                  <a:lnTo>
                    <a:pt x="58" y="54"/>
                  </a:lnTo>
                  <a:lnTo>
                    <a:pt x="58" y="70"/>
                  </a:lnTo>
                  <a:lnTo>
                    <a:pt x="62" y="83"/>
                  </a:lnTo>
                  <a:lnTo>
                    <a:pt x="66" y="94"/>
                  </a:lnTo>
                  <a:lnTo>
                    <a:pt x="70" y="99"/>
                  </a:lnTo>
                  <a:lnTo>
                    <a:pt x="75" y="104"/>
                  </a:lnTo>
                  <a:lnTo>
                    <a:pt x="75" y="104"/>
                  </a:lnTo>
                  <a:lnTo>
                    <a:pt x="76" y="106"/>
                  </a:lnTo>
                  <a:lnTo>
                    <a:pt x="78" y="109"/>
                  </a:lnTo>
                  <a:lnTo>
                    <a:pt x="78" y="109"/>
                  </a:lnTo>
                  <a:lnTo>
                    <a:pt x="78" y="109"/>
                  </a:lnTo>
                  <a:lnTo>
                    <a:pt x="76" y="112"/>
                  </a:lnTo>
                  <a:lnTo>
                    <a:pt x="73" y="116"/>
                  </a:lnTo>
                  <a:lnTo>
                    <a:pt x="73" y="116"/>
                  </a:lnTo>
                  <a:lnTo>
                    <a:pt x="57" y="119"/>
                  </a:lnTo>
                  <a:lnTo>
                    <a:pt x="44" y="124"/>
                  </a:lnTo>
                  <a:lnTo>
                    <a:pt x="31" y="129"/>
                  </a:lnTo>
                  <a:lnTo>
                    <a:pt x="19" y="137"/>
                  </a:lnTo>
                  <a:lnTo>
                    <a:pt x="11" y="145"/>
                  </a:lnTo>
                  <a:lnTo>
                    <a:pt x="5" y="153"/>
                  </a:lnTo>
                  <a:lnTo>
                    <a:pt x="1" y="163"/>
                  </a:lnTo>
                  <a:lnTo>
                    <a:pt x="0" y="173"/>
                  </a:lnTo>
                  <a:lnTo>
                    <a:pt x="0" y="187"/>
                  </a:lnTo>
                  <a:lnTo>
                    <a:pt x="0" y="187"/>
                  </a:lnTo>
                  <a:lnTo>
                    <a:pt x="1" y="191"/>
                  </a:lnTo>
                  <a:lnTo>
                    <a:pt x="5" y="192"/>
                  </a:lnTo>
                  <a:lnTo>
                    <a:pt x="70" y="192"/>
                  </a:lnTo>
                  <a:lnTo>
                    <a:pt x="70" y="192"/>
                  </a:lnTo>
                  <a:lnTo>
                    <a:pt x="73" y="191"/>
                  </a:lnTo>
                  <a:lnTo>
                    <a:pt x="75" y="187"/>
                  </a:lnTo>
                  <a:lnTo>
                    <a:pt x="75" y="187"/>
                  </a:lnTo>
                  <a:lnTo>
                    <a:pt x="78" y="178"/>
                  </a:lnTo>
                  <a:lnTo>
                    <a:pt x="81" y="169"/>
                  </a:lnTo>
                  <a:lnTo>
                    <a:pt x="88" y="160"/>
                  </a:lnTo>
                  <a:lnTo>
                    <a:pt x="94" y="152"/>
                  </a:lnTo>
                  <a:lnTo>
                    <a:pt x="102" y="143"/>
                  </a:lnTo>
                  <a:lnTo>
                    <a:pt x="112" y="137"/>
                  </a:lnTo>
                  <a:lnTo>
                    <a:pt x="124" y="130"/>
                  </a:lnTo>
                  <a:lnTo>
                    <a:pt x="135" y="124"/>
                  </a:lnTo>
                  <a:lnTo>
                    <a:pt x="135" y="1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52"/>
            <p:cNvSpPr>
              <a:spLocks/>
            </p:cNvSpPr>
            <p:nvPr/>
          </p:nvSpPr>
          <p:spPr bwMode="auto">
            <a:xfrm>
              <a:off x="3866514" y="3118693"/>
              <a:ext cx="267547" cy="342461"/>
            </a:xfrm>
            <a:custGeom>
              <a:avLst/>
              <a:gdLst>
                <a:gd name="T0" fmla="*/ 77 w 150"/>
                <a:gd name="T1" fmla="*/ 116 h 192"/>
                <a:gd name="T2" fmla="*/ 72 w 150"/>
                <a:gd name="T3" fmla="*/ 109 h 192"/>
                <a:gd name="T4" fmla="*/ 72 w 150"/>
                <a:gd name="T5" fmla="*/ 106 h 192"/>
                <a:gd name="T6" fmla="*/ 73 w 150"/>
                <a:gd name="T7" fmla="*/ 104 h 192"/>
                <a:gd name="T8" fmla="*/ 82 w 150"/>
                <a:gd name="T9" fmla="*/ 94 h 192"/>
                <a:gd name="T10" fmla="*/ 90 w 150"/>
                <a:gd name="T11" fmla="*/ 70 h 192"/>
                <a:gd name="T12" fmla="*/ 91 w 150"/>
                <a:gd name="T13" fmla="*/ 54 h 192"/>
                <a:gd name="T14" fmla="*/ 86 w 150"/>
                <a:gd name="T15" fmla="*/ 33 h 192"/>
                <a:gd name="T16" fmla="*/ 77 w 150"/>
                <a:gd name="T17" fmla="*/ 16 h 192"/>
                <a:gd name="T18" fmla="*/ 64 w 150"/>
                <a:gd name="T19" fmla="*/ 5 h 192"/>
                <a:gd name="T20" fmla="*/ 46 w 150"/>
                <a:gd name="T21" fmla="*/ 0 h 192"/>
                <a:gd name="T22" fmla="*/ 36 w 150"/>
                <a:gd name="T23" fmla="*/ 2 h 192"/>
                <a:gd name="T24" fmla="*/ 20 w 150"/>
                <a:gd name="T25" fmla="*/ 10 h 192"/>
                <a:gd name="T26" fmla="*/ 8 w 150"/>
                <a:gd name="T27" fmla="*/ 23 h 192"/>
                <a:gd name="T28" fmla="*/ 2 w 150"/>
                <a:gd name="T29" fmla="*/ 42 h 192"/>
                <a:gd name="T30" fmla="*/ 0 w 150"/>
                <a:gd name="T31" fmla="*/ 54 h 192"/>
                <a:gd name="T32" fmla="*/ 3 w 150"/>
                <a:gd name="T33" fmla="*/ 83 h 192"/>
                <a:gd name="T34" fmla="*/ 13 w 150"/>
                <a:gd name="T35" fmla="*/ 99 h 192"/>
                <a:gd name="T36" fmla="*/ 18 w 150"/>
                <a:gd name="T37" fmla="*/ 104 h 192"/>
                <a:gd name="T38" fmla="*/ 20 w 150"/>
                <a:gd name="T39" fmla="*/ 109 h 192"/>
                <a:gd name="T40" fmla="*/ 20 w 150"/>
                <a:gd name="T41" fmla="*/ 109 h 192"/>
                <a:gd name="T42" fmla="*/ 15 w 150"/>
                <a:gd name="T43" fmla="*/ 116 h 192"/>
                <a:gd name="T44" fmla="*/ 15 w 150"/>
                <a:gd name="T45" fmla="*/ 116 h 192"/>
                <a:gd name="T46" fmla="*/ 11 w 150"/>
                <a:gd name="T47" fmla="*/ 117 h 192"/>
                <a:gd name="T48" fmla="*/ 11 w 150"/>
                <a:gd name="T49" fmla="*/ 122 h 192"/>
                <a:gd name="T50" fmla="*/ 13 w 150"/>
                <a:gd name="T51" fmla="*/ 124 h 192"/>
                <a:gd name="T52" fmla="*/ 36 w 150"/>
                <a:gd name="T53" fmla="*/ 137 h 192"/>
                <a:gd name="T54" fmla="*/ 54 w 150"/>
                <a:gd name="T55" fmla="*/ 152 h 192"/>
                <a:gd name="T56" fmla="*/ 67 w 150"/>
                <a:gd name="T57" fmla="*/ 169 h 192"/>
                <a:gd name="T58" fmla="*/ 73 w 150"/>
                <a:gd name="T59" fmla="*/ 187 h 192"/>
                <a:gd name="T60" fmla="*/ 75 w 150"/>
                <a:gd name="T61" fmla="*/ 191 h 192"/>
                <a:gd name="T62" fmla="*/ 145 w 150"/>
                <a:gd name="T63" fmla="*/ 192 h 192"/>
                <a:gd name="T64" fmla="*/ 148 w 150"/>
                <a:gd name="T65" fmla="*/ 191 h 192"/>
                <a:gd name="T66" fmla="*/ 150 w 150"/>
                <a:gd name="T67" fmla="*/ 173 h 192"/>
                <a:gd name="T68" fmla="*/ 148 w 150"/>
                <a:gd name="T69" fmla="*/ 163 h 192"/>
                <a:gd name="T70" fmla="*/ 137 w 150"/>
                <a:gd name="T71" fmla="*/ 145 h 192"/>
                <a:gd name="T72" fmla="*/ 117 w 150"/>
                <a:gd name="T73" fmla="*/ 129 h 192"/>
                <a:gd name="T74" fmla="*/ 91 w 150"/>
                <a:gd name="T75" fmla="*/ 119 h 192"/>
                <a:gd name="T76" fmla="*/ 77 w 150"/>
                <a:gd name="T7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92">
                  <a:moveTo>
                    <a:pt x="77" y="116"/>
                  </a:moveTo>
                  <a:lnTo>
                    <a:pt x="77" y="116"/>
                  </a:lnTo>
                  <a:lnTo>
                    <a:pt x="72" y="112"/>
                  </a:lnTo>
                  <a:lnTo>
                    <a:pt x="72" y="109"/>
                  </a:lnTo>
                  <a:lnTo>
                    <a:pt x="72" y="109"/>
                  </a:lnTo>
                  <a:lnTo>
                    <a:pt x="72" y="106"/>
                  </a:lnTo>
                  <a:lnTo>
                    <a:pt x="73" y="104"/>
                  </a:lnTo>
                  <a:lnTo>
                    <a:pt x="73" y="104"/>
                  </a:lnTo>
                  <a:lnTo>
                    <a:pt x="78" y="99"/>
                  </a:lnTo>
                  <a:lnTo>
                    <a:pt x="82" y="94"/>
                  </a:lnTo>
                  <a:lnTo>
                    <a:pt x="86" y="83"/>
                  </a:lnTo>
                  <a:lnTo>
                    <a:pt x="90" y="70"/>
                  </a:lnTo>
                  <a:lnTo>
                    <a:pt x="91" y="54"/>
                  </a:lnTo>
                  <a:lnTo>
                    <a:pt x="91" y="54"/>
                  </a:lnTo>
                  <a:lnTo>
                    <a:pt x="90" y="42"/>
                  </a:lnTo>
                  <a:lnTo>
                    <a:pt x="86" y="33"/>
                  </a:lnTo>
                  <a:lnTo>
                    <a:pt x="83" y="23"/>
                  </a:lnTo>
                  <a:lnTo>
                    <a:pt x="77" y="16"/>
                  </a:lnTo>
                  <a:lnTo>
                    <a:pt x="70" y="10"/>
                  </a:lnTo>
                  <a:lnTo>
                    <a:pt x="64" y="5"/>
                  </a:lnTo>
                  <a:lnTo>
                    <a:pt x="54" y="2"/>
                  </a:lnTo>
                  <a:lnTo>
                    <a:pt x="46" y="0"/>
                  </a:lnTo>
                  <a:lnTo>
                    <a:pt x="46" y="0"/>
                  </a:lnTo>
                  <a:lnTo>
                    <a:pt x="36" y="2"/>
                  </a:lnTo>
                  <a:lnTo>
                    <a:pt x="28" y="5"/>
                  </a:lnTo>
                  <a:lnTo>
                    <a:pt x="20" y="10"/>
                  </a:lnTo>
                  <a:lnTo>
                    <a:pt x="13" y="16"/>
                  </a:lnTo>
                  <a:lnTo>
                    <a:pt x="8" y="23"/>
                  </a:lnTo>
                  <a:lnTo>
                    <a:pt x="3" y="33"/>
                  </a:lnTo>
                  <a:lnTo>
                    <a:pt x="2" y="42"/>
                  </a:lnTo>
                  <a:lnTo>
                    <a:pt x="0" y="54"/>
                  </a:lnTo>
                  <a:lnTo>
                    <a:pt x="0" y="54"/>
                  </a:lnTo>
                  <a:lnTo>
                    <a:pt x="2" y="70"/>
                  </a:lnTo>
                  <a:lnTo>
                    <a:pt x="3" y="83"/>
                  </a:lnTo>
                  <a:lnTo>
                    <a:pt x="8" y="94"/>
                  </a:lnTo>
                  <a:lnTo>
                    <a:pt x="13" y="99"/>
                  </a:lnTo>
                  <a:lnTo>
                    <a:pt x="18" y="104"/>
                  </a:lnTo>
                  <a:lnTo>
                    <a:pt x="18" y="104"/>
                  </a:lnTo>
                  <a:lnTo>
                    <a:pt x="20" y="106"/>
                  </a:lnTo>
                  <a:lnTo>
                    <a:pt x="20" y="109"/>
                  </a:lnTo>
                  <a:lnTo>
                    <a:pt x="20" y="109"/>
                  </a:lnTo>
                  <a:lnTo>
                    <a:pt x="20" y="109"/>
                  </a:lnTo>
                  <a:lnTo>
                    <a:pt x="18" y="112"/>
                  </a:lnTo>
                  <a:lnTo>
                    <a:pt x="15" y="116"/>
                  </a:lnTo>
                  <a:lnTo>
                    <a:pt x="15" y="116"/>
                  </a:lnTo>
                  <a:lnTo>
                    <a:pt x="15" y="116"/>
                  </a:lnTo>
                  <a:lnTo>
                    <a:pt x="15" y="116"/>
                  </a:lnTo>
                  <a:lnTo>
                    <a:pt x="11" y="117"/>
                  </a:lnTo>
                  <a:lnTo>
                    <a:pt x="10" y="119"/>
                  </a:lnTo>
                  <a:lnTo>
                    <a:pt x="11" y="122"/>
                  </a:lnTo>
                  <a:lnTo>
                    <a:pt x="13" y="124"/>
                  </a:lnTo>
                  <a:lnTo>
                    <a:pt x="13" y="124"/>
                  </a:lnTo>
                  <a:lnTo>
                    <a:pt x="25" y="130"/>
                  </a:lnTo>
                  <a:lnTo>
                    <a:pt x="36" y="137"/>
                  </a:lnTo>
                  <a:lnTo>
                    <a:pt x="46" y="143"/>
                  </a:lnTo>
                  <a:lnTo>
                    <a:pt x="54" y="152"/>
                  </a:lnTo>
                  <a:lnTo>
                    <a:pt x="60" y="160"/>
                  </a:lnTo>
                  <a:lnTo>
                    <a:pt x="67" y="169"/>
                  </a:lnTo>
                  <a:lnTo>
                    <a:pt x="72" y="178"/>
                  </a:lnTo>
                  <a:lnTo>
                    <a:pt x="73" y="187"/>
                  </a:lnTo>
                  <a:lnTo>
                    <a:pt x="73" y="187"/>
                  </a:lnTo>
                  <a:lnTo>
                    <a:pt x="75" y="191"/>
                  </a:lnTo>
                  <a:lnTo>
                    <a:pt x="78" y="192"/>
                  </a:lnTo>
                  <a:lnTo>
                    <a:pt x="145" y="192"/>
                  </a:lnTo>
                  <a:lnTo>
                    <a:pt x="145" y="192"/>
                  </a:lnTo>
                  <a:lnTo>
                    <a:pt x="148" y="191"/>
                  </a:lnTo>
                  <a:lnTo>
                    <a:pt x="150" y="187"/>
                  </a:lnTo>
                  <a:lnTo>
                    <a:pt x="150" y="173"/>
                  </a:lnTo>
                  <a:lnTo>
                    <a:pt x="150" y="173"/>
                  </a:lnTo>
                  <a:lnTo>
                    <a:pt x="148" y="163"/>
                  </a:lnTo>
                  <a:lnTo>
                    <a:pt x="143" y="153"/>
                  </a:lnTo>
                  <a:lnTo>
                    <a:pt x="137" y="145"/>
                  </a:lnTo>
                  <a:lnTo>
                    <a:pt x="129" y="137"/>
                  </a:lnTo>
                  <a:lnTo>
                    <a:pt x="117" y="129"/>
                  </a:lnTo>
                  <a:lnTo>
                    <a:pt x="106" y="124"/>
                  </a:lnTo>
                  <a:lnTo>
                    <a:pt x="91" y="119"/>
                  </a:lnTo>
                  <a:lnTo>
                    <a:pt x="77" y="116"/>
                  </a:lnTo>
                  <a:lnTo>
                    <a:pt x="77" y="1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4" name="Group 73"/>
          <p:cNvGrpSpPr/>
          <p:nvPr/>
        </p:nvGrpSpPr>
        <p:grpSpPr>
          <a:xfrm>
            <a:off x="5707111" y="2035212"/>
            <a:ext cx="561275" cy="403838"/>
            <a:chOff x="3320718" y="3058049"/>
            <a:chExt cx="813343" cy="465533"/>
          </a:xfrm>
        </p:grpSpPr>
        <p:sp>
          <p:nvSpPr>
            <p:cNvPr id="76" name="Freeform 350"/>
            <p:cNvSpPr>
              <a:spLocks/>
            </p:cNvSpPr>
            <p:nvPr/>
          </p:nvSpPr>
          <p:spPr bwMode="auto">
            <a:xfrm>
              <a:off x="3474112" y="3058049"/>
              <a:ext cx="506556" cy="465533"/>
            </a:xfrm>
            <a:custGeom>
              <a:avLst/>
              <a:gdLst>
                <a:gd name="T0" fmla="*/ 0 w 284"/>
                <a:gd name="T1" fmla="*/ 252 h 261"/>
                <a:gd name="T2" fmla="*/ 2 w 284"/>
                <a:gd name="T3" fmla="*/ 257 h 261"/>
                <a:gd name="T4" fmla="*/ 8 w 284"/>
                <a:gd name="T5" fmla="*/ 261 h 261"/>
                <a:gd name="T6" fmla="*/ 275 w 284"/>
                <a:gd name="T7" fmla="*/ 261 h 261"/>
                <a:gd name="T8" fmla="*/ 280 w 284"/>
                <a:gd name="T9" fmla="*/ 257 h 261"/>
                <a:gd name="T10" fmla="*/ 284 w 284"/>
                <a:gd name="T11" fmla="*/ 252 h 261"/>
                <a:gd name="T12" fmla="*/ 284 w 284"/>
                <a:gd name="T13" fmla="*/ 234 h 261"/>
                <a:gd name="T14" fmla="*/ 275 w 284"/>
                <a:gd name="T15" fmla="*/ 208 h 261"/>
                <a:gd name="T16" fmla="*/ 254 w 284"/>
                <a:gd name="T17" fmla="*/ 186 h 261"/>
                <a:gd name="T18" fmla="*/ 223 w 284"/>
                <a:gd name="T19" fmla="*/ 168 h 261"/>
                <a:gd name="T20" fmla="*/ 184 w 284"/>
                <a:gd name="T21" fmla="*/ 156 h 261"/>
                <a:gd name="T22" fmla="*/ 181 w 284"/>
                <a:gd name="T23" fmla="*/ 155 h 261"/>
                <a:gd name="T24" fmla="*/ 176 w 284"/>
                <a:gd name="T25" fmla="*/ 150 h 261"/>
                <a:gd name="T26" fmla="*/ 176 w 284"/>
                <a:gd name="T27" fmla="*/ 148 h 261"/>
                <a:gd name="T28" fmla="*/ 179 w 284"/>
                <a:gd name="T29" fmla="*/ 142 h 261"/>
                <a:gd name="T30" fmla="*/ 186 w 284"/>
                <a:gd name="T31" fmla="*/ 135 h 261"/>
                <a:gd name="T32" fmla="*/ 196 w 284"/>
                <a:gd name="T33" fmla="*/ 120 h 261"/>
                <a:gd name="T34" fmla="*/ 202 w 284"/>
                <a:gd name="T35" fmla="*/ 94 h 261"/>
                <a:gd name="T36" fmla="*/ 204 w 284"/>
                <a:gd name="T37" fmla="*/ 73 h 261"/>
                <a:gd name="T38" fmla="*/ 199 w 284"/>
                <a:gd name="T39" fmla="*/ 44 h 261"/>
                <a:gd name="T40" fmla="*/ 184 w 284"/>
                <a:gd name="T41" fmla="*/ 21 h 261"/>
                <a:gd name="T42" fmla="*/ 165 w 284"/>
                <a:gd name="T43" fmla="*/ 5 h 261"/>
                <a:gd name="T44" fmla="*/ 142 w 284"/>
                <a:gd name="T45" fmla="*/ 0 h 261"/>
                <a:gd name="T46" fmla="*/ 129 w 284"/>
                <a:gd name="T47" fmla="*/ 1 h 261"/>
                <a:gd name="T48" fmla="*/ 106 w 284"/>
                <a:gd name="T49" fmla="*/ 11 h 261"/>
                <a:gd name="T50" fmla="*/ 90 w 284"/>
                <a:gd name="T51" fmla="*/ 31 h 261"/>
                <a:gd name="T52" fmla="*/ 82 w 284"/>
                <a:gd name="T53" fmla="*/ 58 h 261"/>
                <a:gd name="T54" fmla="*/ 80 w 284"/>
                <a:gd name="T55" fmla="*/ 73 h 261"/>
                <a:gd name="T56" fmla="*/ 85 w 284"/>
                <a:gd name="T57" fmla="*/ 112 h 261"/>
                <a:gd name="T58" fmla="*/ 91 w 284"/>
                <a:gd name="T59" fmla="*/ 128 h 261"/>
                <a:gd name="T60" fmla="*/ 103 w 284"/>
                <a:gd name="T61" fmla="*/ 142 h 261"/>
                <a:gd name="T62" fmla="*/ 106 w 284"/>
                <a:gd name="T63" fmla="*/ 143 h 261"/>
                <a:gd name="T64" fmla="*/ 106 w 284"/>
                <a:gd name="T65" fmla="*/ 148 h 261"/>
                <a:gd name="T66" fmla="*/ 106 w 284"/>
                <a:gd name="T67" fmla="*/ 150 h 261"/>
                <a:gd name="T68" fmla="*/ 103 w 284"/>
                <a:gd name="T69" fmla="*/ 155 h 261"/>
                <a:gd name="T70" fmla="*/ 99 w 284"/>
                <a:gd name="T71" fmla="*/ 156 h 261"/>
                <a:gd name="T72" fmla="*/ 59 w 284"/>
                <a:gd name="T73" fmla="*/ 168 h 261"/>
                <a:gd name="T74" fmla="*/ 28 w 284"/>
                <a:gd name="T75" fmla="*/ 186 h 261"/>
                <a:gd name="T76" fmla="*/ 7 w 284"/>
                <a:gd name="T77" fmla="*/ 208 h 261"/>
                <a:gd name="T78" fmla="*/ 0 w 284"/>
                <a:gd name="T79" fmla="*/ 23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61">
                  <a:moveTo>
                    <a:pt x="0" y="252"/>
                  </a:moveTo>
                  <a:lnTo>
                    <a:pt x="0" y="252"/>
                  </a:lnTo>
                  <a:lnTo>
                    <a:pt x="0" y="256"/>
                  </a:lnTo>
                  <a:lnTo>
                    <a:pt x="2" y="257"/>
                  </a:lnTo>
                  <a:lnTo>
                    <a:pt x="5" y="261"/>
                  </a:lnTo>
                  <a:lnTo>
                    <a:pt x="8" y="261"/>
                  </a:lnTo>
                  <a:lnTo>
                    <a:pt x="275" y="261"/>
                  </a:lnTo>
                  <a:lnTo>
                    <a:pt x="275" y="261"/>
                  </a:lnTo>
                  <a:lnTo>
                    <a:pt x="279" y="261"/>
                  </a:lnTo>
                  <a:lnTo>
                    <a:pt x="280" y="257"/>
                  </a:lnTo>
                  <a:lnTo>
                    <a:pt x="282" y="256"/>
                  </a:lnTo>
                  <a:lnTo>
                    <a:pt x="284" y="252"/>
                  </a:lnTo>
                  <a:lnTo>
                    <a:pt x="284" y="234"/>
                  </a:lnTo>
                  <a:lnTo>
                    <a:pt x="284" y="234"/>
                  </a:lnTo>
                  <a:lnTo>
                    <a:pt x="282" y="221"/>
                  </a:lnTo>
                  <a:lnTo>
                    <a:pt x="275" y="208"/>
                  </a:lnTo>
                  <a:lnTo>
                    <a:pt x="267" y="195"/>
                  </a:lnTo>
                  <a:lnTo>
                    <a:pt x="254" y="186"/>
                  </a:lnTo>
                  <a:lnTo>
                    <a:pt x="240" y="176"/>
                  </a:lnTo>
                  <a:lnTo>
                    <a:pt x="223" y="168"/>
                  </a:lnTo>
                  <a:lnTo>
                    <a:pt x="204" y="161"/>
                  </a:lnTo>
                  <a:lnTo>
                    <a:pt x="184" y="156"/>
                  </a:lnTo>
                  <a:lnTo>
                    <a:pt x="184" y="156"/>
                  </a:lnTo>
                  <a:lnTo>
                    <a:pt x="181" y="155"/>
                  </a:lnTo>
                  <a:lnTo>
                    <a:pt x="178" y="153"/>
                  </a:lnTo>
                  <a:lnTo>
                    <a:pt x="176" y="150"/>
                  </a:lnTo>
                  <a:lnTo>
                    <a:pt x="176" y="148"/>
                  </a:lnTo>
                  <a:lnTo>
                    <a:pt x="176" y="148"/>
                  </a:lnTo>
                  <a:lnTo>
                    <a:pt x="178" y="143"/>
                  </a:lnTo>
                  <a:lnTo>
                    <a:pt x="179" y="142"/>
                  </a:lnTo>
                  <a:lnTo>
                    <a:pt x="179" y="142"/>
                  </a:lnTo>
                  <a:lnTo>
                    <a:pt x="186" y="135"/>
                  </a:lnTo>
                  <a:lnTo>
                    <a:pt x="191" y="128"/>
                  </a:lnTo>
                  <a:lnTo>
                    <a:pt x="196" y="120"/>
                  </a:lnTo>
                  <a:lnTo>
                    <a:pt x="199" y="112"/>
                  </a:lnTo>
                  <a:lnTo>
                    <a:pt x="202" y="94"/>
                  </a:lnTo>
                  <a:lnTo>
                    <a:pt x="204" y="73"/>
                  </a:lnTo>
                  <a:lnTo>
                    <a:pt x="204" y="73"/>
                  </a:lnTo>
                  <a:lnTo>
                    <a:pt x="202" y="58"/>
                  </a:lnTo>
                  <a:lnTo>
                    <a:pt x="199" y="44"/>
                  </a:lnTo>
                  <a:lnTo>
                    <a:pt x="192" y="31"/>
                  </a:lnTo>
                  <a:lnTo>
                    <a:pt x="184" y="21"/>
                  </a:lnTo>
                  <a:lnTo>
                    <a:pt x="176" y="11"/>
                  </a:lnTo>
                  <a:lnTo>
                    <a:pt x="165" y="5"/>
                  </a:lnTo>
                  <a:lnTo>
                    <a:pt x="153" y="1"/>
                  </a:lnTo>
                  <a:lnTo>
                    <a:pt x="142" y="0"/>
                  </a:lnTo>
                  <a:lnTo>
                    <a:pt x="142" y="0"/>
                  </a:lnTo>
                  <a:lnTo>
                    <a:pt x="129" y="1"/>
                  </a:lnTo>
                  <a:lnTo>
                    <a:pt x="117" y="5"/>
                  </a:lnTo>
                  <a:lnTo>
                    <a:pt x="106" y="11"/>
                  </a:lnTo>
                  <a:lnTo>
                    <a:pt x="98" y="21"/>
                  </a:lnTo>
                  <a:lnTo>
                    <a:pt x="90" y="31"/>
                  </a:lnTo>
                  <a:lnTo>
                    <a:pt x="85" y="44"/>
                  </a:lnTo>
                  <a:lnTo>
                    <a:pt x="82" y="58"/>
                  </a:lnTo>
                  <a:lnTo>
                    <a:pt x="80" y="73"/>
                  </a:lnTo>
                  <a:lnTo>
                    <a:pt x="80" y="73"/>
                  </a:lnTo>
                  <a:lnTo>
                    <a:pt x="80" y="94"/>
                  </a:lnTo>
                  <a:lnTo>
                    <a:pt x="85" y="112"/>
                  </a:lnTo>
                  <a:lnTo>
                    <a:pt x="88" y="120"/>
                  </a:lnTo>
                  <a:lnTo>
                    <a:pt x="91" y="128"/>
                  </a:lnTo>
                  <a:lnTo>
                    <a:pt x="96" y="135"/>
                  </a:lnTo>
                  <a:lnTo>
                    <a:pt x="103" y="142"/>
                  </a:lnTo>
                  <a:lnTo>
                    <a:pt x="103" y="142"/>
                  </a:lnTo>
                  <a:lnTo>
                    <a:pt x="106" y="143"/>
                  </a:lnTo>
                  <a:lnTo>
                    <a:pt x="106" y="148"/>
                  </a:lnTo>
                  <a:lnTo>
                    <a:pt x="106" y="148"/>
                  </a:lnTo>
                  <a:lnTo>
                    <a:pt x="106" y="148"/>
                  </a:lnTo>
                  <a:lnTo>
                    <a:pt x="106" y="150"/>
                  </a:lnTo>
                  <a:lnTo>
                    <a:pt x="104" y="153"/>
                  </a:lnTo>
                  <a:lnTo>
                    <a:pt x="103" y="155"/>
                  </a:lnTo>
                  <a:lnTo>
                    <a:pt x="99" y="156"/>
                  </a:lnTo>
                  <a:lnTo>
                    <a:pt x="99" y="156"/>
                  </a:lnTo>
                  <a:lnTo>
                    <a:pt x="78" y="161"/>
                  </a:lnTo>
                  <a:lnTo>
                    <a:pt x="59" y="168"/>
                  </a:lnTo>
                  <a:lnTo>
                    <a:pt x="42" y="176"/>
                  </a:lnTo>
                  <a:lnTo>
                    <a:pt x="28" y="186"/>
                  </a:lnTo>
                  <a:lnTo>
                    <a:pt x="16" y="195"/>
                  </a:lnTo>
                  <a:lnTo>
                    <a:pt x="7" y="208"/>
                  </a:lnTo>
                  <a:lnTo>
                    <a:pt x="2" y="221"/>
                  </a:lnTo>
                  <a:lnTo>
                    <a:pt x="0" y="234"/>
                  </a:lnTo>
                  <a:lnTo>
                    <a:pt x="0" y="25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51"/>
            <p:cNvSpPr>
              <a:spLocks/>
            </p:cNvSpPr>
            <p:nvPr/>
          </p:nvSpPr>
          <p:spPr bwMode="auto">
            <a:xfrm>
              <a:off x="3320718" y="3118693"/>
              <a:ext cx="263980" cy="342461"/>
            </a:xfrm>
            <a:custGeom>
              <a:avLst/>
              <a:gdLst>
                <a:gd name="T0" fmla="*/ 135 w 148"/>
                <a:gd name="T1" fmla="*/ 124 h 192"/>
                <a:gd name="T2" fmla="*/ 138 w 148"/>
                <a:gd name="T3" fmla="*/ 119 h 192"/>
                <a:gd name="T4" fmla="*/ 135 w 148"/>
                <a:gd name="T5" fmla="*/ 116 h 192"/>
                <a:gd name="T6" fmla="*/ 133 w 148"/>
                <a:gd name="T7" fmla="*/ 116 h 192"/>
                <a:gd name="T8" fmla="*/ 130 w 148"/>
                <a:gd name="T9" fmla="*/ 112 h 192"/>
                <a:gd name="T10" fmla="*/ 128 w 148"/>
                <a:gd name="T11" fmla="*/ 109 h 192"/>
                <a:gd name="T12" fmla="*/ 132 w 148"/>
                <a:gd name="T13" fmla="*/ 104 h 192"/>
                <a:gd name="T14" fmla="*/ 137 w 148"/>
                <a:gd name="T15" fmla="*/ 99 h 192"/>
                <a:gd name="T16" fmla="*/ 145 w 148"/>
                <a:gd name="T17" fmla="*/ 83 h 192"/>
                <a:gd name="T18" fmla="*/ 148 w 148"/>
                <a:gd name="T19" fmla="*/ 54 h 192"/>
                <a:gd name="T20" fmla="*/ 148 w 148"/>
                <a:gd name="T21" fmla="*/ 42 h 192"/>
                <a:gd name="T22" fmla="*/ 141 w 148"/>
                <a:gd name="T23" fmla="*/ 23 h 192"/>
                <a:gd name="T24" fmla="*/ 128 w 148"/>
                <a:gd name="T25" fmla="*/ 10 h 192"/>
                <a:gd name="T26" fmla="*/ 112 w 148"/>
                <a:gd name="T27" fmla="*/ 2 h 192"/>
                <a:gd name="T28" fmla="*/ 102 w 148"/>
                <a:gd name="T29" fmla="*/ 0 h 192"/>
                <a:gd name="T30" fmla="*/ 86 w 148"/>
                <a:gd name="T31" fmla="*/ 5 h 192"/>
                <a:gd name="T32" fmla="*/ 71 w 148"/>
                <a:gd name="T33" fmla="*/ 16 h 192"/>
                <a:gd name="T34" fmla="*/ 62 w 148"/>
                <a:gd name="T35" fmla="*/ 33 h 192"/>
                <a:gd name="T36" fmla="*/ 58 w 148"/>
                <a:gd name="T37" fmla="*/ 54 h 192"/>
                <a:gd name="T38" fmla="*/ 58 w 148"/>
                <a:gd name="T39" fmla="*/ 70 h 192"/>
                <a:gd name="T40" fmla="*/ 66 w 148"/>
                <a:gd name="T41" fmla="*/ 94 h 192"/>
                <a:gd name="T42" fmla="*/ 75 w 148"/>
                <a:gd name="T43" fmla="*/ 104 h 192"/>
                <a:gd name="T44" fmla="*/ 76 w 148"/>
                <a:gd name="T45" fmla="*/ 106 h 192"/>
                <a:gd name="T46" fmla="*/ 78 w 148"/>
                <a:gd name="T47" fmla="*/ 109 h 192"/>
                <a:gd name="T48" fmla="*/ 76 w 148"/>
                <a:gd name="T49" fmla="*/ 112 h 192"/>
                <a:gd name="T50" fmla="*/ 73 w 148"/>
                <a:gd name="T51" fmla="*/ 116 h 192"/>
                <a:gd name="T52" fmla="*/ 44 w 148"/>
                <a:gd name="T53" fmla="*/ 124 h 192"/>
                <a:gd name="T54" fmla="*/ 19 w 148"/>
                <a:gd name="T55" fmla="*/ 137 h 192"/>
                <a:gd name="T56" fmla="*/ 5 w 148"/>
                <a:gd name="T57" fmla="*/ 153 h 192"/>
                <a:gd name="T58" fmla="*/ 0 w 148"/>
                <a:gd name="T59" fmla="*/ 173 h 192"/>
                <a:gd name="T60" fmla="*/ 0 w 148"/>
                <a:gd name="T61" fmla="*/ 187 h 192"/>
                <a:gd name="T62" fmla="*/ 5 w 148"/>
                <a:gd name="T63" fmla="*/ 192 h 192"/>
                <a:gd name="T64" fmla="*/ 70 w 148"/>
                <a:gd name="T65" fmla="*/ 192 h 192"/>
                <a:gd name="T66" fmla="*/ 75 w 148"/>
                <a:gd name="T67" fmla="*/ 187 h 192"/>
                <a:gd name="T68" fmla="*/ 78 w 148"/>
                <a:gd name="T69" fmla="*/ 178 h 192"/>
                <a:gd name="T70" fmla="*/ 88 w 148"/>
                <a:gd name="T71" fmla="*/ 160 h 192"/>
                <a:gd name="T72" fmla="*/ 102 w 148"/>
                <a:gd name="T73" fmla="*/ 143 h 192"/>
                <a:gd name="T74" fmla="*/ 124 w 148"/>
                <a:gd name="T75" fmla="*/ 130 h 192"/>
                <a:gd name="T76" fmla="*/ 135 w 148"/>
                <a:gd name="T77"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92">
                  <a:moveTo>
                    <a:pt x="135" y="124"/>
                  </a:moveTo>
                  <a:lnTo>
                    <a:pt x="135" y="124"/>
                  </a:lnTo>
                  <a:lnTo>
                    <a:pt x="138" y="122"/>
                  </a:lnTo>
                  <a:lnTo>
                    <a:pt x="138" y="119"/>
                  </a:lnTo>
                  <a:lnTo>
                    <a:pt x="137" y="117"/>
                  </a:lnTo>
                  <a:lnTo>
                    <a:pt x="135" y="116"/>
                  </a:lnTo>
                  <a:lnTo>
                    <a:pt x="135" y="116"/>
                  </a:lnTo>
                  <a:lnTo>
                    <a:pt x="133" y="116"/>
                  </a:lnTo>
                  <a:lnTo>
                    <a:pt x="133" y="116"/>
                  </a:lnTo>
                  <a:lnTo>
                    <a:pt x="130" y="112"/>
                  </a:lnTo>
                  <a:lnTo>
                    <a:pt x="128" y="109"/>
                  </a:lnTo>
                  <a:lnTo>
                    <a:pt x="128" y="109"/>
                  </a:lnTo>
                  <a:lnTo>
                    <a:pt x="130" y="106"/>
                  </a:lnTo>
                  <a:lnTo>
                    <a:pt x="132" y="104"/>
                  </a:lnTo>
                  <a:lnTo>
                    <a:pt x="132" y="104"/>
                  </a:lnTo>
                  <a:lnTo>
                    <a:pt x="137" y="99"/>
                  </a:lnTo>
                  <a:lnTo>
                    <a:pt x="140" y="94"/>
                  </a:lnTo>
                  <a:lnTo>
                    <a:pt x="145" y="83"/>
                  </a:lnTo>
                  <a:lnTo>
                    <a:pt x="148" y="70"/>
                  </a:lnTo>
                  <a:lnTo>
                    <a:pt x="148" y="54"/>
                  </a:lnTo>
                  <a:lnTo>
                    <a:pt x="148" y="54"/>
                  </a:lnTo>
                  <a:lnTo>
                    <a:pt x="148" y="42"/>
                  </a:lnTo>
                  <a:lnTo>
                    <a:pt x="145" y="33"/>
                  </a:lnTo>
                  <a:lnTo>
                    <a:pt x="141" y="23"/>
                  </a:lnTo>
                  <a:lnTo>
                    <a:pt x="135" y="16"/>
                  </a:lnTo>
                  <a:lnTo>
                    <a:pt x="128" y="10"/>
                  </a:lnTo>
                  <a:lnTo>
                    <a:pt x="120" y="5"/>
                  </a:lnTo>
                  <a:lnTo>
                    <a:pt x="112" y="2"/>
                  </a:lnTo>
                  <a:lnTo>
                    <a:pt x="102" y="0"/>
                  </a:lnTo>
                  <a:lnTo>
                    <a:pt x="102" y="0"/>
                  </a:lnTo>
                  <a:lnTo>
                    <a:pt x="94" y="2"/>
                  </a:lnTo>
                  <a:lnTo>
                    <a:pt x="86" y="5"/>
                  </a:lnTo>
                  <a:lnTo>
                    <a:pt x="78" y="10"/>
                  </a:lnTo>
                  <a:lnTo>
                    <a:pt x="71" y="16"/>
                  </a:lnTo>
                  <a:lnTo>
                    <a:pt x="65" y="23"/>
                  </a:lnTo>
                  <a:lnTo>
                    <a:pt x="62" y="33"/>
                  </a:lnTo>
                  <a:lnTo>
                    <a:pt x="58" y="42"/>
                  </a:lnTo>
                  <a:lnTo>
                    <a:pt x="58" y="54"/>
                  </a:lnTo>
                  <a:lnTo>
                    <a:pt x="58" y="54"/>
                  </a:lnTo>
                  <a:lnTo>
                    <a:pt x="58" y="70"/>
                  </a:lnTo>
                  <a:lnTo>
                    <a:pt x="62" y="83"/>
                  </a:lnTo>
                  <a:lnTo>
                    <a:pt x="66" y="94"/>
                  </a:lnTo>
                  <a:lnTo>
                    <a:pt x="70" y="99"/>
                  </a:lnTo>
                  <a:lnTo>
                    <a:pt x="75" y="104"/>
                  </a:lnTo>
                  <a:lnTo>
                    <a:pt x="75" y="104"/>
                  </a:lnTo>
                  <a:lnTo>
                    <a:pt x="76" y="106"/>
                  </a:lnTo>
                  <a:lnTo>
                    <a:pt x="78" y="109"/>
                  </a:lnTo>
                  <a:lnTo>
                    <a:pt x="78" y="109"/>
                  </a:lnTo>
                  <a:lnTo>
                    <a:pt x="78" y="109"/>
                  </a:lnTo>
                  <a:lnTo>
                    <a:pt x="76" y="112"/>
                  </a:lnTo>
                  <a:lnTo>
                    <a:pt x="73" y="116"/>
                  </a:lnTo>
                  <a:lnTo>
                    <a:pt x="73" y="116"/>
                  </a:lnTo>
                  <a:lnTo>
                    <a:pt x="57" y="119"/>
                  </a:lnTo>
                  <a:lnTo>
                    <a:pt x="44" y="124"/>
                  </a:lnTo>
                  <a:lnTo>
                    <a:pt x="31" y="129"/>
                  </a:lnTo>
                  <a:lnTo>
                    <a:pt x="19" y="137"/>
                  </a:lnTo>
                  <a:lnTo>
                    <a:pt x="11" y="145"/>
                  </a:lnTo>
                  <a:lnTo>
                    <a:pt x="5" y="153"/>
                  </a:lnTo>
                  <a:lnTo>
                    <a:pt x="1" y="163"/>
                  </a:lnTo>
                  <a:lnTo>
                    <a:pt x="0" y="173"/>
                  </a:lnTo>
                  <a:lnTo>
                    <a:pt x="0" y="187"/>
                  </a:lnTo>
                  <a:lnTo>
                    <a:pt x="0" y="187"/>
                  </a:lnTo>
                  <a:lnTo>
                    <a:pt x="1" y="191"/>
                  </a:lnTo>
                  <a:lnTo>
                    <a:pt x="5" y="192"/>
                  </a:lnTo>
                  <a:lnTo>
                    <a:pt x="70" y="192"/>
                  </a:lnTo>
                  <a:lnTo>
                    <a:pt x="70" y="192"/>
                  </a:lnTo>
                  <a:lnTo>
                    <a:pt x="73" y="191"/>
                  </a:lnTo>
                  <a:lnTo>
                    <a:pt x="75" y="187"/>
                  </a:lnTo>
                  <a:lnTo>
                    <a:pt x="75" y="187"/>
                  </a:lnTo>
                  <a:lnTo>
                    <a:pt x="78" y="178"/>
                  </a:lnTo>
                  <a:lnTo>
                    <a:pt x="81" y="169"/>
                  </a:lnTo>
                  <a:lnTo>
                    <a:pt x="88" y="160"/>
                  </a:lnTo>
                  <a:lnTo>
                    <a:pt x="94" y="152"/>
                  </a:lnTo>
                  <a:lnTo>
                    <a:pt x="102" y="143"/>
                  </a:lnTo>
                  <a:lnTo>
                    <a:pt x="112" y="137"/>
                  </a:lnTo>
                  <a:lnTo>
                    <a:pt x="124" y="130"/>
                  </a:lnTo>
                  <a:lnTo>
                    <a:pt x="135" y="124"/>
                  </a:lnTo>
                  <a:lnTo>
                    <a:pt x="135" y="1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2"/>
            <p:cNvSpPr>
              <a:spLocks/>
            </p:cNvSpPr>
            <p:nvPr/>
          </p:nvSpPr>
          <p:spPr bwMode="auto">
            <a:xfrm>
              <a:off x="3866514" y="3118693"/>
              <a:ext cx="267547" cy="342461"/>
            </a:xfrm>
            <a:custGeom>
              <a:avLst/>
              <a:gdLst>
                <a:gd name="T0" fmla="*/ 77 w 150"/>
                <a:gd name="T1" fmla="*/ 116 h 192"/>
                <a:gd name="T2" fmla="*/ 72 w 150"/>
                <a:gd name="T3" fmla="*/ 109 h 192"/>
                <a:gd name="T4" fmla="*/ 72 w 150"/>
                <a:gd name="T5" fmla="*/ 106 h 192"/>
                <a:gd name="T6" fmla="*/ 73 w 150"/>
                <a:gd name="T7" fmla="*/ 104 h 192"/>
                <a:gd name="T8" fmla="*/ 82 w 150"/>
                <a:gd name="T9" fmla="*/ 94 h 192"/>
                <a:gd name="T10" fmla="*/ 90 w 150"/>
                <a:gd name="T11" fmla="*/ 70 h 192"/>
                <a:gd name="T12" fmla="*/ 91 w 150"/>
                <a:gd name="T13" fmla="*/ 54 h 192"/>
                <a:gd name="T14" fmla="*/ 86 w 150"/>
                <a:gd name="T15" fmla="*/ 33 h 192"/>
                <a:gd name="T16" fmla="*/ 77 w 150"/>
                <a:gd name="T17" fmla="*/ 16 h 192"/>
                <a:gd name="T18" fmla="*/ 64 w 150"/>
                <a:gd name="T19" fmla="*/ 5 h 192"/>
                <a:gd name="T20" fmla="*/ 46 w 150"/>
                <a:gd name="T21" fmla="*/ 0 h 192"/>
                <a:gd name="T22" fmla="*/ 36 w 150"/>
                <a:gd name="T23" fmla="*/ 2 h 192"/>
                <a:gd name="T24" fmla="*/ 20 w 150"/>
                <a:gd name="T25" fmla="*/ 10 h 192"/>
                <a:gd name="T26" fmla="*/ 8 w 150"/>
                <a:gd name="T27" fmla="*/ 23 h 192"/>
                <a:gd name="T28" fmla="*/ 2 w 150"/>
                <a:gd name="T29" fmla="*/ 42 h 192"/>
                <a:gd name="T30" fmla="*/ 0 w 150"/>
                <a:gd name="T31" fmla="*/ 54 h 192"/>
                <a:gd name="T32" fmla="*/ 3 w 150"/>
                <a:gd name="T33" fmla="*/ 83 h 192"/>
                <a:gd name="T34" fmla="*/ 13 w 150"/>
                <a:gd name="T35" fmla="*/ 99 h 192"/>
                <a:gd name="T36" fmla="*/ 18 w 150"/>
                <a:gd name="T37" fmla="*/ 104 h 192"/>
                <a:gd name="T38" fmla="*/ 20 w 150"/>
                <a:gd name="T39" fmla="*/ 109 h 192"/>
                <a:gd name="T40" fmla="*/ 20 w 150"/>
                <a:gd name="T41" fmla="*/ 109 h 192"/>
                <a:gd name="T42" fmla="*/ 15 w 150"/>
                <a:gd name="T43" fmla="*/ 116 h 192"/>
                <a:gd name="T44" fmla="*/ 15 w 150"/>
                <a:gd name="T45" fmla="*/ 116 h 192"/>
                <a:gd name="T46" fmla="*/ 11 w 150"/>
                <a:gd name="T47" fmla="*/ 117 h 192"/>
                <a:gd name="T48" fmla="*/ 11 w 150"/>
                <a:gd name="T49" fmla="*/ 122 h 192"/>
                <a:gd name="T50" fmla="*/ 13 w 150"/>
                <a:gd name="T51" fmla="*/ 124 h 192"/>
                <a:gd name="T52" fmla="*/ 36 w 150"/>
                <a:gd name="T53" fmla="*/ 137 h 192"/>
                <a:gd name="T54" fmla="*/ 54 w 150"/>
                <a:gd name="T55" fmla="*/ 152 h 192"/>
                <a:gd name="T56" fmla="*/ 67 w 150"/>
                <a:gd name="T57" fmla="*/ 169 h 192"/>
                <a:gd name="T58" fmla="*/ 73 w 150"/>
                <a:gd name="T59" fmla="*/ 187 h 192"/>
                <a:gd name="T60" fmla="*/ 75 w 150"/>
                <a:gd name="T61" fmla="*/ 191 h 192"/>
                <a:gd name="T62" fmla="*/ 145 w 150"/>
                <a:gd name="T63" fmla="*/ 192 h 192"/>
                <a:gd name="T64" fmla="*/ 148 w 150"/>
                <a:gd name="T65" fmla="*/ 191 h 192"/>
                <a:gd name="T66" fmla="*/ 150 w 150"/>
                <a:gd name="T67" fmla="*/ 173 h 192"/>
                <a:gd name="T68" fmla="*/ 148 w 150"/>
                <a:gd name="T69" fmla="*/ 163 h 192"/>
                <a:gd name="T70" fmla="*/ 137 w 150"/>
                <a:gd name="T71" fmla="*/ 145 h 192"/>
                <a:gd name="T72" fmla="*/ 117 w 150"/>
                <a:gd name="T73" fmla="*/ 129 h 192"/>
                <a:gd name="T74" fmla="*/ 91 w 150"/>
                <a:gd name="T75" fmla="*/ 119 h 192"/>
                <a:gd name="T76" fmla="*/ 77 w 150"/>
                <a:gd name="T7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92">
                  <a:moveTo>
                    <a:pt x="77" y="116"/>
                  </a:moveTo>
                  <a:lnTo>
                    <a:pt x="77" y="116"/>
                  </a:lnTo>
                  <a:lnTo>
                    <a:pt x="72" y="112"/>
                  </a:lnTo>
                  <a:lnTo>
                    <a:pt x="72" y="109"/>
                  </a:lnTo>
                  <a:lnTo>
                    <a:pt x="72" y="109"/>
                  </a:lnTo>
                  <a:lnTo>
                    <a:pt x="72" y="106"/>
                  </a:lnTo>
                  <a:lnTo>
                    <a:pt x="73" y="104"/>
                  </a:lnTo>
                  <a:lnTo>
                    <a:pt x="73" y="104"/>
                  </a:lnTo>
                  <a:lnTo>
                    <a:pt x="78" y="99"/>
                  </a:lnTo>
                  <a:lnTo>
                    <a:pt x="82" y="94"/>
                  </a:lnTo>
                  <a:lnTo>
                    <a:pt x="86" y="83"/>
                  </a:lnTo>
                  <a:lnTo>
                    <a:pt x="90" y="70"/>
                  </a:lnTo>
                  <a:lnTo>
                    <a:pt x="91" y="54"/>
                  </a:lnTo>
                  <a:lnTo>
                    <a:pt x="91" y="54"/>
                  </a:lnTo>
                  <a:lnTo>
                    <a:pt x="90" y="42"/>
                  </a:lnTo>
                  <a:lnTo>
                    <a:pt x="86" y="33"/>
                  </a:lnTo>
                  <a:lnTo>
                    <a:pt x="83" y="23"/>
                  </a:lnTo>
                  <a:lnTo>
                    <a:pt x="77" y="16"/>
                  </a:lnTo>
                  <a:lnTo>
                    <a:pt x="70" y="10"/>
                  </a:lnTo>
                  <a:lnTo>
                    <a:pt x="64" y="5"/>
                  </a:lnTo>
                  <a:lnTo>
                    <a:pt x="54" y="2"/>
                  </a:lnTo>
                  <a:lnTo>
                    <a:pt x="46" y="0"/>
                  </a:lnTo>
                  <a:lnTo>
                    <a:pt x="46" y="0"/>
                  </a:lnTo>
                  <a:lnTo>
                    <a:pt x="36" y="2"/>
                  </a:lnTo>
                  <a:lnTo>
                    <a:pt x="28" y="5"/>
                  </a:lnTo>
                  <a:lnTo>
                    <a:pt x="20" y="10"/>
                  </a:lnTo>
                  <a:lnTo>
                    <a:pt x="13" y="16"/>
                  </a:lnTo>
                  <a:lnTo>
                    <a:pt x="8" y="23"/>
                  </a:lnTo>
                  <a:lnTo>
                    <a:pt x="3" y="33"/>
                  </a:lnTo>
                  <a:lnTo>
                    <a:pt x="2" y="42"/>
                  </a:lnTo>
                  <a:lnTo>
                    <a:pt x="0" y="54"/>
                  </a:lnTo>
                  <a:lnTo>
                    <a:pt x="0" y="54"/>
                  </a:lnTo>
                  <a:lnTo>
                    <a:pt x="2" y="70"/>
                  </a:lnTo>
                  <a:lnTo>
                    <a:pt x="3" y="83"/>
                  </a:lnTo>
                  <a:lnTo>
                    <a:pt x="8" y="94"/>
                  </a:lnTo>
                  <a:lnTo>
                    <a:pt x="13" y="99"/>
                  </a:lnTo>
                  <a:lnTo>
                    <a:pt x="18" y="104"/>
                  </a:lnTo>
                  <a:lnTo>
                    <a:pt x="18" y="104"/>
                  </a:lnTo>
                  <a:lnTo>
                    <a:pt x="20" y="106"/>
                  </a:lnTo>
                  <a:lnTo>
                    <a:pt x="20" y="109"/>
                  </a:lnTo>
                  <a:lnTo>
                    <a:pt x="20" y="109"/>
                  </a:lnTo>
                  <a:lnTo>
                    <a:pt x="20" y="109"/>
                  </a:lnTo>
                  <a:lnTo>
                    <a:pt x="18" y="112"/>
                  </a:lnTo>
                  <a:lnTo>
                    <a:pt x="15" y="116"/>
                  </a:lnTo>
                  <a:lnTo>
                    <a:pt x="15" y="116"/>
                  </a:lnTo>
                  <a:lnTo>
                    <a:pt x="15" y="116"/>
                  </a:lnTo>
                  <a:lnTo>
                    <a:pt x="15" y="116"/>
                  </a:lnTo>
                  <a:lnTo>
                    <a:pt x="11" y="117"/>
                  </a:lnTo>
                  <a:lnTo>
                    <a:pt x="10" y="119"/>
                  </a:lnTo>
                  <a:lnTo>
                    <a:pt x="11" y="122"/>
                  </a:lnTo>
                  <a:lnTo>
                    <a:pt x="13" y="124"/>
                  </a:lnTo>
                  <a:lnTo>
                    <a:pt x="13" y="124"/>
                  </a:lnTo>
                  <a:lnTo>
                    <a:pt x="25" y="130"/>
                  </a:lnTo>
                  <a:lnTo>
                    <a:pt x="36" y="137"/>
                  </a:lnTo>
                  <a:lnTo>
                    <a:pt x="46" y="143"/>
                  </a:lnTo>
                  <a:lnTo>
                    <a:pt x="54" y="152"/>
                  </a:lnTo>
                  <a:lnTo>
                    <a:pt x="60" y="160"/>
                  </a:lnTo>
                  <a:lnTo>
                    <a:pt x="67" y="169"/>
                  </a:lnTo>
                  <a:lnTo>
                    <a:pt x="72" y="178"/>
                  </a:lnTo>
                  <a:lnTo>
                    <a:pt x="73" y="187"/>
                  </a:lnTo>
                  <a:lnTo>
                    <a:pt x="73" y="187"/>
                  </a:lnTo>
                  <a:lnTo>
                    <a:pt x="75" y="191"/>
                  </a:lnTo>
                  <a:lnTo>
                    <a:pt x="78" y="192"/>
                  </a:lnTo>
                  <a:lnTo>
                    <a:pt x="145" y="192"/>
                  </a:lnTo>
                  <a:lnTo>
                    <a:pt x="145" y="192"/>
                  </a:lnTo>
                  <a:lnTo>
                    <a:pt x="148" y="191"/>
                  </a:lnTo>
                  <a:lnTo>
                    <a:pt x="150" y="187"/>
                  </a:lnTo>
                  <a:lnTo>
                    <a:pt x="150" y="173"/>
                  </a:lnTo>
                  <a:lnTo>
                    <a:pt x="150" y="173"/>
                  </a:lnTo>
                  <a:lnTo>
                    <a:pt x="148" y="163"/>
                  </a:lnTo>
                  <a:lnTo>
                    <a:pt x="143" y="153"/>
                  </a:lnTo>
                  <a:lnTo>
                    <a:pt x="137" y="145"/>
                  </a:lnTo>
                  <a:lnTo>
                    <a:pt x="129" y="137"/>
                  </a:lnTo>
                  <a:lnTo>
                    <a:pt x="117" y="129"/>
                  </a:lnTo>
                  <a:lnTo>
                    <a:pt x="106" y="124"/>
                  </a:lnTo>
                  <a:lnTo>
                    <a:pt x="91" y="119"/>
                  </a:lnTo>
                  <a:lnTo>
                    <a:pt x="77" y="116"/>
                  </a:lnTo>
                  <a:lnTo>
                    <a:pt x="77" y="1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9" name="Group 78"/>
          <p:cNvGrpSpPr/>
          <p:nvPr/>
        </p:nvGrpSpPr>
        <p:grpSpPr>
          <a:xfrm>
            <a:off x="5409145" y="3718470"/>
            <a:ext cx="512176" cy="342628"/>
            <a:chOff x="3320718" y="3058049"/>
            <a:chExt cx="813343" cy="465533"/>
          </a:xfrm>
        </p:grpSpPr>
        <p:sp>
          <p:nvSpPr>
            <p:cNvPr id="80" name="Freeform 350"/>
            <p:cNvSpPr>
              <a:spLocks/>
            </p:cNvSpPr>
            <p:nvPr/>
          </p:nvSpPr>
          <p:spPr bwMode="auto">
            <a:xfrm>
              <a:off x="3474112" y="3058049"/>
              <a:ext cx="506556" cy="465533"/>
            </a:xfrm>
            <a:custGeom>
              <a:avLst/>
              <a:gdLst>
                <a:gd name="T0" fmla="*/ 0 w 284"/>
                <a:gd name="T1" fmla="*/ 252 h 261"/>
                <a:gd name="T2" fmla="*/ 2 w 284"/>
                <a:gd name="T3" fmla="*/ 257 h 261"/>
                <a:gd name="T4" fmla="*/ 8 w 284"/>
                <a:gd name="T5" fmla="*/ 261 h 261"/>
                <a:gd name="T6" fmla="*/ 275 w 284"/>
                <a:gd name="T7" fmla="*/ 261 h 261"/>
                <a:gd name="T8" fmla="*/ 280 w 284"/>
                <a:gd name="T9" fmla="*/ 257 h 261"/>
                <a:gd name="T10" fmla="*/ 284 w 284"/>
                <a:gd name="T11" fmla="*/ 252 h 261"/>
                <a:gd name="T12" fmla="*/ 284 w 284"/>
                <a:gd name="T13" fmla="*/ 234 h 261"/>
                <a:gd name="T14" fmla="*/ 275 w 284"/>
                <a:gd name="T15" fmla="*/ 208 h 261"/>
                <a:gd name="T16" fmla="*/ 254 w 284"/>
                <a:gd name="T17" fmla="*/ 186 h 261"/>
                <a:gd name="T18" fmla="*/ 223 w 284"/>
                <a:gd name="T19" fmla="*/ 168 h 261"/>
                <a:gd name="T20" fmla="*/ 184 w 284"/>
                <a:gd name="T21" fmla="*/ 156 h 261"/>
                <a:gd name="T22" fmla="*/ 181 w 284"/>
                <a:gd name="T23" fmla="*/ 155 h 261"/>
                <a:gd name="T24" fmla="*/ 176 w 284"/>
                <a:gd name="T25" fmla="*/ 150 h 261"/>
                <a:gd name="T26" fmla="*/ 176 w 284"/>
                <a:gd name="T27" fmla="*/ 148 h 261"/>
                <a:gd name="T28" fmla="*/ 179 w 284"/>
                <a:gd name="T29" fmla="*/ 142 h 261"/>
                <a:gd name="T30" fmla="*/ 186 w 284"/>
                <a:gd name="T31" fmla="*/ 135 h 261"/>
                <a:gd name="T32" fmla="*/ 196 w 284"/>
                <a:gd name="T33" fmla="*/ 120 h 261"/>
                <a:gd name="T34" fmla="*/ 202 w 284"/>
                <a:gd name="T35" fmla="*/ 94 h 261"/>
                <a:gd name="T36" fmla="*/ 204 w 284"/>
                <a:gd name="T37" fmla="*/ 73 h 261"/>
                <a:gd name="T38" fmla="*/ 199 w 284"/>
                <a:gd name="T39" fmla="*/ 44 h 261"/>
                <a:gd name="T40" fmla="*/ 184 w 284"/>
                <a:gd name="T41" fmla="*/ 21 h 261"/>
                <a:gd name="T42" fmla="*/ 165 w 284"/>
                <a:gd name="T43" fmla="*/ 5 h 261"/>
                <a:gd name="T44" fmla="*/ 142 w 284"/>
                <a:gd name="T45" fmla="*/ 0 h 261"/>
                <a:gd name="T46" fmla="*/ 129 w 284"/>
                <a:gd name="T47" fmla="*/ 1 h 261"/>
                <a:gd name="T48" fmla="*/ 106 w 284"/>
                <a:gd name="T49" fmla="*/ 11 h 261"/>
                <a:gd name="T50" fmla="*/ 90 w 284"/>
                <a:gd name="T51" fmla="*/ 31 h 261"/>
                <a:gd name="T52" fmla="*/ 82 w 284"/>
                <a:gd name="T53" fmla="*/ 58 h 261"/>
                <a:gd name="T54" fmla="*/ 80 w 284"/>
                <a:gd name="T55" fmla="*/ 73 h 261"/>
                <a:gd name="T56" fmla="*/ 85 w 284"/>
                <a:gd name="T57" fmla="*/ 112 h 261"/>
                <a:gd name="T58" fmla="*/ 91 w 284"/>
                <a:gd name="T59" fmla="*/ 128 h 261"/>
                <a:gd name="T60" fmla="*/ 103 w 284"/>
                <a:gd name="T61" fmla="*/ 142 h 261"/>
                <a:gd name="T62" fmla="*/ 106 w 284"/>
                <a:gd name="T63" fmla="*/ 143 h 261"/>
                <a:gd name="T64" fmla="*/ 106 w 284"/>
                <a:gd name="T65" fmla="*/ 148 h 261"/>
                <a:gd name="T66" fmla="*/ 106 w 284"/>
                <a:gd name="T67" fmla="*/ 150 h 261"/>
                <a:gd name="T68" fmla="*/ 103 w 284"/>
                <a:gd name="T69" fmla="*/ 155 h 261"/>
                <a:gd name="T70" fmla="*/ 99 w 284"/>
                <a:gd name="T71" fmla="*/ 156 h 261"/>
                <a:gd name="T72" fmla="*/ 59 w 284"/>
                <a:gd name="T73" fmla="*/ 168 h 261"/>
                <a:gd name="T74" fmla="*/ 28 w 284"/>
                <a:gd name="T75" fmla="*/ 186 h 261"/>
                <a:gd name="T76" fmla="*/ 7 w 284"/>
                <a:gd name="T77" fmla="*/ 208 h 261"/>
                <a:gd name="T78" fmla="*/ 0 w 284"/>
                <a:gd name="T79" fmla="*/ 23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61">
                  <a:moveTo>
                    <a:pt x="0" y="252"/>
                  </a:moveTo>
                  <a:lnTo>
                    <a:pt x="0" y="252"/>
                  </a:lnTo>
                  <a:lnTo>
                    <a:pt x="0" y="256"/>
                  </a:lnTo>
                  <a:lnTo>
                    <a:pt x="2" y="257"/>
                  </a:lnTo>
                  <a:lnTo>
                    <a:pt x="5" y="261"/>
                  </a:lnTo>
                  <a:lnTo>
                    <a:pt x="8" y="261"/>
                  </a:lnTo>
                  <a:lnTo>
                    <a:pt x="275" y="261"/>
                  </a:lnTo>
                  <a:lnTo>
                    <a:pt x="275" y="261"/>
                  </a:lnTo>
                  <a:lnTo>
                    <a:pt x="279" y="261"/>
                  </a:lnTo>
                  <a:lnTo>
                    <a:pt x="280" y="257"/>
                  </a:lnTo>
                  <a:lnTo>
                    <a:pt x="282" y="256"/>
                  </a:lnTo>
                  <a:lnTo>
                    <a:pt x="284" y="252"/>
                  </a:lnTo>
                  <a:lnTo>
                    <a:pt x="284" y="234"/>
                  </a:lnTo>
                  <a:lnTo>
                    <a:pt x="284" y="234"/>
                  </a:lnTo>
                  <a:lnTo>
                    <a:pt x="282" y="221"/>
                  </a:lnTo>
                  <a:lnTo>
                    <a:pt x="275" y="208"/>
                  </a:lnTo>
                  <a:lnTo>
                    <a:pt x="267" y="195"/>
                  </a:lnTo>
                  <a:lnTo>
                    <a:pt x="254" y="186"/>
                  </a:lnTo>
                  <a:lnTo>
                    <a:pt x="240" y="176"/>
                  </a:lnTo>
                  <a:lnTo>
                    <a:pt x="223" y="168"/>
                  </a:lnTo>
                  <a:lnTo>
                    <a:pt x="204" y="161"/>
                  </a:lnTo>
                  <a:lnTo>
                    <a:pt x="184" y="156"/>
                  </a:lnTo>
                  <a:lnTo>
                    <a:pt x="184" y="156"/>
                  </a:lnTo>
                  <a:lnTo>
                    <a:pt x="181" y="155"/>
                  </a:lnTo>
                  <a:lnTo>
                    <a:pt x="178" y="153"/>
                  </a:lnTo>
                  <a:lnTo>
                    <a:pt x="176" y="150"/>
                  </a:lnTo>
                  <a:lnTo>
                    <a:pt x="176" y="148"/>
                  </a:lnTo>
                  <a:lnTo>
                    <a:pt x="176" y="148"/>
                  </a:lnTo>
                  <a:lnTo>
                    <a:pt x="178" y="143"/>
                  </a:lnTo>
                  <a:lnTo>
                    <a:pt x="179" y="142"/>
                  </a:lnTo>
                  <a:lnTo>
                    <a:pt x="179" y="142"/>
                  </a:lnTo>
                  <a:lnTo>
                    <a:pt x="186" y="135"/>
                  </a:lnTo>
                  <a:lnTo>
                    <a:pt x="191" y="128"/>
                  </a:lnTo>
                  <a:lnTo>
                    <a:pt x="196" y="120"/>
                  </a:lnTo>
                  <a:lnTo>
                    <a:pt x="199" y="112"/>
                  </a:lnTo>
                  <a:lnTo>
                    <a:pt x="202" y="94"/>
                  </a:lnTo>
                  <a:lnTo>
                    <a:pt x="204" y="73"/>
                  </a:lnTo>
                  <a:lnTo>
                    <a:pt x="204" y="73"/>
                  </a:lnTo>
                  <a:lnTo>
                    <a:pt x="202" y="58"/>
                  </a:lnTo>
                  <a:lnTo>
                    <a:pt x="199" y="44"/>
                  </a:lnTo>
                  <a:lnTo>
                    <a:pt x="192" y="31"/>
                  </a:lnTo>
                  <a:lnTo>
                    <a:pt x="184" y="21"/>
                  </a:lnTo>
                  <a:lnTo>
                    <a:pt x="176" y="11"/>
                  </a:lnTo>
                  <a:lnTo>
                    <a:pt x="165" y="5"/>
                  </a:lnTo>
                  <a:lnTo>
                    <a:pt x="153" y="1"/>
                  </a:lnTo>
                  <a:lnTo>
                    <a:pt x="142" y="0"/>
                  </a:lnTo>
                  <a:lnTo>
                    <a:pt x="142" y="0"/>
                  </a:lnTo>
                  <a:lnTo>
                    <a:pt x="129" y="1"/>
                  </a:lnTo>
                  <a:lnTo>
                    <a:pt x="117" y="5"/>
                  </a:lnTo>
                  <a:lnTo>
                    <a:pt x="106" y="11"/>
                  </a:lnTo>
                  <a:lnTo>
                    <a:pt x="98" y="21"/>
                  </a:lnTo>
                  <a:lnTo>
                    <a:pt x="90" y="31"/>
                  </a:lnTo>
                  <a:lnTo>
                    <a:pt x="85" y="44"/>
                  </a:lnTo>
                  <a:lnTo>
                    <a:pt x="82" y="58"/>
                  </a:lnTo>
                  <a:lnTo>
                    <a:pt x="80" y="73"/>
                  </a:lnTo>
                  <a:lnTo>
                    <a:pt x="80" y="73"/>
                  </a:lnTo>
                  <a:lnTo>
                    <a:pt x="80" y="94"/>
                  </a:lnTo>
                  <a:lnTo>
                    <a:pt x="85" y="112"/>
                  </a:lnTo>
                  <a:lnTo>
                    <a:pt x="88" y="120"/>
                  </a:lnTo>
                  <a:lnTo>
                    <a:pt x="91" y="128"/>
                  </a:lnTo>
                  <a:lnTo>
                    <a:pt x="96" y="135"/>
                  </a:lnTo>
                  <a:lnTo>
                    <a:pt x="103" y="142"/>
                  </a:lnTo>
                  <a:lnTo>
                    <a:pt x="103" y="142"/>
                  </a:lnTo>
                  <a:lnTo>
                    <a:pt x="106" y="143"/>
                  </a:lnTo>
                  <a:lnTo>
                    <a:pt x="106" y="148"/>
                  </a:lnTo>
                  <a:lnTo>
                    <a:pt x="106" y="148"/>
                  </a:lnTo>
                  <a:lnTo>
                    <a:pt x="106" y="148"/>
                  </a:lnTo>
                  <a:lnTo>
                    <a:pt x="106" y="150"/>
                  </a:lnTo>
                  <a:lnTo>
                    <a:pt x="104" y="153"/>
                  </a:lnTo>
                  <a:lnTo>
                    <a:pt x="103" y="155"/>
                  </a:lnTo>
                  <a:lnTo>
                    <a:pt x="99" y="156"/>
                  </a:lnTo>
                  <a:lnTo>
                    <a:pt x="99" y="156"/>
                  </a:lnTo>
                  <a:lnTo>
                    <a:pt x="78" y="161"/>
                  </a:lnTo>
                  <a:lnTo>
                    <a:pt x="59" y="168"/>
                  </a:lnTo>
                  <a:lnTo>
                    <a:pt x="42" y="176"/>
                  </a:lnTo>
                  <a:lnTo>
                    <a:pt x="28" y="186"/>
                  </a:lnTo>
                  <a:lnTo>
                    <a:pt x="16" y="195"/>
                  </a:lnTo>
                  <a:lnTo>
                    <a:pt x="7" y="208"/>
                  </a:lnTo>
                  <a:lnTo>
                    <a:pt x="2" y="221"/>
                  </a:lnTo>
                  <a:lnTo>
                    <a:pt x="0" y="234"/>
                  </a:lnTo>
                  <a:lnTo>
                    <a:pt x="0" y="25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51"/>
            <p:cNvSpPr>
              <a:spLocks/>
            </p:cNvSpPr>
            <p:nvPr/>
          </p:nvSpPr>
          <p:spPr bwMode="auto">
            <a:xfrm>
              <a:off x="3320718" y="3118693"/>
              <a:ext cx="263980" cy="342461"/>
            </a:xfrm>
            <a:custGeom>
              <a:avLst/>
              <a:gdLst>
                <a:gd name="T0" fmla="*/ 135 w 148"/>
                <a:gd name="T1" fmla="*/ 124 h 192"/>
                <a:gd name="T2" fmla="*/ 138 w 148"/>
                <a:gd name="T3" fmla="*/ 119 h 192"/>
                <a:gd name="T4" fmla="*/ 135 w 148"/>
                <a:gd name="T5" fmla="*/ 116 h 192"/>
                <a:gd name="T6" fmla="*/ 133 w 148"/>
                <a:gd name="T7" fmla="*/ 116 h 192"/>
                <a:gd name="T8" fmla="*/ 130 w 148"/>
                <a:gd name="T9" fmla="*/ 112 h 192"/>
                <a:gd name="T10" fmla="*/ 128 w 148"/>
                <a:gd name="T11" fmla="*/ 109 h 192"/>
                <a:gd name="T12" fmla="*/ 132 w 148"/>
                <a:gd name="T13" fmla="*/ 104 h 192"/>
                <a:gd name="T14" fmla="*/ 137 w 148"/>
                <a:gd name="T15" fmla="*/ 99 h 192"/>
                <a:gd name="T16" fmla="*/ 145 w 148"/>
                <a:gd name="T17" fmla="*/ 83 h 192"/>
                <a:gd name="T18" fmla="*/ 148 w 148"/>
                <a:gd name="T19" fmla="*/ 54 h 192"/>
                <a:gd name="T20" fmla="*/ 148 w 148"/>
                <a:gd name="T21" fmla="*/ 42 h 192"/>
                <a:gd name="T22" fmla="*/ 141 w 148"/>
                <a:gd name="T23" fmla="*/ 23 h 192"/>
                <a:gd name="T24" fmla="*/ 128 w 148"/>
                <a:gd name="T25" fmla="*/ 10 h 192"/>
                <a:gd name="T26" fmla="*/ 112 w 148"/>
                <a:gd name="T27" fmla="*/ 2 h 192"/>
                <a:gd name="T28" fmla="*/ 102 w 148"/>
                <a:gd name="T29" fmla="*/ 0 h 192"/>
                <a:gd name="T30" fmla="*/ 86 w 148"/>
                <a:gd name="T31" fmla="*/ 5 h 192"/>
                <a:gd name="T32" fmla="*/ 71 w 148"/>
                <a:gd name="T33" fmla="*/ 16 h 192"/>
                <a:gd name="T34" fmla="*/ 62 w 148"/>
                <a:gd name="T35" fmla="*/ 33 h 192"/>
                <a:gd name="T36" fmla="*/ 58 w 148"/>
                <a:gd name="T37" fmla="*/ 54 h 192"/>
                <a:gd name="T38" fmla="*/ 58 w 148"/>
                <a:gd name="T39" fmla="*/ 70 h 192"/>
                <a:gd name="T40" fmla="*/ 66 w 148"/>
                <a:gd name="T41" fmla="*/ 94 h 192"/>
                <a:gd name="T42" fmla="*/ 75 w 148"/>
                <a:gd name="T43" fmla="*/ 104 h 192"/>
                <a:gd name="T44" fmla="*/ 76 w 148"/>
                <a:gd name="T45" fmla="*/ 106 h 192"/>
                <a:gd name="T46" fmla="*/ 78 w 148"/>
                <a:gd name="T47" fmla="*/ 109 h 192"/>
                <a:gd name="T48" fmla="*/ 76 w 148"/>
                <a:gd name="T49" fmla="*/ 112 h 192"/>
                <a:gd name="T50" fmla="*/ 73 w 148"/>
                <a:gd name="T51" fmla="*/ 116 h 192"/>
                <a:gd name="T52" fmla="*/ 44 w 148"/>
                <a:gd name="T53" fmla="*/ 124 h 192"/>
                <a:gd name="T54" fmla="*/ 19 w 148"/>
                <a:gd name="T55" fmla="*/ 137 h 192"/>
                <a:gd name="T56" fmla="*/ 5 w 148"/>
                <a:gd name="T57" fmla="*/ 153 h 192"/>
                <a:gd name="T58" fmla="*/ 0 w 148"/>
                <a:gd name="T59" fmla="*/ 173 h 192"/>
                <a:gd name="T60" fmla="*/ 0 w 148"/>
                <a:gd name="T61" fmla="*/ 187 h 192"/>
                <a:gd name="T62" fmla="*/ 5 w 148"/>
                <a:gd name="T63" fmla="*/ 192 h 192"/>
                <a:gd name="T64" fmla="*/ 70 w 148"/>
                <a:gd name="T65" fmla="*/ 192 h 192"/>
                <a:gd name="T66" fmla="*/ 75 w 148"/>
                <a:gd name="T67" fmla="*/ 187 h 192"/>
                <a:gd name="T68" fmla="*/ 78 w 148"/>
                <a:gd name="T69" fmla="*/ 178 h 192"/>
                <a:gd name="T70" fmla="*/ 88 w 148"/>
                <a:gd name="T71" fmla="*/ 160 h 192"/>
                <a:gd name="T72" fmla="*/ 102 w 148"/>
                <a:gd name="T73" fmla="*/ 143 h 192"/>
                <a:gd name="T74" fmla="*/ 124 w 148"/>
                <a:gd name="T75" fmla="*/ 130 h 192"/>
                <a:gd name="T76" fmla="*/ 135 w 148"/>
                <a:gd name="T77"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92">
                  <a:moveTo>
                    <a:pt x="135" y="124"/>
                  </a:moveTo>
                  <a:lnTo>
                    <a:pt x="135" y="124"/>
                  </a:lnTo>
                  <a:lnTo>
                    <a:pt x="138" y="122"/>
                  </a:lnTo>
                  <a:lnTo>
                    <a:pt x="138" y="119"/>
                  </a:lnTo>
                  <a:lnTo>
                    <a:pt x="137" y="117"/>
                  </a:lnTo>
                  <a:lnTo>
                    <a:pt x="135" y="116"/>
                  </a:lnTo>
                  <a:lnTo>
                    <a:pt x="135" y="116"/>
                  </a:lnTo>
                  <a:lnTo>
                    <a:pt x="133" y="116"/>
                  </a:lnTo>
                  <a:lnTo>
                    <a:pt x="133" y="116"/>
                  </a:lnTo>
                  <a:lnTo>
                    <a:pt x="130" y="112"/>
                  </a:lnTo>
                  <a:lnTo>
                    <a:pt x="128" y="109"/>
                  </a:lnTo>
                  <a:lnTo>
                    <a:pt x="128" y="109"/>
                  </a:lnTo>
                  <a:lnTo>
                    <a:pt x="130" y="106"/>
                  </a:lnTo>
                  <a:lnTo>
                    <a:pt x="132" y="104"/>
                  </a:lnTo>
                  <a:lnTo>
                    <a:pt x="132" y="104"/>
                  </a:lnTo>
                  <a:lnTo>
                    <a:pt x="137" y="99"/>
                  </a:lnTo>
                  <a:lnTo>
                    <a:pt x="140" y="94"/>
                  </a:lnTo>
                  <a:lnTo>
                    <a:pt x="145" y="83"/>
                  </a:lnTo>
                  <a:lnTo>
                    <a:pt x="148" y="70"/>
                  </a:lnTo>
                  <a:lnTo>
                    <a:pt x="148" y="54"/>
                  </a:lnTo>
                  <a:lnTo>
                    <a:pt x="148" y="54"/>
                  </a:lnTo>
                  <a:lnTo>
                    <a:pt x="148" y="42"/>
                  </a:lnTo>
                  <a:lnTo>
                    <a:pt x="145" y="33"/>
                  </a:lnTo>
                  <a:lnTo>
                    <a:pt x="141" y="23"/>
                  </a:lnTo>
                  <a:lnTo>
                    <a:pt x="135" y="16"/>
                  </a:lnTo>
                  <a:lnTo>
                    <a:pt x="128" y="10"/>
                  </a:lnTo>
                  <a:lnTo>
                    <a:pt x="120" y="5"/>
                  </a:lnTo>
                  <a:lnTo>
                    <a:pt x="112" y="2"/>
                  </a:lnTo>
                  <a:lnTo>
                    <a:pt x="102" y="0"/>
                  </a:lnTo>
                  <a:lnTo>
                    <a:pt x="102" y="0"/>
                  </a:lnTo>
                  <a:lnTo>
                    <a:pt x="94" y="2"/>
                  </a:lnTo>
                  <a:lnTo>
                    <a:pt x="86" y="5"/>
                  </a:lnTo>
                  <a:lnTo>
                    <a:pt x="78" y="10"/>
                  </a:lnTo>
                  <a:lnTo>
                    <a:pt x="71" y="16"/>
                  </a:lnTo>
                  <a:lnTo>
                    <a:pt x="65" y="23"/>
                  </a:lnTo>
                  <a:lnTo>
                    <a:pt x="62" y="33"/>
                  </a:lnTo>
                  <a:lnTo>
                    <a:pt x="58" y="42"/>
                  </a:lnTo>
                  <a:lnTo>
                    <a:pt x="58" y="54"/>
                  </a:lnTo>
                  <a:lnTo>
                    <a:pt x="58" y="54"/>
                  </a:lnTo>
                  <a:lnTo>
                    <a:pt x="58" y="70"/>
                  </a:lnTo>
                  <a:lnTo>
                    <a:pt x="62" y="83"/>
                  </a:lnTo>
                  <a:lnTo>
                    <a:pt x="66" y="94"/>
                  </a:lnTo>
                  <a:lnTo>
                    <a:pt x="70" y="99"/>
                  </a:lnTo>
                  <a:lnTo>
                    <a:pt x="75" y="104"/>
                  </a:lnTo>
                  <a:lnTo>
                    <a:pt x="75" y="104"/>
                  </a:lnTo>
                  <a:lnTo>
                    <a:pt x="76" y="106"/>
                  </a:lnTo>
                  <a:lnTo>
                    <a:pt x="78" y="109"/>
                  </a:lnTo>
                  <a:lnTo>
                    <a:pt x="78" y="109"/>
                  </a:lnTo>
                  <a:lnTo>
                    <a:pt x="78" y="109"/>
                  </a:lnTo>
                  <a:lnTo>
                    <a:pt x="76" y="112"/>
                  </a:lnTo>
                  <a:lnTo>
                    <a:pt x="73" y="116"/>
                  </a:lnTo>
                  <a:lnTo>
                    <a:pt x="73" y="116"/>
                  </a:lnTo>
                  <a:lnTo>
                    <a:pt x="57" y="119"/>
                  </a:lnTo>
                  <a:lnTo>
                    <a:pt x="44" y="124"/>
                  </a:lnTo>
                  <a:lnTo>
                    <a:pt x="31" y="129"/>
                  </a:lnTo>
                  <a:lnTo>
                    <a:pt x="19" y="137"/>
                  </a:lnTo>
                  <a:lnTo>
                    <a:pt x="11" y="145"/>
                  </a:lnTo>
                  <a:lnTo>
                    <a:pt x="5" y="153"/>
                  </a:lnTo>
                  <a:lnTo>
                    <a:pt x="1" y="163"/>
                  </a:lnTo>
                  <a:lnTo>
                    <a:pt x="0" y="173"/>
                  </a:lnTo>
                  <a:lnTo>
                    <a:pt x="0" y="187"/>
                  </a:lnTo>
                  <a:lnTo>
                    <a:pt x="0" y="187"/>
                  </a:lnTo>
                  <a:lnTo>
                    <a:pt x="1" y="191"/>
                  </a:lnTo>
                  <a:lnTo>
                    <a:pt x="5" y="192"/>
                  </a:lnTo>
                  <a:lnTo>
                    <a:pt x="70" y="192"/>
                  </a:lnTo>
                  <a:lnTo>
                    <a:pt x="70" y="192"/>
                  </a:lnTo>
                  <a:lnTo>
                    <a:pt x="73" y="191"/>
                  </a:lnTo>
                  <a:lnTo>
                    <a:pt x="75" y="187"/>
                  </a:lnTo>
                  <a:lnTo>
                    <a:pt x="75" y="187"/>
                  </a:lnTo>
                  <a:lnTo>
                    <a:pt x="78" y="178"/>
                  </a:lnTo>
                  <a:lnTo>
                    <a:pt x="81" y="169"/>
                  </a:lnTo>
                  <a:lnTo>
                    <a:pt x="88" y="160"/>
                  </a:lnTo>
                  <a:lnTo>
                    <a:pt x="94" y="152"/>
                  </a:lnTo>
                  <a:lnTo>
                    <a:pt x="102" y="143"/>
                  </a:lnTo>
                  <a:lnTo>
                    <a:pt x="112" y="137"/>
                  </a:lnTo>
                  <a:lnTo>
                    <a:pt x="124" y="130"/>
                  </a:lnTo>
                  <a:lnTo>
                    <a:pt x="135" y="124"/>
                  </a:lnTo>
                  <a:lnTo>
                    <a:pt x="135" y="1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52"/>
            <p:cNvSpPr>
              <a:spLocks/>
            </p:cNvSpPr>
            <p:nvPr/>
          </p:nvSpPr>
          <p:spPr bwMode="auto">
            <a:xfrm>
              <a:off x="3866514" y="3118693"/>
              <a:ext cx="267547" cy="342461"/>
            </a:xfrm>
            <a:custGeom>
              <a:avLst/>
              <a:gdLst>
                <a:gd name="T0" fmla="*/ 77 w 150"/>
                <a:gd name="T1" fmla="*/ 116 h 192"/>
                <a:gd name="T2" fmla="*/ 72 w 150"/>
                <a:gd name="T3" fmla="*/ 109 h 192"/>
                <a:gd name="T4" fmla="*/ 72 w 150"/>
                <a:gd name="T5" fmla="*/ 106 h 192"/>
                <a:gd name="T6" fmla="*/ 73 w 150"/>
                <a:gd name="T7" fmla="*/ 104 h 192"/>
                <a:gd name="T8" fmla="*/ 82 w 150"/>
                <a:gd name="T9" fmla="*/ 94 h 192"/>
                <a:gd name="T10" fmla="*/ 90 w 150"/>
                <a:gd name="T11" fmla="*/ 70 h 192"/>
                <a:gd name="T12" fmla="*/ 91 w 150"/>
                <a:gd name="T13" fmla="*/ 54 h 192"/>
                <a:gd name="T14" fmla="*/ 86 w 150"/>
                <a:gd name="T15" fmla="*/ 33 h 192"/>
                <a:gd name="T16" fmla="*/ 77 w 150"/>
                <a:gd name="T17" fmla="*/ 16 h 192"/>
                <a:gd name="T18" fmla="*/ 64 w 150"/>
                <a:gd name="T19" fmla="*/ 5 h 192"/>
                <a:gd name="T20" fmla="*/ 46 w 150"/>
                <a:gd name="T21" fmla="*/ 0 h 192"/>
                <a:gd name="T22" fmla="*/ 36 w 150"/>
                <a:gd name="T23" fmla="*/ 2 h 192"/>
                <a:gd name="T24" fmla="*/ 20 w 150"/>
                <a:gd name="T25" fmla="*/ 10 h 192"/>
                <a:gd name="T26" fmla="*/ 8 w 150"/>
                <a:gd name="T27" fmla="*/ 23 h 192"/>
                <a:gd name="T28" fmla="*/ 2 w 150"/>
                <a:gd name="T29" fmla="*/ 42 h 192"/>
                <a:gd name="T30" fmla="*/ 0 w 150"/>
                <a:gd name="T31" fmla="*/ 54 h 192"/>
                <a:gd name="T32" fmla="*/ 3 w 150"/>
                <a:gd name="T33" fmla="*/ 83 h 192"/>
                <a:gd name="T34" fmla="*/ 13 w 150"/>
                <a:gd name="T35" fmla="*/ 99 h 192"/>
                <a:gd name="T36" fmla="*/ 18 w 150"/>
                <a:gd name="T37" fmla="*/ 104 h 192"/>
                <a:gd name="T38" fmla="*/ 20 w 150"/>
                <a:gd name="T39" fmla="*/ 109 h 192"/>
                <a:gd name="T40" fmla="*/ 20 w 150"/>
                <a:gd name="T41" fmla="*/ 109 h 192"/>
                <a:gd name="T42" fmla="*/ 15 w 150"/>
                <a:gd name="T43" fmla="*/ 116 h 192"/>
                <a:gd name="T44" fmla="*/ 15 w 150"/>
                <a:gd name="T45" fmla="*/ 116 h 192"/>
                <a:gd name="T46" fmla="*/ 11 w 150"/>
                <a:gd name="T47" fmla="*/ 117 h 192"/>
                <a:gd name="T48" fmla="*/ 11 w 150"/>
                <a:gd name="T49" fmla="*/ 122 h 192"/>
                <a:gd name="T50" fmla="*/ 13 w 150"/>
                <a:gd name="T51" fmla="*/ 124 h 192"/>
                <a:gd name="T52" fmla="*/ 36 w 150"/>
                <a:gd name="T53" fmla="*/ 137 h 192"/>
                <a:gd name="T54" fmla="*/ 54 w 150"/>
                <a:gd name="T55" fmla="*/ 152 h 192"/>
                <a:gd name="T56" fmla="*/ 67 w 150"/>
                <a:gd name="T57" fmla="*/ 169 h 192"/>
                <a:gd name="T58" fmla="*/ 73 w 150"/>
                <a:gd name="T59" fmla="*/ 187 h 192"/>
                <a:gd name="T60" fmla="*/ 75 w 150"/>
                <a:gd name="T61" fmla="*/ 191 h 192"/>
                <a:gd name="T62" fmla="*/ 145 w 150"/>
                <a:gd name="T63" fmla="*/ 192 h 192"/>
                <a:gd name="T64" fmla="*/ 148 w 150"/>
                <a:gd name="T65" fmla="*/ 191 h 192"/>
                <a:gd name="T66" fmla="*/ 150 w 150"/>
                <a:gd name="T67" fmla="*/ 173 h 192"/>
                <a:gd name="T68" fmla="*/ 148 w 150"/>
                <a:gd name="T69" fmla="*/ 163 h 192"/>
                <a:gd name="T70" fmla="*/ 137 w 150"/>
                <a:gd name="T71" fmla="*/ 145 h 192"/>
                <a:gd name="T72" fmla="*/ 117 w 150"/>
                <a:gd name="T73" fmla="*/ 129 h 192"/>
                <a:gd name="T74" fmla="*/ 91 w 150"/>
                <a:gd name="T75" fmla="*/ 119 h 192"/>
                <a:gd name="T76" fmla="*/ 77 w 150"/>
                <a:gd name="T7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92">
                  <a:moveTo>
                    <a:pt x="77" y="116"/>
                  </a:moveTo>
                  <a:lnTo>
                    <a:pt x="77" y="116"/>
                  </a:lnTo>
                  <a:lnTo>
                    <a:pt x="72" y="112"/>
                  </a:lnTo>
                  <a:lnTo>
                    <a:pt x="72" y="109"/>
                  </a:lnTo>
                  <a:lnTo>
                    <a:pt x="72" y="109"/>
                  </a:lnTo>
                  <a:lnTo>
                    <a:pt x="72" y="106"/>
                  </a:lnTo>
                  <a:lnTo>
                    <a:pt x="73" y="104"/>
                  </a:lnTo>
                  <a:lnTo>
                    <a:pt x="73" y="104"/>
                  </a:lnTo>
                  <a:lnTo>
                    <a:pt x="78" y="99"/>
                  </a:lnTo>
                  <a:lnTo>
                    <a:pt x="82" y="94"/>
                  </a:lnTo>
                  <a:lnTo>
                    <a:pt x="86" y="83"/>
                  </a:lnTo>
                  <a:lnTo>
                    <a:pt x="90" y="70"/>
                  </a:lnTo>
                  <a:lnTo>
                    <a:pt x="91" y="54"/>
                  </a:lnTo>
                  <a:lnTo>
                    <a:pt x="91" y="54"/>
                  </a:lnTo>
                  <a:lnTo>
                    <a:pt x="90" y="42"/>
                  </a:lnTo>
                  <a:lnTo>
                    <a:pt x="86" y="33"/>
                  </a:lnTo>
                  <a:lnTo>
                    <a:pt x="83" y="23"/>
                  </a:lnTo>
                  <a:lnTo>
                    <a:pt x="77" y="16"/>
                  </a:lnTo>
                  <a:lnTo>
                    <a:pt x="70" y="10"/>
                  </a:lnTo>
                  <a:lnTo>
                    <a:pt x="64" y="5"/>
                  </a:lnTo>
                  <a:lnTo>
                    <a:pt x="54" y="2"/>
                  </a:lnTo>
                  <a:lnTo>
                    <a:pt x="46" y="0"/>
                  </a:lnTo>
                  <a:lnTo>
                    <a:pt x="46" y="0"/>
                  </a:lnTo>
                  <a:lnTo>
                    <a:pt x="36" y="2"/>
                  </a:lnTo>
                  <a:lnTo>
                    <a:pt x="28" y="5"/>
                  </a:lnTo>
                  <a:lnTo>
                    <a:pt x="20" y="10"/>
                  </a:lnTo>
                  <a:lnTo>
                    <a:pt x="13" y="16"/>
                  </a:lnTo>
                  <a:lnTo>
                    <a:pt x="8" y="23"/>
                  </a:lnTo>
                  <a:lnTo>
                    <a:pt x="3" y="33"/>
                  </a:lnTo>
                  <a:lnTo>
                    <a:pt x="2" y="42"/>
                  </a:lnTo>
                  <a:lnTo>
                    <a:pt x="0" y="54"/>
                  </a:lnTo>
                  <a:lnTo>
                    <a:pt x="0" y="54"/>
                  </a:lnTo>
                  <a:lnTo>
                    <a:pt x="2" y="70"/>
                  </a:lnTo>
                  <a:lnTo>
                    <a:pt x="3" y="83"/>
                  </a:lnTo>
                  <a:lnTo>
                    <a:pt x="8" y="94"/>
                  </a:lnTo>
                  <a:lnTo>
                    <a:pt x="13" y="99"/>
                  </a:lnTo>
                  <a:lnTo>
                    <a:pt x="18" y="104"/>
                  </a:lnTo>
                  <a:lnTo>
                    <a:pt x="18" y="104"/>
                  </a:lnTo>
                  <a:lnTo>
                    <a:pt x="20" y="106"/>
                  </a:lnTo>
                  <a:lnTo>
                    <a:pt x="20" y="109"/>
                  </a:lnTo>
                  <a:lnTo>
                    <a:pt x="20" y="109"/>
                  </a:lnTo>
                  <a:lnTo>
                    <a:pt x="20" y="109"/>
                  </a:lnTo>
                  <a:lnTo>
                    <a:pt x="18" y="112"/>
                  </a:lnTo>
                  <a:lnTo>
                    <a:pt x="15" y="116"/>
                  </a:lnTo>
                  <a:lnTo>
                    <a:pt x="15" y="116"/>
                  </a:lnTo>
                  <a:lnTo>
                    <a:pt x="15" y="116"/>
                  </a:lnTo>
                  <a:lnTo>
                    <a:pt x="15" y="116"/>
                  </a:lnTo>
                  <a:lnTo>
                    <a:pt x="11" y="117"/>
                  </a:lnTo>
                  <a:lnTo>
                    <a:pt x="10" y="119"/>
                  </a:lnTo>
                  <a:lnTo>
                    <a:pt x="11" y="122"/>
                  </a:lnTo>
                  <a:lnTo>
                    <a:pt x="13" y="124"/>
                  </a:lnTo>
                  <a:lnTo>
                    <a:pt x="13" y="124"/>
                  </a:lnTo>
                  <a:lnTo>
                    <a:pt x="25" y="130"/>
                  </a:lnTo>
                  <a:lnTo>
                    <a:pt x="36" y="137"/>
                  </a:lnTo>
                  <a:lnTo>
                    <a:pt x="46" y="143"/>
                  </a:lnTo>
                  <a:lnTo>
                    <a:pt x="54" y="152"/>
                  </a:lnTo>
                  <a:lnTo>
                    <a:pt x="60" y="160"/>
                  </a:lnTo>
                  <a:lnTo>
                    <a:pt x="67" y="169"/>
                  </a:lnTo>
                  <a:lnTo>
                    <a:pt x="72" y="178"/>
                  </a:lnTo>
                  <a:lnTo>
                    <a:pt x="73" y="187"/>
                  </a:lnTo>
                  <a:lnTo>
                    <a:pt x="73" y="187"/>
                  </a:lnTo>
                  <a:lnTo>
                    <a:pt x="75" y="191"/>
                  </a:lnTo>
                  <a:lnTo>
                    <a:pt x="78" y="192"/>
                  </a:lnTo>
                  <a:lnTo>
                    <a:pt x="145" y="192"/>
                  </a:lnTo>
                  <a:lnTo>
                    <a:pt x="145" y="192"/>
                  </a:lnTo>
                  <a:lnTo>
                    <a:pt x="148" y="191"/>
                  </a:lnTo>
                  <a:lnTo>
                    <a:pt x="150" y="187"/>
                  </a:lnTo>
                  <a:lnTo>
                    <a:pt x="150" y="173"/>
                  </a:lnTo>
                  <a:lnTo>
                    <a:pt x="150" y="173"/>
                  </a:lnTo>
                  <a:lnTo>
                    <a:pt x="148" y="163"/>
                  </a:lnTo>
                  <a:lnTo>
                    <a:pt x="143" y="153"/>
                  </a:lnTo>
                  <a:lnTo>
                    <a:pt x="137" y="145"/>
                  </a:lnTo>
                  <a:lnTo>
                    <a:pt x="129" y="137"/>
                  </a:lnTo>
                  <a:lnTo>
                    <a:pt x="117" y="129"/>
                  </a:lnTo>
                  <a:lnTo>
                    <a:pt x="106" y="124"/>
                  </a:lnTo>
                  <a:lnTo>
                    <a:pt x="91" y="119"/>
                  </a:lnTo>
                  <a:lnTo>
                    <a:pt x="77" y="116"/>
                  </a:lnTo>
                  <a:lnTo>
                    <a:pt x="77" y="1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p:cNvSpPr txBox="1"/>
          <p:nvPr/>
        </p:nvSpPr>
        <p:spPr>
          <a:xfrm>
            <a:off x="6747549" y="1132373"/>
            <a:ext cx="184666" cy="502702"/>
          </a:xfrm>
          <a:prstGeom prst="rect">
            <a:avLst/>
          </a:prstGeom>
          <a:noFill/>
        </p:spPr>
        <p:txBody>
          <a:bodyPr wrap="none" rtlCol="0">
            <a:spAutoFit/>
          </a:bodyPr>
          <a:lstStyle/>
          <a:p>
            <a:endParaRPr lang="en-US" dirty="0">
              <a:solidFill>
                <a:srgbClr val="E78E23"/>
              </a:solidFill>
            </a:endParaRPr>
          </a:p>
        </p:txBody>
      </p:sp>
      <p:sp>
        <p:nvSpPr>
          <p:cNvPr id="8" name="TextBox 7"/>
          <p:cNvSpPr txBox="1"/>
          <p:nvPr/>
        </p:nvSpPr>
        <p:spPr>
          <a:xfrm>
            <a:off x="1239346" y="260140"/>
            <a:ext cx="184666" cy="502702"/>
          </a:xfrm>
          <a:prstGeom prst="rect">
            <a:avLst/>
          </a:prstGeom>
          <a:noFill/>
        </p:spPr>
        <p:txBody>
          <a:bodyPr wrap="none" rtlCol="0">
            <a:spAutoFit/>
          </a:bodyPr>
          <a:lstStyle/>
          <a:p>
            <a:endParaRPr lang="en-US" dirty="0"/>
          </a:p>
        </p:txBody>
      </p:sp>
      <p:grpSp>
        <p:nvGrpSpPr>
          <p:cNvPr id="87" name="Circle 3"/>
          <p:cNvGrpSpPr/>
          <p:nvPr/>
        </p:nvGrpSpPr>
        <p:grpSpPr>
          <a:xfrm>
            <a:off x="6973964" y="1626816"/>
            <a:ext cx="1544336" cy="1544335"/>
            <a:chOff x="6994140" y="1619036"/>
            <a:chExt cx="2059115" cy="2059113"/>
          </a:xfrm>
          <a:solidFill>
            <a:srgbClr val="00396D"/>
          </a:solidFill>
        </p:grpSpPr>
        <p:grpSp>
          <p:nvGrpSpPr>
            <p:cNvPr id="88" name="Group 87"/>
            <p:cNvGrpSpPr/>
            <p:nvPr/>
          </p:nvGrpSpPr>
          <p:grpSpPr>
            <a:xfrm>
              <a:off x="6994140" y="1619036"/>
              <a:ext cx="2059115" cy="2059113"/>
              <a:chOff x="4018060" y="1552509"/>
              <a:chExt cx="3028682" cy="3028680"/>
            </a:xfrm>
            <a:grpFill/>
          </p:grpSpPr>
          <p:sp>
            <p:nvSpPr>
              <p:cNvPr id="90" name="Fill"/>
              <p:cNvSpPr/>
              <p:nvPr/>
            </p:nvSpPr>
            <p:spPr>
              <a:xfrm>
                <a:off x="4018060" y="1552509"/>
                <a:ext cx="3028682" cy="3028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troke"/>
              <p:cNvSpPr/>
              <p:nvPr/>
            </p:nvSpPr>
            <p:spPr>
              <a:xfrm>
                <a:off x="4156598" y="1691048"/>
                <a:ext cx="2751602" cy="2751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Percentage"/>
            <p:cNvSpPr txBox="1"/>
            <p:nvPr/>
          </p:nvSpPr>
          <p:spPr>
            <a:xfrm>
              <a:off x="7267669" y="2068137"/>
              <a:ext cx="1512059" cy="451405"/>
            </a:xfrm>
            <a:prstGeom prst="rect">
              <a:avLst/>
            </a:prstGeom>
            <a:grpFill/>
          </p:spPr>
          <p:txBody>
            <a:bodyPr wrap="none" rtlCol="0" anchor="ctr">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169,000</a:t>
              </a:r>
              <a:endParaRPr lang="en-US" sz="2400" dirty="0"/>
            </a:p>
          </p:txBody>
        </p:sp>
      </p:grpSp>
      <p:grpSp>
        <p:nvGrpSpPr>
          <p:cNvPr id="92" name="Group 91"/>
          <p:cNvGrpSpPr/>
          <p:nvPr/>
        </p:nvGrpSpPr>
        <p:grpSpPr>
          <a:xfrm>
            <a:off x="7511972" y="2447752"/>
            <a:ext cx="561275" cy="403838"/>
            <a:chOff x="3320718" y="3058049"/>
            <a:chExt cx="813343" cy="465533"/>
          </a:xfrm>
        </p:grpSpPr>
        <p:sp>
          <p:nvSpPr>
            <p:cNvPr id="93" name="Freeform 350"/>
            <p:cNvSpPr>
              <a:spLocks/>
            </p:cNvSpPr>
            <p:nvPr/>
          </p:nvSpPr>
          <p:spPr bwMode="auto">
            <a:xfrm>
              <a:off x="3474112" y="3058049"/>
              <a:ext cx="506556" cy="465533"/>
            </a:xfrm>
            <a:custGeom>
              <a:avLst/>
              <a:gdLst>
                <a:gd name="T0" fmla="*/ 0 w 284"/>
                <a:gd name="T1" fmla="*/ 252 h 261"/>
                <a:gd name="T2" fmla="*/ 2 w 284"/>
                <a:gd name="T3" fmla="*/ 257 h 261"/>
                <a:gd name="T4" fmla="*/ 8 w 284"/>
                <a:gd name="T5" fmla="*/ 261 h 261"/>
                <a:gd name="T6" fmla="*/ 275 w 284"/>
                <a:gd name="T7" fmla="*/ 261 h 261"/>
                <a:gd name="T8" fmla="*/ 280 w 284"/>
                <a:gd name="T9" fmla="*/ 257 h 261"/>
                <a:gd name="T10" fmla="*/ 284 w 284"/>
                <a:gd name="T11" fmla="*/ 252 h 261"/>
                <a:gd name="T12" fmla="*/ 284 w 284"/>
                <a:gd name="T13" fmla="*/ 234 h 261"/>
                <a:gd name="T14" fmla="*/ 275 w 284"/>
                <a:gd name="T15" fmla="*/ 208 h 261"/>
                <a:gd name="T16" fmla="*/ 254 w 284"/>
                <a:gd name="T17" fmla="*/ 186 h 261"/>
                <a:gd name="T18" fmla="*/ 223 w 284"/>
                <a:gd name="T19" fmla="*/ 168 h 261"/>
                <a:gd name="T20" fmla="*/ 184 w 284"/>
                <a:gd name="T21" fmla="*/ 156 h 261"/>
                <a:gd name="T22" fmla="*/ 181 w 284"/>
                <a:gd name="T23" fmla="*/ 155 h 261"/>
                <a:gd name="T24" fmla="*/ 176 w 284"/>
                <a:gd name="T25" fmla="*/ 150 h 261"/>
                <a:gd name="T26" fmla="*/ 176 w 284"/>
                <a:gd name="T27" fmla="*/ 148 h 261"/>
                <a:gd name="T28" fmla="*/ 179 w 284"/>
                <a:gd name="T29" fmla="*/ 142 h 261"/>
                <a:gd name="T30" fmla="*/ 186 w 284"/>
                <a:gd name="T31" fmla="*/ 135 h 261"/>
                <a:gd name="T32" fmla="*/ 196 w 284"/>
                <a:gd name="T33" fmla="*/ 120 h 261"/>
                <a:gd name="T34" fmla="*/ 202 w 284"/>
                <a:gd name="T35" fmla="*/ 94 h 261"/>
                <a:gd name="T36" fmla="*/ 204 w 284"/>
                <a:gd name="T37" fmla="*/ 73 h 261"/>
                <a:gd name="T38" fmla="*/ 199 w 284"/>
                <a:gd name="T39" fmla="*/ 44 h 261"/>
                <a:gd name="T40" fmla="*/ 184 w 284"/>
                <a:gd name="T41" fmla="*/ 21 h 261"/>
                <a:gd name="T42" fmla="*/ 165 w 284"/>
                <a:gd name="T43" fmla="*/ 5 h 261"/>
                <a:gd name="T44" fmla="*/ 142 w 284"/>
                <a:gd name="T45" fmla="*/ 0 h 261"/>
                <a:gd name="T46" fmla="*/ 129 w 284"/>
                <a:gd name="T47" fmla="*/ 1 h 261"/>
                <a:gd name="T48" fmla="*/ 106 w 284"/>
                <a:gd name="T49" fmla="*/ 11 h 261"/>
                <a:gd name="T50" fmla="*/ 90 w 284"/>
                <a:gd name="T51" fmla="*/ 31 h 261"/>
                <a:gd name="T52" fmla="*/ 82 w 284"/>
                <a:gd name="T53" fmla="*/ 58 h 261"/>
                <a:gd name="T54" fmla="*/ 80 w 284"/>
                <a:gd name="T55" fmla="*/ 73 h 261"/>
                <a:gd name="T56" fmla="*/ 85 w 284"/>
                <a:gd name="T57" fmla="*/ 112 h 261"/>
                <a:gd name="T58" fmla="*/ 91 w 284"/>
                <a:gd name="T59" fmla="*/ 128 h 261"/>
                <a:gd name="T60" fmla="*/ 103 w 284"/>
                <a:gd name="T61" fmla="*/ 142 h 261"/>
                <a:gd name="T62" fmla="*/ 106 w 284"/>
                <a:gd name="T63" fmla="*/ 143 h 261"/>
                <a:gd name="T64" fmla="*/ 106 w 284"/>
                <a:gd name="T65" fmla="*/ 148 h 261"/>
                <a:gd name="T66" fmla="*/ 106 w 284"/>
                <a:gd name="T67" fmla="*/ 150 h 261"/>
                <a:gd name="T68" fmla="*/ 103 w 284"/>
                <a:gd name="T69" fmla="*/ 155 h 261"/>
                <a:gd name="T70" fmla="*/ 99 w 284"/>
                <a:gd name="T71" fmla="*/ 156 h 261"/>
                <a:gd name="T72" fmla="*/ 59 w 284"/>
                <a:gd name="T73" fmla="*/ 168 h 261"/>
                <a:gd name="T74" fmla="*/ 28 w 284"/>
                <a:gd name="T75" fmla="*/ 186 h 261"/>
                <a:gd name="T76" fmla="*/ 7 w 284"/>
                <a:gd name="T77" fmla="*/ 208 h 261"/>
                <a:gd name="T78" fmla="*/ 0 w 284"/>
                <a:gd name="T79" fmla="*/ 23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61">
                  <a:moveTo>
                    <a:pt x="0" y="252"/>
                  </a:moveTo>
                  <a:lnTo>
                    <a:pt x="0" y="252"/>
                  </a:lnTo>
                  <a:lnTo>
                    <a:pt x="0" y="256"/>
                  </a:lnTo>
                  <a:lnTo>
                    <a:pt x="2" y="257"/>
                  </a:lnTo>
                  <a:lnTo>
                    <a:pt x="5" y="261"/>
                  </a:lnTo>
                  <a:lnTo>
                    <a:pt x="8" y="261"/>
                  </a:lnTo>
                  <a:lnTo>
                    <a:pt x="275" y="261"/>
                  </a:lnTo>
                  <a:lnTo>
                    <a:pt x="275" y="261"/>
                  </a:lnTo>
                  <a:lnTo>
                    <a:pt x="279" y="261"/>
                  </a:lnTo>
                  <a:lnTo>
                    <a:pt x="280" y="257"/>
                  </a:lnTo>
                  <a:lnTo>
                    <a:pt x="282" y="256"/>
                  </a:lnTo>
                  <a:lnTo>
                    <a:pt x="284" y="252"/>
                  </a:lnTo>
                  <a:lnTo>
                    <a:pt x="284" y="234"/>
                  </a:lnTo>
                  <a:lnTo>
                    <a:pt x="284" y="234"/>
                  </a:lnTo>
                  <a:lnTo>
                    <a:pt x="282" y="221"/>
                  </a:lnTo>
                  <a:lnTo>
                    <a:pt x="275" y="208"/>
                  </a:lnTo>
                  <a:lnTo>
                    <a:pt x="267" y="195"/>
                  </a:lnTo>
                  <a:lnTo>
                    <a:pt x="254" y="186"/>
                  </a:lnTo>
                  <a:lnTo>
                    <a:pt x="240" y="176"/>
                  </a:lnTo>
                  <a:lnTo>
                    <a:pt x="223" y="168"/>
                  </a:lnTo>
                  <a:lnTo>
                    <a:pt x="204" y="161"/>
                  </a:lnTo>
                  <a:lnTo>
                    <a:pt x="184" y="156"/>
                  </a:lnTo>
                  <a:lnTo>
                    <a:pt x="184" y="156"/>
                  </a:lnTo>
                  <a:lnTo>
                    <a:pt x="181" y="155"/>
                  </a:lnTo>
                  <a:lnTo>
                    <a:pt x="178" y="153"/>
                  </a:lnTo>
                  <a:lnTo>
                    <a:pt x="176" y="150"/>
                  </a:lnTo>
                  <a:lnTo>
                    <a:pt x="176" y="148"/>
                  </a:lnTo>
                  <a:lnTo>
                    <a:pt x="176" y="148"/>
                  </a:lnTo>
                  <a:lnTo>
                    <a:pt x="178" y="143"/>
                  </a:lnTo>
                  <a:lnTo>
                    <a:pt x="179" y="142"/>
                  </a:lnTo>
                  <a:lnTo>
                    <a:pt x="179" y="142"/>
                  </a:lnTo>
                  <a:lnTo>
                    <a:pt x="186" y="135"/>
                  </a:lnTo>
                  <a:lnTo>
                    <a:pt x="191" y="128"/>
                  </a:lnTo>
                  <a:lnTo>
                    <a:pt x="196" y="120"/>
                  </a:lnTo>
                  <a:lnTo>
                    <a:pt x="199" y="112"/>
                  </a:lnTo>
                  <a:lnTo>
                    <a:pt x="202" y="94"/>
                  </a:lnTo>
                  <a:lnTo>
                    <a:pt x="204" y="73"/>
                  </a:lnTo>
                  <a:lnTo>
                    <a:pt x="204" y="73"/>
                  </a:lnTo>
                  <a:lnTo>
                    <a:pt x="202" y="58"/>
                  </a:lnTo>
                  <a:lnTo>
                    <a:pt x="199" y="44"/>
                  </a:lnTo>
                  <a:lnTo>
                    <a:pt x="192" y="31"/>
                  </a:lnTo>
                  <a:lnTo>
                    <a:pt x="184" y="21"/>
                  </a:lnTo>
                  <a:lnTo>
                    <a:pt x="176" y="11"/>
                  </a:lnTo>
                  <a:lnTo>
                    <a:pt x="165" y="5"/>
                  </a:lnTo>
                  <a:lnTo>
                    <a:pt x="153" y="1"/>
                  </a:lnTo>
                  <a:lnTo>
                    <a:pt x="142" y="0"/>
                  </a:lnTo>
                  <a:lnTo>
                    <a:pt x="142" y="0"/>
                  </a:lnTo>
                  <a:lnTo>
                    <a:pt x="129" y="1"/>
                  </a:lnTo>
                  <a:lnTo>
                    <a:pt x="117" y="5"/>
                  </a:lnTo>
                  <a:lnTo>
                    <a:pt x="106" y="11"/>
                  </a:lnTo>
                  <a:lnTo>
                    <a:pt x="98" y="21"/>
                  </a:lnTo>
                  <a:lnTo>
                    <a:pt x="90" y="31"/>
                  </a:lnTo>
                  <a:lnTo>
                    <a:pt x="85" y="44"/>
                  </a:lnTo>
                  <a:lnTo>
                    <a:pt x="82" y="58"/>
                  </a:lnTo>
                  <a:lnTo>
                    <a:pt x="80" y="73"/>
                  </a:lnTo>
                  <a:lnTo>
                    <a:pt x="80" y="73"/>
                  </a:lnTo>
                  <a:lnTo>
                    <a:pt x="80" y="94"/>
                  </a:lnTo>
                  <a:lnTo>
                    <a:pt x="85" y="112"/>
                  </a:lnTo>
                  <a:lnTo>
                    <a:pt x="88" y="120"/>
                  </a:lnTo>
                  <a:lnTo>
                    <a:pt x="91" y="128"/>
                  </a:lnTo>
                  <a:lnTo>
                    <a:pt x="96" y="135"/>
                  </a:lnTo>
                  <a:lnTo>
                    <a:pt x="103" y="142"/>
                  </a:lnTo>
                  <a:lnTo>
                    <a:pt x="103" y="142"/>
                  </a:lnTo>
                  <a:lnTo>
                    <a:pt x="106" y="143"/>
                  </a:lnTo>
                  <a:lnTo>
                    <a:pt x="106" y="148"/>
                  </a:lnTo>
                  <a:lnTo>
                    <a:pt x="106" y="148"/>
                  </a:lnTo>
                  <a:lnTo>
                    <a:pt x="106" y="148"/>
                  </a:lnTo>
                  <a:lnTo>
                    <a:pt x="106" y="150"/>
                  </a:lnTo>
                  <a:lnTo>
                    <a:pt x="104" y="153"/>
                  </a:lnTo>
                  <a:lnTo>
                    <a:pt x="103" y="155"/>
                  </a:lnTo>
                  <a:lnTo>
                    <a:pt x="99" y="156"/>
                  </a:lnTo>
                  <a:lnTo>
                    <a:pt x="99" y="156"/>
                  </a:lnTo>
                  <a:lnTo>
                    <a:pt x="78" y="161"/>
                  </a:lnTo>
                  <a:lnTo>
                    <a:pt x="59" y="168"/>
                  </a:lnTo>
                  <a:lnTo>
                    <a:pt x="42" y="176"/>
                  </a:lnTo>
                  <a:lnTo>
                    <a:pt x="28" y="186"/>
                  </a:lnTo>
                  <a:lnTo>
                    <a:pt x="16" y="195"/>
                  </a:lnTo>
                  <a:lnTo>
                    <a:pt x="7" y="208"/>
                  </a:lnTo>
                  <a:lnTo>
                    <a:pt x="2" y="221"/>
                  </a:lnTo>
                  <a:lnTo>
                    <a:pt x="0" y="234"/>
                  </a:lnTo>
                  <a:lnTo>
                    <a:pt x="0" y="25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51"/>
            <p:cNvSpPr>
              <a:spLocks/>
            </p:cNvSpPr>
            <p:nvPr/>
          </p:nvSpPr>
          <p:spPr bwMode="auto">
            <a:xfrm>
              <a:off x="3320718" y="3118693"/>
              <a:ext cx="263980" cy="342461"/>
            </a:xfrm>
            <a:custGeom>
              <a:avLst/>
              <a:gdLst>
                <a:gd name="T0" fmla="*/ 135 w 148"/>
                <a:gd name="T1" fmla="*/ 124 h 192"/>
                <a:gd name="T2" fmla="*/ 138 w 148"/>
                <a:gd name="T3" fmla="*/ 119 h 192"/>
                <a:gd name="T4" fmla="*/ 135 w 148"/>
                <a:gd name="T5" fmla="*/ 116 h 192"/>
                <a:gd name="T6" fmla="*/ 133 w 148"/>
                <a:gd name="T7" fmla="*/ 116 h 192"/>
                <a:gd name="T8" fmla="*/ 130 w 148"/>
                <a:gd name="T9" fmla="*/ 112 h 192"/>
                <a:gd name="T10" fmla="*/ 128 w 148"/>
                <a:gd name="T11" fmla="*/ 109 h 192"/>
                <a:gd name="T12" fmla="*/ 132 w 148"/>
                <a:gd name="T13" fmla="*/ 104 h 192"/>
                <a:gd name="T14" fmla="*/ 137 w 148"/>
                <a:gd name="T15" fmla="*/ 99 h 192"/>
                <a:gd name="T16" fmla="*/ 145 w 148"/>
                <a:gd name="T17" fmla="*/ 83 h 192"/>
                <a:gd name="T18" fmla="*/ 148 w 148"/>
                <a:gd name="T19" fmla="*/ 54 h 192"/>
                <a:gd name="T20" fmla="*/ 148 w 148"/>
                <a:gd name="T21" fmla="*/ 42 h 192"/>
                <a:gd name="T22" fmla="*/ 141 w 148"/>
                <a:gd name="T23" fmla="*/ 23 h 192"/>
                <a:gd name="T24" fmla="*/ 128 w 148"/>
                <a:gd name="T25" fmla="*/ 10 h 192"/>
                <a:gd name="T26" fmla="*/ 112 w 148"/>
                <a:gd name="T27" fmla="*/ 2 h 192"/>
                <a:gd name="T28" fmla="*/ 102 w 148"/>
                <a:gd name="T29" fmla="*/ 0 h 192"/>
                <a:gd name="T30" fmla="*/ 86 w 148"/>
                <a:gd name="T31" fmla="*/ 5 h 192"/>
                <a:gd name="T32" fmla="*/ 71 w 148"/>
                <a:gd name="T33" fmla="*/ 16 h 192"/>
                <a:gd name="T34" fmla="*/ 62 w 148"/>
                <a:gd name="T35" fmla="*/ 33 h 192"/>
                <a:gd name="T36" fmla="*/ 58 w 148"/>
                <a:gd name="T37" fmla="*/ 54 h 192"/>
                <a:gd name="T38" fmla="*/ 58 w 148"/>
                <a:gd name="T39" fmla="*/ 70 h 192"/>
                <a:gd name="T40" fmla="*/ 66 w 148"/>
                <a:gd name="T41" fmla="*/ 94 h 192"/>
                <a:gd name="T42" fmla="*/ 75 w 148"/>
                <a:gd name="T43" fmla="*/ 104 h 192"/>
                <a:gd name="T44" fmla="*/ 76 w 148"/>
                <a:gd name="T45" fmla="*/ 106 h 192"/>
                <a:gd name="T46" fmla="*/ 78 w 148"/>
                <a:gd name="T47" fmla="*/ 109 h 192"/>
                <a:gd name="T48" fmla="*/ 76 w 148"/>
                <a:gd name="T49" fmla="*/ 112 h 192"/>
                <a:gd name="T50" fmla="*/ 73 w 148"/>
                <a:gd name="T51" fmla="*/ 116 h 192"/>
                <a:gd name="T52" fmla="*/ 44 w 148"/>
                <a:gd name="T53" fmla="*/ 124 h 192"/>
                <a:gd name="T54" fmla="*/ 19 w 148"/>
                <a:gd name="T55" fmla="*/ 137 h 192"/>
                <a:gd name="T56" fmla="*/ 5 w 148"/>
                <a:gd name="T57" fmla="*/ 153 h 192"/>
                <a:gd name="T58" fmla="*/ 0 w 148"/>
                <a:gd name="T59" fmla="*/ 173 h 192"/>
                <a:gd name="T60" fmla="*/ 0 w 148"/>
                <a:gd name="T61" fmla="*/ 187 h 192"/>
                <a:gd name="T62" fmla="*/ 5 w 148"/>
                <a:gd name="T63" fmla="*/ 192 h 192"/>
                <a:gd name="T64" fmla="*/ 70 w 148"/>
                <a:gd name="T65" fmla="*/ 192 h 192"/>
                <a:gd name="T66" fmla="*/ 75 w 148"/>
                <a:gd name="T67" fmla="*/ 187 h 192"/>
                <a:gd name="T68" fmla="*/ 78 w 148"/>
                <a:gd name="T69" fmla="*/ 178 h 192"/>
                <a:gd name="T70" fmla="*/ 88 w 148"/>
                <a:gd name="T71" fmla="*/ 160 h 192"/>
                <a:gd name="T72" fmla="*/ 102 w 148"/>
                <a:gd name="T73" fmla="*/ 143 h 192"/>
                <a:gd name="T74" fmla="*/ 124 w 148"/>
                <a:gd name="T75" fmla="*/ 130 h 192"/>
                <a:gd name="T76" fmla="*/ 135 w 148"/>
                <a:gd name="T77"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92">
                  <a:moveTo>
                    <a:pt x="135" y="124"/>
                  </a:moveTo>
                  <a:lnTo>
                    <a:pt x="135" y="124"/>
                  </a:lnTo>
                  <a:lnTo>
                    <a:pt x="138" y="122"/>
                  </a:lnTo>
                  <a:lnTo>
                    <a:pt x="138" y="119"/>
                  </a:lnTo>
                  <a:lnTo>
                    <a:pt x="137" y="117"/>
                  </a:lnTo>
                  <a:lnTo>
                    <a:pt x="135" y="116"/>
                  </a:lnTo>
                  <a:lnTo>
                    <a:pt x="135" y="116"/>
                  </a:lnTo>
                  <a:lnTo>
                    <a:pt x="133" y="116"/>
                  </a:lnTo>
                  <a:lnTo>
                    <a:pt x="133" y="116"/>
                  </a:lnTo>
                  <a:lnTo>
                    <a:pt x="130" y="112"/>
                  </a:lnTo>
                  <a:lnTo>
                    <a:pt x="128" y="109"/>
                  </a:lnTo>
                  <a:lnTo>
                    <a:pt x="128" y="109"/>
                  </a:lnTo>
                  <a:lnTo>
                    <a:pt x="130" y="106"/>
                  </a:lnTo>
                  <a:lnTo>
                    <a:pt x="132" y="104"/>
                  </a:lnTo>
                  <a:lnTo>
                    <a:pt x="132" y="104"/>
                  </a:lnTo>
                  <a:lnTo>
                    <a:pt x="137" y="99"/>
                  </a:lnTo>
                  <a:lnTo>
                    <a:pt x="140" y="94"/>
                  </a:lnTo>
                  <a:lnTo>
                    <a:pt x="145" y="83"/>
                  </a:lnTo>
                  <a:lnTo>
                    <a:pt x="148" y="70"/>
                  </a:lnTo>
                  <a:lnTo>
                    <a:pt x="148" y="54"/>
                  </a:lnTo>
                  <a:lnTo>
                    <a:pt x="148" y="54"/>
                  </a:lnTo>
                  <a:lnTo>
                    <a:pt x="148" y="42"/>
                  </a:lnTo>
                  <a:lnTo>
                    <a:pt x="145" y="33"/>
                  </a:lnTo>
                  <a:lnTo>
                    <a:pt x="141" y="23"/>
                  </a:lnTo>
                  <a:lnTo>
                    <a:pt x="135" y="16"/>
                  </a:lnTo>
                  <a:lnTo>
                    <a:pt x="128" y="10"/>
                  </a:lnTo>
                  <a:lnTo>
                    <a:pt x="120" y="5"/>
                  </a:lnTo>
                  <a:lnTo>
                    <a:pt x="112" y="2"/>
                  </a:lnTo>
                  <a:lnTo>
                    <a:pt x="102" y="0"/>
                  </a:lnTo>
                  <a:lnTo>
                    <a:pt x="102" y="0"/>
                  </a:lnTo>
                  <a:lnTo>
                    <a:pt x="94" y="2"/>
                  </a:lnTo>
                  <a:lnTo>
                    <a:pt x="86" y="5"/>
                  </a:lnTo>
                  <a:lnTo>
                    <a:pt x="78" y="10"/>
                  </a:lnTo>
                  <a:lnTo>
                    <a:pt x="71" y="16"/>
                  </a:lnTo>
                  <a:lnTo>
                    <a:pt x="65" y="23"/>
                  </a:lnTo>
                  <a:lnTo>
                    <a:pt x="62" y="33"/>
                  </a:lnTo>
                  <a:lnTo>
                    <a:pt x="58" y="42"/>
                  </a:lnTo>
                  <a:lnTo>
                    <a:pt x="58" y="54"/>
                  </a:lnTo>
                  <a:lnTo>
                    <a:pt x="58" y="54"/>
                  </a:lnTo>
                  <a:lnTo>
                    <a:pt x="58" y="70"/>
                  </a:lnTo>
                  <a:lnTo>
                    <a:pt x="62" y="83"/>
                  </a:lnTo>
                  <a:lnTo>
                    <a:pt x="66" y="94"/>
                  </a:lnTo>
                  <a:lnTo>
                    <a:pt x="70" y="99"/>
                  </a:lnTo>
                  <a:lnTo>
                    <a:pt x="75" y="104"/>
                  </a:lnTo>
                  <a:lnTo>
                    <a:pt x="75" y="104"/>
                  </a:lnTo>
                  <a:lnTo>
                    <a:pt x="76" y="106"/>
                  </a:lnTo>
                  <a:lnTo>
                    <a:pt x="78" y="109"/>
                  </a:lnTo>
                  <a:lnTo>
                    <a:pt x="78" y="109"/>
                  </a:lnTo>
                  <a:lnTo>
                    <a:pt x="78" y="109"/>
                  </a:lnTo>
                  <a:lnTo>
                    <a:pt x="76" y="112"/>
                  </a:lnTo>
                  <a:lnTo>
                    <a:pt x="73" y="116"/>
                  </a:lnTo>
                  <a:lnTo>
                    <a:pt x="73" y="116"/>
                  </a:lnTo>
                  <a:lnTo>
                    <a:pt x="57" y="119"/>
                  </a:lnTo>
                  <a:lnTo>
                    <a:pt x="44" y="124"/>
                  </a:lnTo>
                  <a:lnTo>
                    <a:pt x="31" y="129"/>
                  </a:lnTo>
                  <a:lnTo>
                    <a:pt x="19" y="137"/>
                  </a:lnTo>
                  <a:lnTo>
                    <a:pt x="11" y="145"/>
                  </a:lnTo>
                  <a:lnTo>
                    <a:pt x="5" y="153"/>
                  </a:lnTo>
                  <a:lnTo>
                    <a:pt x="1" y="163"/>
                  </a:lnTo>
                  <a:lnTo>
                    <a:pt x="0" y="173"/>
                  </a:lnTo>
                  <a:lnTo>
                    <a:pt x="0" y="187"/>
                  </a:lnTo>
                  <a:lnTo>
                    <a:pt x="0" y="187"/>
                  </a:lnTo>
                  <a:lnTo>
                    <a:pt x="1" y="191"/>
                  </a:lnTo>
                  <a:lnTo>
                    <a:pt x="5" y="192"/>
                  </a:lnTo>
                  <a:lnTo>
                    <a:pt x="70" y="192"/>
                  </a:lnTo>
                  <a:lnTo>
                    <a:pt x="70" y="192"/>
                  </a:lnTo>
                  <a:lnTo>
                    <a:pt x="73" y="191"/>
                  </a:lnTo>
                  <a:lnTo>
                    <a:pt x="75" y="187"/>
                  </a:lnTo>
                  <a:lnTo>
                    <a:pt x="75" y="187"/>
                  </a:lnTo>
                  <a:lnTo>
                    <a:pt x="78" y="178"/>
                  </a:lnTo>
                  <a:lnTo>
                    <a:pt x="81" y="169"/>
                  </a:lnTo>
                  <a:lnTo>
                    <a:pt x="88" y="160"/>
                  </a:lnTo>
                  <a:lnTo>
                    <a:pt x="94" y="152"/>
                  </a:lnTo>
                  <a:lnTo>
                    <a:pt x="102" y="143"/>
                  </a:lnTo>
                  <a:lnTo>
                    <a:pt x="112" y="137"/>
                  </a:lnTo>
                  <a:lnTo>
                    <a:pt x="124" y="130"/>
                  </a:lnTo>
                  <a:lnTo>
                    <a:pt x="135" y="124"/>
                  </a:lnTo>
                  <a:lnTo>
                    <a:pt x="135" y="1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52"/>
            <p:cNvSpPr>
              <a:spLocks/>
            </p:cNvSpPr>
            <p:nvPr/>
          </p:nvSpPr>
          <p:spPr bwMode="auto">
            <a:xfrm>
              <a:off x="3866514" y="3118693"/>
              <a:ext cx="267547" cy="342461"/>
            </a:xfrm>
            <a:custGeom>
              <a:avLst/>
              <a:gdLst>
                <a:gd name="T0" fmla="*/ 77 w 150"/>
                <a:gd name="T1" fmla="*/ 116 h 192"/>
                <a:gd name="T2" fmla="*/ 72 w 150"/>
                <a:gd name="T3" fmla="*/ 109 h 192"/>
                <a:gd name="T4" fmla="*/ 72 w 150"/>
                <a:gd name="T5" fmla="*/ 106 h 192"/>
                <a:gd name="T6" fmla="*/ 73 w 150"/>
                <a:gd name="T7" fmla="*/ 104 h 192"/>
                <a:gd name="T8" fmla="*/ 82 w 150"/>
                <a:gd name="T9" fmla="*/ 94 h 192"/>
                <a:gd name="T10" fmla="*/ 90 w 150"/>
                <a:gd name="T11" fmla="*/ 70 h 192"/>
                <a:gd name="T12" fmla="*/ 91 w 150"/>
                <a:gd name="T13" fmla="*/ 54 h 192"/>
                <a:gd name="T14" fmla="*/ 86 w 150"/>
                <a:gd name="T15" fmla="*/ 33 h 192"/>
                <a:gd name="T16" fmla="*/ 77 w 150"/>
                <a:gd name="T17" fmla="*/ 16 h 192"/>
                <a:gd name="T18" fmla="*/ 64 w 150"/>
                <a:gd name="T19" fmla="*/ 5 h 192"/>
                <a:gd name="T20" fmla="*/ 46 w 150"/>
                <a:gd name="T21" fmla="*/ 0 h 192"/>
                <a:gd name="T22" fmla="*/ 36 w 150"/>
                <a:gd name="T23" fmla="*/ 2 h 192"/>
                <a:gd name="T24" fmla="*/ 20 w 150"/>
                <a:gd name="T25" fmla="*/ 10 h 192"/>
                <a:gd name="T26" fmla="*/ 8 w 150"/>
                <a:gd name="T27" fmla="*/ 23 h 192"/>
                <a:gd name="T28" fmla="*/ 2 w 150"/>
                <a:gd name="T29" fmla="*/ 42 h 192"/>
                <a:gd name="T30" fmla="*/ 0 w 150"/>
                <a:gd name="T31" fmla="*/ 54 h 192"/>
                <a:gd name="T32" fmla="*/ 3 w 150"/>
                <a:gd name="T33" fmla="*/ 83 h 192"/>
                <a:gd name="T34" fmla="*/ 13 w 150"/>
                <a:gd name="T35" fmla="*/ 99 h 192"/>
                <a:gd name="T36" fmla="*/ 18 w 150"/>
                <a:gd name="T37" fmla="*/ 104 h 192"/>
                <a:gd name="T38" fmla="*/ 20 w 150"/>
                <a:gd name="T39" fmla="*/ 109 h 192"/>
                <a:gd name="T40" fmla="*/ 20 w 150"/>
                <a:gd name="T41" fmla="*/ 109 h 192"/>
                <a:gd name="T42" fmla="*/ 15 w 150"/>
                <a:gd name="T43" fmla="*/ 116 h 192"/>
                <a:gd name="T44" fmla="*/ 15 w 150"/>
                <a:gd name="T45" fmla="*/ 116 h 192"/>
                <a:gd name="T46" fmla="*/ 11 w 150"/>
                <a:gd name="T47" fmla="*/ 117 h 192"/>
                <a:gd name="T48" fmla="*/ 11 w 150"/>
                <a:gd name="T49" fmla="*/ 122 h 192"/>
                <a:gd name="T50" fmla="*/ 13 w 150"/>
                <a:gd name="T51" fmla="*/ 124 h 192"/>
                <a:gd name="T52" fmla="*/ 36 w 150"/>
                <a:gd name="T53" fmla="*/ 137 h 192"/>
                <a:gd name="T54" fmla="*/ 54 w 150"/>
                <a:gd name="T55" fmla="*/ 152 h 192"/>
                <a:gd name="T56" fmla="*/ 67 w 150"/>
                <a:gd name="T57" fmla="*/ 169 h 192"/>
                <a:gd name="T58" fmla="*/ 73 w 150"/>
                <a:gd name="T59" fmla="*/ 187 h 192"/>
                <a:gd name="T60" fmla="*/ 75 w 150"/>
                <a:gd name="T61" fmla="*/ 191 h 192"/>
                <a:gd name="T62" fmla="*/ 145 w 150"/>
                <a:gd name="T63" fmla="*/ 192 h 192"/>
                <a:gd name="T64" fmla="*/ 148 w 150"/>
                <a:gd name="T65" fmla="*/ 191 h 192"/>
                <a:gd name="T66" fmla="*/ 150 w 150"/>
                <a:gd name="T67" fmla="*/ 173 h 192"/>
                <a:gd name="T68" fmla="*/ 148 w 150"/>
                <a:gd name="T69" fmla="*/ 163 h 192"/>
                <a:gd name="T70" fmla="*/ 137 w 150"/>
                <a:gd name="T71" fmla="*/ 145 h 192"/>
                <a:gd name="T72" fmla="*/ 117 w 150"/>
                <a:gd name="T73" fmla="*/ 129 h 192"/>
                <a:gd name="T74" fmla="*/ 91 w 150"/>
                <a:gd name="T75" fmla="*/ 119 h 192"/>
                <a:gd name="T76" fmla="*/ 77 w 150"/>
                <a:gd name="T7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92">
                  <a:moveTo>
                    <a:pt x="77" y="116"/>
                  </a:moveTo>
                  <a:lnTo>
                    <a:pt x="77" y="116"/>
                  </a:lnTo>
                  <a:lnTo>
                    <a:pt x="72" y="112"/>
                  </a:lnTo>
                  <a:lnTo>
                    <a:pt x="72" y="109"/>
                  </a:lnTo>
                  <a:lnTo>
                    <a:pt x="72" y="109"/>
                  </a:lnTo>
                  <a:lnTo>
                    <a:pt x="72" y="106"/>
                  </a:lnTo>
                  <a:lnTo>
                    <a:pt x="73" y="104"/>
                  </a:lnTo>
                  <a:lnTo>
                    <a:pt x="73" y="104"/>
                  </a:lnTo>
                  <a:lnTo>
                    <a:pt x="78" y="99"/>
                  </a:lnTo>
                  <a:lnTo>
                    <a:pt x="82" y="94"/>
                  </a:lnTo>
                  <a:lnTo>
                    <a:pt x="86" y="83"/>
                  </a:lnTo>
                  <a:lnTo>
                    <a:pt x="90" y="70"/>
                  </a:lnTo>
                  <a:lnTo>
                    <a:pt x="91" y="54"/>
                  </a:lnTo>
                  <a:lnTo>
                    <a:pt x="91" y="54"/>
                  </a:lnTo>
                  <a:lnTo>
                    <a:pt x="90" y="42"/>
                  </a:lnTo>
                  <a:lnTo>
                    <a:pt x="86" y="33"/>
                  </a:lnTo>
                  <a:lnTo>
                    <a:pt x="83" y="23"/>
                  </a:lnTo>
                  <a:lnTo>
                    <a:pt x="77" y="16"/>
                  </a:lnTo>
                  <a:lnTo>
                    <a:pt x="70" y="10"/>
                  </a:lnTo>
                  <a:lnTo>
                    <a:pt x="64" y="5"/>
                  </a:lnTo>
                  <a:lnTo>
                    <a:pt x="54" y="2"/>
                  </a:lnTo>
                  <a:lnTo>
                    <a:pt x="46" y="0"/>
                  </a:lnTo>
                  <a:lnTo>
                    <a:pt x="46" y="0"/>
                  </a:lnTo>
                  <a:lnTo>
                    <a:pt x="36" y="2"/>
                  </a:lnTo>
                  <a:lnTo>
                    <a:pt x="28" y="5"/>
                  </a:lnTo>
                  <a:lnTo>
                    <a:pt x="20" y="10"/>
                  </a:lnTo>
                  <a:lnTo>
                    <a:pt x="13" y="16"/>
                  </a:lnTo>
                  <a:lnTo>
                    <a:pt x="8" y="23"/>
                  </a:lnTo>
                  <a:lnTo>
                    <a:pt x="3" y="33"/>
                  </a:lnTo>
                  <a:lnTo>
                    <a:pt x="2" y="42"/>
                  </a:lnTo>
                  <a:lnTo>
                    <a:pt x="0" y="54"/>
                  </a:lnTo>
                  <a:lnTo>
                    <a:pt x="0" y="54"/>
                  </a:lnTo>
                  <a:lnTo>
                    <a:pt x="2" y="70"/>
                  </a:lnTo>
                  <a:lnTo>
                    <a:pt x="3" y="83"/>
                  </a:lnTo>
                  <a:lnTo>
                    <a:pt x="8" y="94"/>
                  </a:lnTo>
                  <a:lnTo>
                    <a:pt x="13" y="99"/>
                  </a:lnTo>
                  <a:lnTo>
                    <a:pt x="18" y="104"/>
                  </a:lnTo>
                  <a:lnTo>
                    <a:pt x="18" y="104"/>
                  </a:lnTo>
                  <a:lnTo>
                    <a:pt x="20" y="106"/>
                  </a:lnTo>
                  <a:lnTo>
                    <a:pt x="20" y="109"/>
                  </a:lnTo>
                  <a:lnTo>
                    <a:pt x="20" y="109"/>
                  </a:lnTo>
                  <a:lnTo>
                    <a:pt x="20" y="109"/>
                  </a:lnTo>
                  <a:lnTo>
                    <a:pt x="18" y="112"/>
                  </a:lnTo>
                  <a:lnTo>
                    <a:pt x="15" y="116"/>
                  </a:lnTo>
                  <a:lnTo>
                    <a:pt x="15" y="116"/>
                  </a:lnTo>
                  <a:lnTo>
                    <a:pt x="15" y="116"/>
                  </a:lnTo>
                  <a:lnTo>
                    <a:pt x="15" y="116"/>
                  </a:lnTo>
                  <a:lnTo>
                    <a:pt x="11" y="117"/>
                  </a:lnTo>
                  <a:lnTo>
                    <a:pt x="10" y="119"/>
                  </a:lnTo>
                  <a:lnTo>
                    <a:pt x="11" y="122"/>
                  </a:lnTo>
                  <a:lnTo>
                    <a:pt x="13" y="124"/>
                  </a:lnTo>
                  <a:lnTo>
                    <a:pt x="13" y="124"/>
                  </a:lnTo>
                  <a:lnTo>
                    <a:pt x="25" y="130"/>
                  </a:lnTo>
                  <a:lnTo>
                    <a:pt x="36" y="137"/>
                  </a:lnTo>
                  <a:lnTo>
                    <a:pt x="46" y="143"/>
                  </a:lnTo>
                  <a:lnTo>
                    <a:pt x="54" y="152"/>
                  </a:lnTo>
                  <a:lnTo>
                    <a:pt x="60" y="160"/>
                  </a:lnTo>
                  <a:lnTo>
                    <a:pt x="67" y="169"/>
                  </a:lnTo>
                  <a:lnTo>
                    <a:pt x="72" y="178"/>
                  </a:lnTo>
                  <a:lnTo>
                    <a:pt x="73" y="187"/>
                  </a:lnTo>
                  <a:lnTo>
                    <a:pt x="73" y="187"/>
                  </a:lnTo>
                  <a:lnTo>
                    <a:pt x="75" y="191"/>
                  </a:lnTo>
                  <a:lnTo>
                    <a:pt x="78" y="192"/>
                  </a:lnTo>
                  <a:lnTo>
                    <a:pt x="145" y="192"/>
                  </a:lnTo>
                  <a:lnTo>
                    <a:pt x="145" y="192"/>
                  </a:lnTo>
                  <a:lnTo>
                    <a:pt x="148" y="191"/>
                  </a:lnTo>
                  <a:lnTo>
                    <a:pt x="150" y="187"/>
                  </a:lnTo>
                  <a:lnTo>
                    <a:pt x="150" y="173"/>
                  </a:lnTo>
                  <a:lnTo>
                    <a:pt x="150" y="173"/>
                  </a:lnTo>
                  <a:lnTo>
                    <a:pt x="148" y="163"/>
                  </a:lnTo>
                  <a:lnTo>
                    <a:pt x="143" y="153"/>
                  </a:lnTo>
                  <a:lnTo>
                    <a:pt x="137" y="145"/>
                  </a:lnTo>
                  <a:lnTo>
                    <a:pt x="129" y="137"/>
                  </a:lnTo>
                  <a:lnTo>
                    <a:pt x="117" y="129"/>
                  </a:lnTo>
                  <a:lnTo>
                    <a:pt x="106" y="124"/>
                  </a:lnTo>
                  <a:lnTo>
                    <a:pt x="91" y="119"/>
                  </a:lnTo>
                  <a:lnTo>
                    <a:pt x="77" y="116"/>
                  </a:lnTo>
                  <a:lnTo>
                    <a:pt x="77" y="1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6" name="Chart Explanation"/>
          <p:cNvSpPr txBox="1"/>
          <p:nvPr/>
        </p:nvSpPr>
        <p:spPr>
          <a:xfrm>
            <a:off x="7077298" y="3316211"/>
            <a:ext cx="1714500" cy="238527"/>
          </a:xfrm>
          <a:prstGeom prst="rect">
            <a:avLst/>
          </a:prstGeom>
          <a:noFill/>
        </p:spPr>
        <p:txBody>
          <a:bodyPr wrap="square" lIns="68580" tIns="34290" rIns="68580" bIns="34290" rtlCol="0">
            <a:spAutoFit/>
          </a:bodyPr>
          <a:lstStyle/>
          <a:p>
            <a:r>
              <a:rPr lang="en-US" sz="1100" b="1" baseline="0" dirty="0">
                <a:solidFill>
                  <a:srgbClr val="00478A"/>
                </a:solidFill>
                <a:latin typeface="Verdana" panose="020B0604030504040204" pitchFamily="34" charset="0"/>
                <a:ea typeface="Verdana" panose="020B0604030504040204" pitchFamily="34" charset="0"/>
                <a:cs typeface="Verdana" panose="020B0604030504040204" pitchFamily="34" charset="0"/>
              </a:rPr>
              <a:t>Stimulants</a:t>
            </a:r>
          </a:p>
        </p:txBody>
      </p:sp>
      <p:cxnSp>
        <p:nvCxnSpPr>
          <p:cNvPr id="12" name="Elbow Connector 11"/>
          <p:cNvCxnSpPr>
            <a:stCxn id="90" idx="6"/>
          </p:cNvCxnSpPr>
          <p:nvPr/>
        </p:nvCxnSpPr>
        <p:spPr>
          <a:xfrm flipH="1">
            <a:off x="8400010" y="2398984"/>
            <a:ext cx="118290" cy="1151160"/>
          </a:xfrm>
          <a:prstGeom prst="bentConnector4">
            <a:avLst>
              <a:gd name="adj1" fmla="val -193254"/>
              <a:gd name="adj2" fmla="val 9949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90443" y="4330564"/>
            <a:ext cx="4253557" cy="307777"/>
          </a:xfrm>
          <a:prstGeom prst="rect">
            <a:avLst/>
          </a:prstGeom>
          <a:noFill/>
        </p:spPr>
        <p:txBody>
          <a:bodyPr wrap="square" rtlCol="0">
            <a:spAutoFit/>
          </a:bodyPr>
          <a:lstStyle/>
          <a:p>
            <a:pPr marL="0" lvl="1"/>
            <a:r>
              <a:rPr lang="en-US" sz="1400" i="1" baseline="0" dirty="0">
                <a:solidFill>
                  <a:srgbClr val="00478A"/>
                </a:solidFill>
              </a:rPr>
              <a:t>(Source: National Survey on Drug Use and Health)</a:t>
            </a:r>
          </a:p>
        </p:txBody>
      </p:sp>
    </p:spTree>
    <p:extLst>
      <p:ext uri="{BB962C8B-B14F-4D97-AF65-F5344CB8AC3E}">
        <p14:creationId xmlns:p14="http://schemas.microsoft.com/office/powerpoint/2010/main" val="6049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style.rotation</p:attrName>
                                        </p:attrNameLst>
                                      </p:cBhvr>
                                      <p:tavLst>
                                        <p:tav tm="0">
                                          <p:val>
                                            <p:fltVal val="90"/>
                                          </p:val>
                                        </p:tav>
                                        <p:tav tm="100000">
                                          <p:val>
                                            <p:fltVal val="0"/>
                                          </p:val>
                                        </p:tav>
                                      </p:tavLst>
                                    </p:anim>
                                    <p:animEffect transition="in" filter="fade">
                                      <p:cBhvr>
                                        <p:cTn id="37" dur="1000"/>
                                        <p:tgtEl>
                                          <p:spTgt spid="5"/>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par>
                          <p:cTn id="42" fill="hold">
                            <p:stCondLst>
                              <p:cond delay="1500"/>
                            </p:stCondLst>
                            <p:childTnLst>
                              <p:par>
                                <p:cTn id="43" presetID="47"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4"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500"/>
                                        <p:tgtEl>
                                          <p:spTgt spid="47"/>
                                        </p:tgtEl>
                                      </p:cBhvr>
                                    </p:animEffect>
                                  </p:childTnLst>
                                </p:cTn>
                              </p:par>
                            </p:childTnLst>
                          </p:cTn>
                        </p:par>
                        <p:par>
                          <p:cTn id="60" fill="hold">
                            <p:stCondLst>
                              <p:cond delay="1500"/>
                            </p:stCondLst>
                            <p:childTnLst>
                              <p:par>
                                <p:cTn id="61" presetID="47" presetClass="entr" presetSubtype="0" fill="hold" grpId="0" nodeType="after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1000"/>
                                        <p:tgtEl>
                                          <p:spTgt spid="63"/>
                                        </p:tgtEl>
                                      </p:cBhvr>
                                    </p:animEffect>
                                    <p:anim calcmode="lin" valueType="num">
                                      <p:cBhvr>
                                        <p:cTn id="64" dur="1000" fill="hold"/>
                                        <p:tgtEl>
                                          <p:spTgt spid="63"/>
                                        </p:tgtEl>
                                        <p:attrNameLst>
                                          <p:attrName>ppt_x</p:attrName>
                                        </p:attrNameLst>
                                      </p:cBhvr>
                                      <p:tavLst>
                                        <p:tav tm="0">
                                          <p:val>
                                            <p:strVal val="#ppt_x"/>
                                          </p:val>
                                        </p:tav>
                                        <p:tav tm="100000">
                                          <p:val>
                                            <p:strVal val="#ppt_x"/>
                                          </p:val>
                                        </p:tav>
                                      </p:tavLst>
                                    </p:anim>
                                    <p:anim calcmode="lin" valueType="num">
                                      <p:cBhvr>
                                        <p:cTn id="6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fltVal val="0"/>
                                          </p:val>
                                        </p:tav>
                                        <p:tav tm="100000">
                                          <p:val>
                                            <p:strVal val="#ppt_w"/>
                                          </p:val>
                                        </p:tav>
                                      </p:tavLst>
                                    </p:anim>
                                    <p:anim calcmode="lin" valueType="num">
                                      <p:cBhvr>
                                        <p:cTn id="71" dur="1000" fill="hold"/>
                                        <p:tgtEl>
                                          <p:spTgt spid="9"/>
                                        </p:tgtEl>
                                        <p:attrNameLst>
                                          <p:attrName>ppt_h</p:attrName>
                                        </p:attrNameLst>
                                      </p:cBhvr>
                                      <p:tavLst>
                                        <p:tav tm="0">
                                          <p:val>
                                            <p:fltVal val="0"/>
                                          </p:val>
                                        </p:tav>
                                        <p:tav tm="100000">
                                          <p:val>
                                            <p:strVal val="#ppt_h"/>
                                          </p:val>
                                        </p:tav>
                                      </p:tavLst>
                                    </p:anim>
                                    <p:anim calcmode="lin" valueType="num">
                                      <p:cBhvr>
                                        <p:cTn id="72" dur="1000" fill="hold"/>
                                        <p:tgtEl>
                                          <p:spTgt spid="9"/>
                                        </p:tgtEl>
                                        <p:attrNameLst>
                                          <p:attrName>style.rotation</p:attrName>
                                        </p:attrNameLst>
                                      </p:cBhvr>
                                      <p:tavLst>
                                        <p:tav tm="0">
                                          <p:val>
                                            <p:fltVal val="90"/>
                                          </p:val>
                                        </p:tav>
                                        <p:tav tm="100000">
                                          <p:val>
                                            <p:fltVal val="0"/>
                                          </p:val>
                                        </p:tav>
                                      </p:tavLst>
                                    </p:anim>
                                    <p:animEffect transition="in" filter="fade">
                                      <p:cBhvr>
                                        <p:cTn id="73" dur="1000"/>
                                        <p:tgtEl>
                                          <p:spTgt spid="9"/>
                                        </p:tgtEl>
                                      </p:cBhvr>
                                    </p:animEffect>
                                  </p:childTnLst>
                                </p:cTn>
                              </p:par>
                            </p:childTnLst>
                          </p:cTn>
                        </p:par>
                        <p:par>
                          <p:cTn id="74" fill="hold">
                            <p:stCondLst>
                              <p:cond delay="1000"/>
                            </p:stCondLst>
                            <p:childTnLst>
                              <p:par>
                                <p:cTn id="75" presetID="22" presetClass="entr" presetSubtype="8" fill="hold"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wipe(left)">
                                      <p:cBhvr>
                                        <p:cTn id="77" dur="500"/>
                                        <p:tgtEl>
                                          <p:spTgt spid="64"/>
                                        </p:tgtEl>
                                      </p:cBhvr>
                                    </p:animEffect>
                                  </p:childTnLst>
                                </p:cTn>
                              </p:par>
                            </p:childTnLst>
                          </p:cTn>
                        </p:par>
                        <p:par>
                          <p:cTn id="78" fill="hold">
                            <p:stCondLst>
                              <p:cond delay="1500"/>
                            </p:stCondLst>
                            <p:childTnLst>
                              <p:par>
                                <p:cTn id="79" presetID="42" presetClass="entr" presetSubtype="0" fill="hold" grpId="0"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1000"/>
                                        <p:tgtEl>
                                          <p:spTgt spid="67"/>
                                        </p:tgtEl>
                                      </p:cBhvr>
                                    </p:animEffect>
                                    <p:anim calcmode="lin" valueType="num">
                                      <p:cBhvr>
                                        <p:cTn id="82" dur="1000" fill="hold"/>
                                        <p:tgtEl>
                                          <p:spTgt spid="67"/>
                                        </p:tgtEl>
                                        <p:attrNameLst>
                                          <p:attrName>ppt_x</p:attrName>
                                        </p:attrNameLst>
                                      </p:cBhvr>
                                      <p:tavLst>
                                        <p:tav tm="0">
                                          <p:val>
                                            <p:strVal val="#ppt_x"/>
                                          </p:val>
                                        </p:tav>
                                        <p:tav tm="100000">
                                          <p:val>
                                            <p:strVal val="#ppt_x"/>
                                          </p:val>
                                        </p:tav>
                                      </p:tavLst>
                                    </p:anim>
                                    <p:anim calcmode="lin" valueType="num">
                                      <p:cBhvr>
                                        <p:cTn id="8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87"/>
                                        </p:tgtEl>
                                        <p:attrNameLst>
                                          <p:attrName>style.visibility</p:attrName>
                                        </p:attrNameLst>
                                      </p:cBhvr>
                                      <p:to>
                                        <p:strVal val="visible"/>
                                      </p:to>
                                    </p:set>
                                    <p:anim calcmode="lin" valueType="num">
                                      <p:cBhvr>
                                        <p:cTn id="88" dur="1000" fill="hold"/>
                                        <p:tgtEl>
                                          <p:spTgt spid="87"/>
                                        </p:tgtEl>
                                        <p:attrNameLst>
                                          <p:attrName>ppt_w</p:attrName>
                                        </p:attrNameLst>
                                      </p:cBhvr>
                                      <p:tavLst>
                                        <p:tav tm="0">
                                          <p:val>
                                            <p:fltVal val="0"/>
                                          </p:val>
                                        </p:tav>
                                        <p:tav tm="100000">
                                          <p:val>
                                            <p:strVal val="#ppt_w"/>
                                          </p:val>
                                        </p:tav>
                                      </p:tavLst>
                                    </p:anim>
                                    <p:anim calcmode="lin" valueType="num">
                                      <p:cBhvr>
                                        <p:cTn id="89" dur="1000" fill="hold"/>
                                        <p:tgtEl>
                                          <p:spTgt spid="87"/>
                                        </p:tgtEl>
                                        <p:attrNameLst>
                                          <p:attrName>ppt_h</p:attrName>
                                        </p:attrNameLst>
                                      </p:cBhvr>
                                      <p:tavLst>
                                        <p:tav tm="0">
                                          <p:val>
                                            <p:fltVal val="0"/>
                                          </p:val>
                                        </p:tav>
                                        <p:tav tm="100000">
                                          <p:val>
                                            <p:strVal val="#ppt_h"/>
                                          </p:val>
                                        </p:tav>
                                      </p:tavLst>
                                    </p:anim>
                                    <p:anim calcmode="lin" valueType="num">
                                      <p:cBhvr>
                                        <p:cTn id="90" dur="1000" fill="hold"/>
                                        <p:tgtEl>
                                          <p:spTgt spid="87"/>
                                        </p:tgtEl>
                                        <p:attrNameLst>
                                          <p:attrName>style.rotation</p:attrName>
                                        </p:attrNameLst>
                                      </p:cBhvr>
                                      <p:tavLst>
                                        <p:tav tm="0">
                                          <p:val>
                                            <p:fltVal val="90"/>
                                          </p:val>
                                        </p:tav>
                                        <p:tav tm="100000">
                                          <p:val>
                                            <p:fltVal val="0"/>
                                          </p:val>
                                        </p:tav>
                                      </p:tavLst>
                                    </p:anim>
                                    <p:animEffect transition="in" filter="fade">
                                      <p:cBhvr>
                                        <p:cTn id="91" dur="1000"/>
                                        <p:tgtEl>
                                          <p:spTgt spid="87"/>
                                        </p:tgtEl>
                                      </p:cBhvr>
                                    </p:animEffect>
                                  </p:childTnLst>
                                </p:cTn>
                              </p:par>
                            </p:childTnLst>
                          </p:cTn>
                        </p:par>
                        <p:par>
                          <p:cTn id="92" fill="hold">
                            <p:stCondLst>
                              <p:cond delay="1000"/>
                            </p:stCondLst>
                            <p:childTnLst>
                              <p:par>
                                <p:cTn id="93" presetID="42" presetClass="entr" presetSubtype="0" fill="hold" grpId="0" nodeType="after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fade">
                                      <p:cBhvr>
                                        <p:cTn id="95" dur="1000"/>
                                        <p:tgtEl>
                                          <p:spTgt spid="96"/>
                                        </p:tgtEl>
                                      </p:cBhvr>
                                    </p:animEffect>
                                    <p:anim calcmode="lin" valueType="num">
                                      <p:cBhvr>
                                        <p:cTn id="96" dur="1000" fill="hold"/>
                                        <p:tgtEl>
                                          <p:spTgt spid="96"/>
                                        </p:tgtEl>
                                        <p:attrNameLst>
                                          <p:attrName>ppt_x</p:attrName>
                                        </p:attrNameLst>
                                      </p:cBhvr>
                                      <p:tavLst>
                                        <p:tav tm="0">
                                          <p:val>
                                            <p:strVal val="#ppt_x"/>
                                          </p:val>
                                        </p:tav>
                                        <p:tav tm="100000">
                                          <p:val>
                                            <p:strVal val="#ppt_x"/>
                                          </p:val>
                                        </p:tav>
                                      </p:tavLst>
                                    </p:anim>
                                    <p:anim calcmode="lin" valueType="num">
                                      <p:cBhvr>
                                        <p:cTn id="97"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p:bldP spid="63" grpId="0"/>
      <p:bldP spid="67" grpId="0"/>
      <p:bldP spid="50" grpId="0"/>
      <p:bldP spid="60" grpId="0"/>
      <p:bldP spid="9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955220" y="57150"/>
            <a:ext cx="7886700" cy="993775"/>
          </a:xfrm>
        </p:spPr>
        <p:txBody>
          <a:bodyPr>
            <a:normAutofit/>
          </a:bodyPr>
          <a:lstStyle/>
          <a:p>
            <a:r>
              <a:rPr lang="en-US" altLang="en-US" sz="4000" b="1" dirty="0">
                <a:solidFill>
                  <a:srgbClr val="002060"/>
                </a:solidFill>
                <a:latin typeface="+mn-lt"/>
              </a:rPr>
              <a:t>Prescription Drug Abuse/Misuse</a:t>
            </a:r>
          </a:p>
        </p:txBody>
      </p:sp>
      <p:sp>
        <p:nvSpPr>
          <p:cNvPr id="51203" name="Rectangle 3"/>
          <p:cNvSpPr>
            <a:spLocks noGrp="1" noChangeArrowheads="1"/>
          </p:cNvSpPr>
          <p:nvPr>
            <p:ph idx="4294967295"/>
          </p:nvPr>
        </p:nvSpPr>
        <p:spPr>
          <a:xfrm>
            <a:off x="522513" y="1190399"/>
            <a:ext cx="8319407" cy="3112180"/>
          </a:xfrm>
        </p:spPr>
        <p:txBody>
          <a:bodyPr>
            <a:normAutofit fontScale="92500" lnSpcReduction="10000"/>
          </a:bodyPr>
          <a:lstStyle/>
          <a:p>
            <a:pPr marL="0" indent="0">
              <a:lnSpc>
                <a:spcPct val="80000"/>
              </a:lnSpc>
              <a:buNone/>
            </a:pPr>
            <a:r>
              <a:rPr lang="en-US" altLang="en-US" sz="2800" dirty="0"/>
              <a:t>Three classes of prescription drugs commonly abused:</a:t>
            </a:r>
          </a:p>
          <a:p>
            <a:pPr>
              <a:lnSpc>
                <a:spcPct val="80000"/>
              </a:lnSpc>
              <a:buFont typeface="Wingdings" panose="05000000000000000000" pitchFamily="2" charset="2"/>
              <a:buNone/>
            </a:pPr>
            <a:endParaRPr lang="en-US" altLang="en-US" sz="1800" dirty="0"/>
          </a:p>
          <a:p>
            <a:pPr>
              <a:lnSpc>
                <a:spcPct val="80000"/>
              </a:lnSpc>
            </a:pPr>
            <a:r>
              <a:rPr lang="en-US" altLang="en-US" sz="2400" dirty="0"/>
              <a:t>Opioids, or Narcotic Analgesics - Most often prescribed to treat pain (Oxycodone, Hydrocodone, Morphine, etc.)</a:t>
            </a:r>
            <a:br>
              <a:rPr lang="en-US" altLang="en-US" sz="2400" dirty="0"/>
            </a:br>
            <a:endParaRPr lang="en-US" altLang="en-US" sz="2400" dirty="0"/>
          </a:p>
          <a:p>
            <a:pPr>
              <a:lnSpc>
                <a:spcPct val="80000"/>
              </a:lnSpc>
            </a:pPr>
            <a:r>
              <a:rPr lang="en-US" altLang="en-US" sz="2400" dirty="0"/>
              <a:t>Central Nervous System (CNS) Depressants - Used to treat anxiety and sleep disorders (Xanax, Ambien, Valium, etc.)</a:t>
            </a:r>
            <a:br>
              <a:rPr lang="en-US" altLang="en-US" sz="2400" dirty="0"/>
            </a:br>
            <a:endParaRPr lang="en-US" altLang="en-US" sz="2400" dirty="0"/>
          </a:p>
          <a:p>
            <a:pPr>
              <a:lnSpc>
                <a:spcPct val="80000"/>
              </a:lnSpc>
            </a:pPr>
            <a:r>
              <a:rPr lang="en-US" altLang="en-US" sz="2400" dirty="0"/>
              <a:t>CNS Stimulants - Prescribed to treat the sleep disorder narcolepsy and attention-deficit hyperactivity disorder (Amphetamines, Adderall, etc.)  </a:t>
            </a:r>
          </a:p>
        </p:txBody>
      </p:sp>
      <p:sp>
        <p:nvSpPr>
          <p:cNvPr id="2" name="Text Box 6">
            <a:extLst>
              <a:ext uri="{FF2B5EF4-FFF2-40B4-BE49-F238E27FC236}">
                <a16:creationId xmlns:a16="http://schemas.microsoft.com/office/drawing/2014/main" id="{1A3E26FD-81F7-518E-C473-5EAFCC53A60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086471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National Statistics</a:t>
            </a:r>
          </a:p>
        </p:txBody>
      </p:sp>
      <p:sp>
        <p:nvSpPr>
          <p:cNvPr id="3" name="Text Placeholder 2"/>
          <p:cNvSpPr>
            <a:spLocks noGrp="1"/>
          </p:cNvSpPr>
          <p:nvPr>
            <p:ph type="body" sz="quarter" idx="4294967295"/>
          </p:nvPr>
        </p:nvSpPr>
        <p:spPr>
          <a:xfrm>
            <a:off x="228600" y="1195047"/>
            <a:ext cx="8343900" cy="3505200"/>
          </a:xfrm>
        </p:spPr>
        <p:txBody>
          <a:bodyPr>
            <a:normAutofit/>
          </a:bodyPr>
          <a:lstStyle/>
          <a:p>
            <a:pPr marL="342900" indent="-342900">
              <a:buFont typeface="Arial" panose="020B0604020202020204" pitchFamily="34" charset="0"/>
              <a:buChar char="•"/>
            </a:pPr>
            <a:r>
              <a:rPr lang="en-US" sz="2400" dirty="0"/>
              <a:t>There were an estimated 2.5 million current abusers of prescription narcotic analgesics and over half a million heroin users (2020)</a:t>
            </a:r>
          </a:p>
          <a:p>
            <a:pPr marL="342900" indent="-342900">
              <a:buFont typeface="Arial" panose="020B0604020202020204" pitchFamily="34" charset="0"/>
              <a:buChar char="•"/>
            </a:pPr>
            <a:r>
              <a:rPr lang="en-US" sz="2400" dirty="0"/>
              <a:t>There are approximately 5.2 current (within the last month) cocaine users aged 12 and older in the U.S. (2020) </a:t>
            </a:r>
          </a:p>
          <a:p>
            <a:pPr marL="342900" indent="-342900">
              <a:buFont typeface="Arial" panose="020B0604020202020204" pitchFamily="34" charset="0"/>
              <a:buChar char="•"/>
            </a:pPr>
            <a:r>
              <a:rPr lang="en-US" sz="2400" dirty="0"/>
              <a:t>5.1 million persons reported non-medical use of prescription stimulants, and 2.5 million reported using methamphetamine</a:t>
            </a:r>
          </a:p>
          <a:p>
            <a:pPr marL="0" indent="0">
              <a:buNone/>
            </a:pPr>
            <a:r>
              <a:rPr lang="en-US" sz="2400" i="1" dirty="0"/>
              <a:t>     </a:t>
            </a:r>
            <a:r>
              <a:rPr lang="en-US" sz="1800" i="1" dirty="0"/>
              <a:t>(Source: 2021 National Survey on Drug Use and Health)</a:t>
            </a:r>
          </a:p>
          <a:p>
            <a:endParaRPr lang="en-US"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54692" y="133350"/>
            <a:ext cx="1460708" cy="1083468"/>
          </a:xfrm>
          <a:prstGeom prst="rect">
            <a:avLst/>
          </a:prstGeom>
        </p:spPr>
      </p:pic>
      <p:sp>
        <p:nvSpPr>
          <p:cNvPr id="5" name="Text Box 6">
            <a:extLst>
              <a:ext uri="{FF2B5EF4-FFF2-40B4-BE49-F238E27FC236}">
                <a16:creationId xmlns:a16="http://schemas.microsoft.com/office/drawing/2014/main" id="{5E08149C-E050-28AF-6B59-C48EEC14CD3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91405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37826" y="2867405"/>
            <a:ext cx="2508202" cy="1663774"/>
          </a:xfrm>
          <a:prstGeom prst="ellipse">
            <a:avLst/>
          </a:prstGeom>
          <a:ln>
            <a:noFill/>
          </a:ln>
          <a:effectLst>
            <a:softEdge rad="112500"/>
          </a:effectLst>
        </p:spPr>
      </p:pic>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400" b="1" dirty="0">
                <a:solidFill>
                  <a:srgbClr val="002060"/>
                </a:solidFill>
              </a:rPr>
              <a:t>    National Statistics</a:t>
            </a:r>
          </a:p>
        </p:txBody>
      </p:sp>
      <p:sp>
        <p:nvSpPr>
          <p:cNvPr id="3" name="Text Placeholder 2"/>
          <p:cNvSpPr>
            <a:spLocks noGrp="1"/>
          </p:cNvSpPr>
          <p:nvPr>
            <p:ph type="body" sz="quarter" idx="4294967295"/>
          </p:nvPr>
        </p:nvSpPr>
        <p:spPr>
          <a:xfrm>
            <a:off x="501428" y="1196078"/>
            <a:ext cx="7958572" cy="3505200"/>
          </a:xfrm>
        </p:spPr>
        <p:txBody>
          <a:bodyPr>
            <a:normAutofit/>
          </a:bodyPr>
          <a:lstStyle/>
          <a:p>
            <a:pPr marL="457200" indent="-457200">
              <a:buFont typeface="Arial" panose="020B0604020202020204" pitchFamily="34" charset="0"/>
              <a:buChar char="•"/>
            </a:pPr>
            <a:r>
              <a:rPr lang="en-US" sz="2800" dirty="0"/>
              <a:t>In 2020, an estimated 7.1 million people reported using hallucinogens within the last year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Two most frequently abused were LSD and Ecstasy</a:t>
            </a:r>
          </a:p>
          <a:p>
            <a:pPr marL="0" indent="0">
              <a:buNone/>
            </a:pPr>
            <a:endParaRPr lang="en-US" sz="2800" dirty="0"/>
          </a:p>
          <a:p>
            <a:pPr marL="0" indent="0">
              <a:buNone/>
            </a:pPr>
            <a:r>
              <a:rPr lang="en-US" sz="1800" i="1" dirty="0"/>
              <a:t>         (Source: SAMHSA 2021)</a:t>
            </a:r>
          </a:p>
        </p:txBody>
      </p:sp>
      <p:sp>
        <p:nvSpPr>
          <p:cNvPr id="4" name="Text Box 6">
            <a:extLst>
              <a:ext uri="{FF2B5EF4-FFF2-40B4-BE49-F238E27FC236}">
                <a16:creationId xmlns:a16="http://schemas.microsoft.com/office/drawing/2014/main" id="{3D80858B-E4D2-F569-3F05-2CB10D29F31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69854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212725" y="39562"/>
            <a:ext cx="7886700" cy="993775"/>
          </a:xfrm>
          <a:prstGeom prst="rect">
            <a:avLst/>
          </a:prstGeom>
        </p:spPr>
        <p:txBody>
          <a:bodyPr>
            <a:normAutofit/>
          </a:bodyPr>
          <a:lstStyle/>
          <a:p>
            <a:pPr algn="ctr"/>
            <a:r>
              <a:rPr lang="en-US" sz="4000" b="1" dirty="0">
                <a:solidFill>
                  <a:srgbClr val="002060"/>
                </a:solidFill>
                <a:latin typeface="Calibri" charset="0"/>
              </a:rPr>
              <a:t>DITEP – Day 1</a:t>
            </a:r>
          </a:p>
        </p:txBody>
      </p:sp>
      <p:sp>
        <p:nvSpPr>
          <p:cNvPr id="3" name="TextBox 2"/>
          <p:cNvSpPr txBox="1"/>
          <p:nvPr/>
        </p:nvSpPr>
        <p:spPr>
          <a:xfrm>
            <a:off x="384949" y="1364608"/>
            <a:ext cx="9987749" cy="1938992"/>
          </a:xfrm>
          <a:prstGeom prst="rect">
            <a:avLst/>
          </a:prstGeom>
          <a:noFill/>
        </p:spPr>
        <p:txBody>
          <a:bodyPr wrap="square" rtlCol="0">
            <a:spAutoFit/>
          </a:bodyPr>
          <a:lstStyle/>
          <a:p>
            <a:pPr marL="571500" indent="-571500">
              <a:buFont typeface="Wingdings" panose="05000000000000000000" pitchFamily="2" charset="2"/>
              <a:buChar char="Ø"/>
            </a:pPr>
            <a:r>
              <a:rPr lang="en-US" sz="2000" baseline="0" dirty="0">
                <a:solidFill>
                  <a:schemeClr val="tx1"/>
                </a:solidFill>
                <a:latin typeface="+mn-lt"/>
              </a:rPr>
              <a:t>Session I:     Introduction and Overview</a:t>
            </a:r>
          </a:p>
          <a:p>
            <a:pPr marL="571500" indent="-571500">
              <a:buFont typeface="Wingdings" panose="05000000000000000000" pitchFamily="2" charset="2"/>
              <a:buChar char="Ø"/>
            </a:pPr>
            <a:r>
              <a:rPr lang="en-US" sz="2000" baseline="0" dirty="0">
                <a:solidFill>
                  <a:schemeClr val="tx1"/>
                </a:solidFill>
                <a:latin typeface="+mn-lt"/>
              </a:rPr>
              <a:t>Session II:    Drugs in Society</a:t>
            </a:r>
          </a:p>
          <a:p>
            <a:pPr marL="571500" indent="-571500">
              <a:buFont typeface="Wingdings" panose="05000000000000000000" pitchFamily="2" charset="2"/>
              <a:buChar char="Ø"/>
            </a:pPr>
            <a:r>
              <a:rPr lang="en-US" sz="2000" baseline="0" dirty="0">
                <a:solidFill>
                  <a:schemeClr val="tx1"/>
                </a:solidFill>
                <a:latin typeface="+mn-lt"/>
              </a:rPr>
              <a:t>Session III:   Overview of Alcohol</a:t>
            </a:r>
          </a:p>
          <a:p>
            <a:pPr marL="571500" indent="-571500">
              <a:buFont typeface="Wingdings" panose="05000000000000000000" pitchFamily="2" charset="2"/>
              <a:buChar char="Ø"/>
            </a:pPr>
            <a:r>
              <a:rPr lang="en-US" sz="2000" baseline="0" dirty="0">
                <a:solidFill>
                  <a:schemeClr val="tx1"/>
                </a:solidFill>
                <a:latin typeface="+mn-lt"/>
              </a:rPr>
              <a:t>Session IV:   Drug Identification, Categories and Their Observable Effects</a:t>
            </a:r>
          </a:p>
          <a:p>
            <a:pPr marL="571500" indent="-571500">
              <a:buFont typeface="Wingdings" panose="05000000000000000000" pitchFamily="2" charset="2"/>
              <a:buChar char="Ø"/>
            </a:pPr>
            <a:r>
              <a:rPr lang="en-US" sz="2000" baseline="0" dirty="0">
                <a:solidFill>
                  <a:schemeClr val="tx1"/>
                </a:solidFill>
                <a:latin typeface="+mn-lt"/>
              </a:rPr>
              <a:t>Session V:    Policies, Procedures and Contacting the Parent(s)</a:t>
            </a:r>
          </a:p>
          <a:p>
            <a:pPr marL="571500" indent="-571500">
              <a:buFont typeface="Wingdings" panose="05000000000000000000" pitchFamily="2" charset="2"/>
              <a:buChar char="Ø"/>
            </a:pPr>
            <a:r>
              <a:rPr lang="en-US" sz="2000" baseline="0" dirty="0">
                <a:solidFill>
                  <a:schemeClr val="tx1"/>
                </a:solidFill>
                <a:latin typeface="+mn-lt"/>
              </a:rPr>
              <a:t>Session VI:   References</a:t>
            </a:r>
          </a:p>
        </p:txBody>
      </p:sp>
      <p:sp>
        <p:nvSpPr>
          <p:cNvPr id="5" name="Rectangle 3">
            <a:hlinkClick r:id="rId4" action="ppaction://hlinksldjump"/>
          </p:cNvPr>
          <p:cNvSpPr/>
          <p:nvPr/>
        </p:nvSpPr>
        <p:spPr>
          <a:xfrm>
            <a:off x="1201271" y="881529"/>
            <a:ext cx="6529294" cy="433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5">
            <a:hlinkClick r:id="rId4" action="ppaction://hlinksldjump"/>
          </p:cNvPr>
          <p:cNvSpPr/>
          <p:nvPr/>
        </p:nvSpPr>
        <p:spPr>
          <a:xfrm>
            <a:off x="1183341" y="1553883"/>
            <a:ext cx="6529294" cy="4063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6">
            <a:hlinkClick r:id="rId4" action="ppaction://hlinksldjump"/>
          </p:cNvPr>
          <p:cNvSpPr/>
          <p:nvPr/>
        </p:nvSpPr>
        <p:spPr>
          <a:xfrm>
            <a:off x="1183341" y="2005107"/>
            <a:ext cx="6529294" cy="4063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8">
            <a:hlinkClick r:id="rId4" action="ppaction://hlinksldjump"/>
          </p:cNvPr>
          <p:cNvSpPr/>
          <p:nvPr/>
        </p:nvSpPr>
        <p:spPr>
          <a:xfrm>
            <a:off x="1275976" y="4111813"/>
            <a:ext cx="4102848" cy="4063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9">
            <a:hlinkClick r:id="rId4" action="ppaction://hlinksldjump"/>
          </p:cNvPr>
          <p:cNvSpPr/>
          <p:nvPr/>
        </p:nvSpPr>
        <p:spPr>
          <a:xfrm>
            <a:off x="1053600" y="3353385"/>
            <a:ext cx="8058150" cy="6843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Box 6">
            <a:extLst>
              <a:ext uri="{FF2B5EF4-FFF2-40B4-BE49-F238E27FC236}">
                <a16:creationId xmlns:a16="http://schemas.microsoft.com/office/drawing/2014/main" id="{071EAB03-0860-EDE2-497A-332FB6FD527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204357" y="247650"/>
            <a:ext cx="7543800" cy="762000"/>
          </a:xfrm>
        </p:spPr>
        <p:txBody>
          <a:bodyPr>
            <a:normAutofit/>
          </a:bodyPr>
          <a:lstStyle/>
          <a:p>
            <a:pPr marL="0" indent="0">
              <a:buNone/>
            </a:pPr>
            <a:r>
              <a:rPr lang="en-US" sz="4400" b="1" dirty="0">
                <a:solidFill>
                  <a:srgbClr val="002060"/>
                </a:solidFill>
              </a:rPr>
              <a:t>   National Statistics</a:t>
            </a:r>
          </a:p>
        </p:txBody>
      </p:sp>
      <p:sp>
        <p:nvSpPr>
          <p:cNvPr id="3" name="Text Placeholder 2"/>
          <p:cNvSpPr>
            <a:spLocks noGrp="1"/>
          </p:cNvSpPr>
          <p:nvPr>
            <p:ph type="body" sz="quarter" idx="4294967295"/>
          </p:nvPr>
        </p:nvSpPr>
        <p:spPr>
          <a:xfrm>
            <a:off x="220436" y="1390650"/>
            <a:ext cx="8539842" cy="3505200"/>
          </a:xfrm>
        </p:spPr>
        <p:txBody>
          <a:bodyPr>
            <a:noAutofit/>
          </a:bodyPr>
          <a:lstStyle/>
          <a:p>
            <a:pPr marL="457200" indent="-457200">
              <a:buFont typeface="Arial" panose="020B0604020202020204" pitchFamily="34" charset="0"/>
              <a:buChar char="•"/>
            </a:pPr>
            <a:r>
              <a:rPr lang="en-US" sz="2800" dirty="0"/>
              <a:t>Apart from alcohol, marijuana is the most commonly abused drug in the U.S.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There were 32.8 million Americans over the age of 12 reporting marijuana use in the past month (2020)</a:t>
            </a:r>
          </a:p>
          <a:p>
            <a:pPr marL="0" indent="0">
              <a:buNone/>
            </a:pPr>
            <a:r>
              <a:rPr lang="en-US" sz="2800" dirty="0"/>
              <a:t>      </a:t>
            </a:r>
            <a:r>
              <a:rPr lang="en-US" sz="1800" i="1" dirty="0"/>
              <a:t>Source: SAMHSA, 2021 </a:t>
            </a:r>
          </a:p>
          <a:p>
            <a:pPr marL="457200" indent="-457200">
              <a:buFont typeface="Arial" panose="020B0604020202020204" pitchFamily="34" charset="0"/>
              <a:buChar char="•"/>
            </a:pPr>
            <a:endParaRPr lang="en-US" sz="2800" dirty="0"/>
          </a:p>
          <a:p>
            <a:pPr marL="0" indent="0">
              <a:buNone/>
            </a:pPr>
            <a:endParaRPr lang="en-US" sz="2800" dirty="0"/>
          </a:p>
        </p:txBody>
      </p:sp>
      <p:sp>
        <p:nvSpPr>
          <p:cNvPr id="4" name="Text Box 6">
            <a:extLst>
              <a:ext uri="{FF2B5EF4-FFF2-40B4-BE49-F238E27FC236}">
                <a16:creationId xmlns:a16="http://schemas.microsoft.com/office/drawing/2014/main" id="{CCB7F558-0308-F0AA-9E7E-B37F83AF5DDB}"/>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079418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74600" y="112329"/>
            <a:ext cx="7543800" cy="762000"/>
          </a:xfrm>
        </p:spPr>
        <p:txBody>
          <a:bodyPr>
            <a:normAutofit/>
          </a:bodyPr>
          <a:lstStyle/>
          <a:p>
            <a:pPr marL="0" indent="0">
              <a:buNone/>
            </a:pPr>
            <a:r>
              <a:rPr lang="en-US" sz="4400" b="1" dirty="0">
                <a:solidFill>
                  <a:srgbClr val="002060"/>
                </a:solidFill>
              </a:rPr>
              <a:t>   Teen Alcohol Consumption</a:t>
            </a:r>
          </a:p>
        </p:txBody>
      </p:sp>
      <p:sp>
        <p:nvSpPr>
          <p:cNvPr id="3" name="Text Placeholder 2"/>
          <p:cNvSpPr>
            <a:spLocks noGrp="1"/>
          </p:cNvSpPr>
          <p:nvPr>
            <p:ph type="body" sz="quarter" idx="4294967295"/>
          </p:nvPr>
        </p:nvSpPr>
        <p:spPr>
          <a:xfrm>
            <a:off x="129664" y="1039929"/>
            <a:ext cx="8776607" cy="3505200"/>
          </a:xfrm>
        </p:spPr>
        <p:txBody>
          <a:bodyPr>
            <a:normAutofit fontScale="77500" lnSpcReduction="20000"/>
          </a:bodyPr>
          <a:lstStyle/>
          <a:p>
            <a:pPr lvl="1"/>
            <a:r>
              <a:rPr lang="en-US" sz="2800" b="0" i="0" dirty="0">
                <a:solidFill>
                  <a:srgbClr val="000000"/>
                </a:solidFill>
                <a:effectLst/>
              </a:rPr>
              <a:t>15% of 8</a:t>
            </a:r>
            <a:r>
              <a:rPr lang="en-US" sz="2800" b="0" i="0" baseline="30000" dirty="0">
                <a:solidFill>
                  <a:srgbClr val="000000"/>
                </a:solidFill>
                <a:effectLst/>
              </a:rPr>
              <a:t>th</a:t>
            </a:r>
            <a:r>
              <a:rPr lang="en-US" sz="2800" b="0" i="0" dirty="0">
                <a:solidFill>
                  <a:srgbClr val="000000"/>
                </a:solidFill>
                <a:effectLst/>
              </a:rPr>
              <a:t> graders report consuming alcohol in the past year, down 31% proportionally from 22% in 2013</a:t>
            </a:r>
          </a:p>
          <a:p>
            <a:pPr lvl="1"/>
            <a:endParaRPr lang="en-US" sz="2800" b="0" i="0" dirty="0">
              <a:solidFill>
                <a:srgbClr val="000000"/>
              </a:solidFill>
              <a:effectLst/>
            </a:endParaRPr>
          </a:p>
          <a:p>
            <a:pPr lvl="1"/>
            <a:r>
              <a:rPr lang="en-US" sz="2800" b="0" i="0" dirty="0">
                <a:solidFill>
                  <a:srgbClr val="000000"/>
                </a:solidFill>
                <a:effectLst/>
              </a:rPr>
              <a:t>Nearly one in three (31%) of 10th graders report consuming alcohol in the past year, a decrease of 34% proportionally from 47% in 2013</a:t>
            </a:r>
          </a:p>
          <a:p>
            <a:pPr lvl="1"/>
            <a:endParaRPr lang="en-US" sz="2800" b="0" i="0" dirty="0">
              <a:solidFill>
                <a:srgbClr val="000000"/>
              </a:solidFill>
              <a:effectLst/>
            </a:endParaRPr>
          </a:p>
          <a:p>
            <a:pPr lvl="1"/>
            <a:r>
              <a:rPr lang="en-US" sz="2800" b="0" i="0" dirty="0">
                <a:solidFill>
                  <a:srgbClr val="000000"/>
                </a:solidFill>
                <a:effectLst/>
              </a:rPr>
              <a:t>12th graders reported annual consumption rate increased significantly from 2021, however, the prevalence rate of annual consumption among high school seniors has declined 16% proportionally from 62% in 2013 to 52% in 2022</a:t>
            </a:r>
          </a:p>
          <a:p>
            <a:pPr lvl="1"/>
            <a:endParaRPr lang="en-US" sz="2800" dirty="0">
              <a:solidFill>
                <a:srgbClr val="000000"/>
              </a:solidFill>
            </a:endParaRPr>
          </a:p>
          <a:p>
            <a:pPr marL="0" indent="0">
              <a:buNone/>
            </a:pPr>
            <a:r>
              <a:rPr lang="en-US" sz="2800" i="1" dirty="0"/>
              <a:t>            </a:t>
            </a:r>
            <a:r>
              <a:rPr lang="en-US" sz="2000" i="1" dirty="0"/>
              <a:t>(Source: NIDA, National Survey Results on Drug Use, 2022 Monitoring the Future Study)</a:t>
            </a:r>
          </a:p>
        </p:txBody>
      </p:sp>
      <p:sp>
        <p:nvSpPr>
          <p:cNvPr id="4" name="Text Box 6">
            <a:extLst>
              <a:ext uri="{FF2B5EF4-FFF2-40B4-BE49-F238E27FC236}">
                <a16:creationId xmlns:a16="http://schemas.microsoft.com/office/drawing/2014/main" id="{5ED707A0-F143-078A-51F2-6751C58F1F5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962843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Causes of Death for Teens</a:t>
            </a:r>
          </a:p>
        </p:txBody>
      </p:sp>
      <p:sp>
        <p:nvSpPr>
          <p:cNvPr id="3" name="Text Placeholder 2"/>
          <p:cNvSpPr>
            <a:spLocks noGrp="1"/>
          </p:cNvSpPr>
          <p:nvPr>
            <p:ph type="body" sz="quarter" idx="4294967295"/>
          </p:nvPr>
        </p:nvSpPr>
        <p:spPr>
          <a:xfrm>
            <a:off x="130629" y="1156607"/>
            <a:ext cx="9013371" cy="3505200"/>
          </a:xfrm>
        </p:spPr>
        <p:txBody>
          <a:bodyPr>
            <a:noAutofit/>
          </a:bodyPr>
          <a:lstStyle/>
          <a:p>
            <a:pPr marL="457200" indent="-457200">
              <a:buFont typeface="Wingdings" panose="05000000000000000000" pitchFamily="2" charset="2"/>
              <a:buChar char="ü"/>
            </a:pPr>
            <a:r>
              <a:rPr lang="en-US" sz="2800" dirty="0"/>
              <a:t>#1 - Motor vehicle crashes for 16 - 19 year-olds  </a:t>
            </a:r>
          </a:p>
          <a:p>
            <a:pPr marL="457200" indent="-457200">
              <a:buFont typeface="Wingdings" panose="05000000000000000000" pitchFamily="2" charset="2"/>
              <a:buChar char="ü"/>
            </a:pPr>
            <a:r>
              <a:rPr lang="en-US" sz="2800" dirty="0"/>
              <a:t>Every day, six teens in the 16 -19 year-old age group die from motor vehicle crashes</a:t>
            </a:r>
          </a:p>
          <a:p>
            <a:pPr marL="457200" indent="-457200">
              <a:buFont typeface="Wingdings" panose="05000000000000000000" pitchFamily="2" charset="2"/>
              <a:buChar char="ü"/>
            </a:pPr>
            <a:r>
              <a:rPr lang="en-US" sz="2800" dirty="0"/>
              <a:t>Per mile driven, teens are nearly 3 times more likely than drivers over age 20 to be in a fatal crash</a:t>
            </a:r>
          </a:p>
          <a:p>
            <a:pPr marL="457200" indent="-457200">
              <a:buFont typeface="Wingdings" panose="05000000000000000000" pitchFamily="2" charset="2"/>
              <a:buChar char="ü"/>
            </a:pPr>
            <a:endParaRPr lang="en-US" sz="2800" i="1" dirty="0"/>
          </a:p>
          <a:p>
            <a:pPr marL="0" indent="0">
              <a:buNone/>
            </a:pPr>
            <a:r>
              <a:rPr lang="en-US" sz="2800" i="1" dirty="0"/>
              <a:t>      </a:t>
            </a:r>
            <a:r>
              <a:rPr lang="en-US" sz="1800" i="1" dirty="0"/>
              <a:t>(Source: Centers for Disease Control and Prevention)</a:t>
            </a:r>
          </a:p>
        </p:txBody>
      </p:sp>
      <p:sp>
        <p:nvSpPr>
          <p:cNvPr id="4" name="Text Box 6">
            <a:extLst>
              <a:ext uri="{FF2B5EF4-FFF2-40B4-BE49-F238E27FC236}">
                <a16:creationId xmlns:a16="http://schemas.microsoft.com/office/drawing/2014/main" id="{643967E4-90FB-CAB5-3A27-5C7553F0868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679040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State and Local Statistics</a:t>
            </a:r>
          </a:p>
        </p:txBody>
      </p:sp>
      <p:sp>
        <p:nvSpPr>
          <p:cNvPr id="3" name="Text Placeholder 2"/>
          <p:cNvSpPr>
            <a:spLocks noGrp="1"/>
          </p:cNvSpPr>
          <p:nvPr>
            <p:ph type="body" sz="quarter" idx="4294967295"/>
          </p:nvPr>
        </p:nvSpPr>
        <p:spPr>
          <a:xfrm>
            <a:off x="498021" y="971550"/>
            <a:ext cx="7543800" cy="3505200"/>
          </a:xfrm>
        </p:spPr>
        <p:txBody>
          <a:bodyPr>
            <a:normAutofit/>
          </a:bodyPr>
          <a:lstStyle/>
          <a:p>
            <a:pPr marL="457200" indent="-457200">
              <a:buFont typeface="Arial" panose="020B0604020202020204" pitchFamily="34" charset="0"/>
              <a:buChar char="•"/>
            </a:pPr>
            <a:r>
              <a:rPr lang="en-US" sz="2800" i="1" dirty="0"/>
              <a:t>Drug usage trends</a:t>
            </a:r>
          </a:p>
          <a:p>
            <a:pPr marL="457200" indent="-457200">
              <a:buFont typeface="Arial" panose="020B0604020202020204" pitchFamily="34" charset="0"/>
              <a:buChar char="•"/>
            </a:pPr>
            <a:endParaRPr lang="en-US" sz="2800" i="1" dirty="0"/>
          </a:p>
          <a:p>
            <a:pPr marL="457200" indent="-457200">
              <a:buFont typeface="Arial" panose="020B0604020202020204" pitchFamily="34" charset="0"/>
              <a:buChar char="•"/>
            </a:pPr>
            <a:r>
              <a:rPr lang="en-US" sz="2800" i="1" dirty="0"/>
              <a:t>Common drugs of abuse</a:t>
            </a:r>
          </a:p>
          <a:p>
            <a:pPr marL="457200" indent="-457200">
              <a:buFont typeface="Arial" panose="020B0604020202020204" pitchFamily="34" charset="0"/>
              <a:buChar char="•"/>
            </a:pPr>
            <a:endParaRPr lang="en-US" sz="2800" i="1" dirty="0"/>
          </a:p>
          <a:p>
            <a:pPr marL="457200" indent="-457200">
              <a:buFont typeface="Arial" panose="020B0604020202020204" pitchFamily="34" charset="0"/>
              <a:buChar char="•"/>
            </a:pPr>
            <a:r>
              <a:rPr lang="en-US" sz="2800" i="1" dirty="0"/>
              <a:t>New drugs of abuse</a:t>
            </a:r>
          </a:p>
        </p:txBody>
      </p:sp>
      <p:sp>
        <p:nvSpPr>
          <p:cNvPr id="4" name="Text Box 6">
            <a:extLst>
              <a:ext uri="{FF2B5EF4-FFF2-40B4-BE49-F238E27FC236}">
                <a16:creationId xmlns:a16="http://schemas.microsoft.com/office/drawing/2014/main" id="{E4DA4F7E-8FE5-FC96-419D-6E5EA2F25F0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676063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“Generational Forgetting”</a:t>
            </a:r>
          </a:p>
        </p:txBody>
      </p:sp>
      <p:sp>
        <p:nvSpPr>
          <p:cNvPr id="3" name="Text Placeholder 2"/>
          <p:cNvSpPr>
            <a:spLocks noGrp="1"/>
          </p:cNvSpPr>
          <p:nvPr>
            <p:ph type="body" sz="quarter" idx="4294967295"/>
          </p:nvPr>
        </p:nvSpPr>
        <p:spPr>
          <a:xfrm>
            <a:off x="751114" y="1123950"/>
            <a:ext cx="7413172" cy="3505200"/>
          </a:xfrm>
        </p:spPr>
        <p:txBody>
          <a:bodyPr>
            <a:normAutofit/>
          </a:bodyPr>
          <a:lstStyle/>
          <a:p>
            <a:pPr marL="0" indent="0">
              <a:buNone/>
            </a:pPr>
            <a:r>
              <a:rPr lang="en-US" sz="2800" dirty="0"/>
              <a:t>Many drugs make a comeback years after they decreased in popularity, often times because young people’s knowledge of the drugs adverse consequences faded as generational replacement took place. </a:t>
            </a:r>
          </a:p>
          <a:p>
            <a:pPr marL="0" indent="0">
              <a:buNone/>
            </a:pPr>
            <a:endParaRPr lang="en-US" sz="2800" dirty="0"/>
          </a:p>
          <a:p>
            <a:pPr marL="0" indent="0">
              <a:buNone/>
            </a:pPr>
            <a:r>
              <a:rPr lang="en-US" sz="2800" dirty="0"/>
              <a:t>Dangers of “out of fashion drugs” </a:t>
            </a:r>
          </a:p>
        </p:txBody>
      </p:sp>
      <p:pic>
        <p:nvPicPr>
          <p:cNvPr id="4" name="Picture 3">
            <a:extLst>
              <a:ext uri="{FF2B5EF4-FFF2-40B4-BE49-F238E27FC236}">
                <a16:creationId xmlns:a16="http://schemas.microsoft.com/office/drawing/2014/main" id="{F5479397-CDD5-147B-487D-0BD0FE90FDA4}"/>
              </a:ext>
            </a:extLst>
          </p:cNvPr>
          <p:cNvPicPr>
            <a:picLocks noChangeAspect="1"/>
          </p:cNvPicPr>
          <p:nvPr/>
        </p:nvPicPr>
        <p:blipFill>
          <a:blip r:embed="rId2"/>
          <a:stretch>
            <a:fillRect/>
          </a:stretch>
        </p:blipFill>
        <p:spPr>
          <a:xfrm>
            <a:off x="6155871" y="3080657"/>
            <a:ext cx="2824739" cy="1478280"/>
          </a:xfrm>
          <a:prstGeom prst="ellipse">
            <a:avLst/>
          </a:prstGeom>
          <a:ln>
            <a:noFill/>
          </a:ln>
          <a:effectLst>
            <a:softEdge rad="112500"/>
          </a:effectLst>
        </p:spPr>
      </p:pic>
      <p:sp>
        <p:nvSpPr>
          <p:cNvPr id="5" name="Text Box 6">
            <a:extLst>
              <a:ext uri="{FF2B5EF4-FFF2-40B4-BE49-F238E27FC236}">
                <a16:creationId xmlns:a16="http://schemas.microsoft.com/office/drawing/2014/main" id="{67A47B84-4394-C418-7596-E2C7C8E20A9E}"/>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61278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Drugs and the Internet</a:t>
            </a:r>
          </a:p>
        </p:txBody>
      </p:sp>
      <p:pic>
        <p:nvPicPr>
          <p:cNvPr id="3074" name="Picture 2">
            <a:extLst>
              <a:ext uri="{FF2B5EF4-FFF2-40B4-BE49-F238E27FC236}">
                <a16:creationId xmlns:a16="http://schemas.microsoft.com/office/drawing/2014/main" id="{0BB70C72-2ED9-6A17-9139-1084607C1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685" y="910590"/>
            <a:ext cx="5266765" cy="3581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Kids Can Buy Drugs Easier Than You Think">
            <a:extLst>
              <a:ext uri="{FF2B5EF4-FFF2-40B4-BE49-F238E27FC236}">
                <a16:creationId xmlns:a16="http://schemas.microsoft.com/office/drawing/2014/main" id="{D7CF6901-6FC6-33A5-83B1-0A15CF3ED01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6819" y="1733102"/>
            <a:ext cx="3207224" cy="26860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Youth workers warn of rise in drugs purchases through social media | Drugs  | The Guardian">
            <a:extLst>
              <a:ext uri="{FF2B5EF4-FFF2-40B4-BE49-F238E27FC236}">
                <a16:creationId xmlns:a16="http://schemas.microsoft.com/office/drawing/2014/main" id="{881A5D90-6BDC-9CEB-3FF2-9BB1E5DEFB6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14060" y="2178012"/>
            <a:ext cx="3207224" cy="24054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D3ADB90A-8CEC-F524-2CE2-5F8DB50CA53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830458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347107" y="234043"/>
            <a:ext cx="7543800" cy="762000"/>
          </a:xfrm>
        </p:spPr>
        <p:txBody>
          <a:bodyPr>
            <a:normAutofit/>
          </a:bodyPr>
          <a:lstStyle/>
          <a:p>
            <a:pPr marL="0" indent="0">
              <a:buNone/>
            </a:pPr>
            <a:r>
              <a:rPr lang="en-US" sz="4000" b="1" dirty="0">
                <a:solidFill>
                  <a:srgbClr val="002060"/>
                </a:solidFill>
              </a:rPr>
              <a:t>  DITEP Program Development</a:t>
            </a:r>
          </a:p>
        </p:txBody>
      </p:sp>
      <p:sp>
        <p:nvSpPr>
          <p:cNvPr id="3" name="Text Placeholder 2"/>
          <p:cNvSpPr>
            <a:spLocks noGrp="1"/>
          </p:cNvSpPr>
          <p:nvPr>
            <p:ph type="body" sz="quarter" idx="4294967295"/>
          </p:nvPr>
        </p:nvSpPr>
        <p:spPr>
          <a:xfrm>
            <a:off x="649061" y="1181099"/>
            <a:ext cx="7845878" cy="3505200"/>
          </a:xfrm>
        </p:spPr>
        <p:txBody>
          <a:bodyPr>
            <a:normAutofit/>
          </a:bodyPr>
          <a:lstStyle/>
          <a:p>
            <a:pPr marL="457200" indent="-457200">
              <a:buFont typeface="Arial" panose="020B0604020202020204" pitchFamily="34" charset="0"/>
              <a:buChar char="•"/>
            </a:pPr>
            <a:r>
              <a:rPr lang="en-US" sz="2800" dirty="0"/>
              <a:t>In 1996, President Clinton pledged support to programs to reduce drug-impaired teen driving</a:t>
            </a:r>
          </a:p>
          <a:p>
            <a:pPr marL="457200" indent="-457200">
              <a:buFont typeface="Arial" panose="020B0604020202020204" pitchFamily="34" charset="0"/>
              <a:buChar char="•"/>
            </a:pPr>
            <a:r>
              <a:rPr lang="en-US" sz="2800" dirty="0"/>
              <a:t>Arizona, Kansas, and New York began training  school personnel to identify impaired students</a:t>
            </a:r>
          </a:p>
          <a:p>
            <a:pPr marL="457200" indent="-457200">
              <a:buFont typeface="Arial" panose="020B0604020202020204" pitchFamily="34" charset="0"/>
              <a:buChar char="•"/>
            </a:pPr>
            <a:r>
              <a:rPr lang="en-US" sz="2800" dirty="0"/>
              <a:t>IACP worked with these states to further develop and expand the training program </a:t>
            </a:r>
          </a:p>
        </p:txBody>
      </p:sp>
      <p:sp>
        <p:nvSpPr>
          <p:cNvPr id="4" name="Text Box 6">
            <a:extLst>
              <a:ext uri="{FF2B5EF4-FFF2-40B4-BE49-F238E27FC236}">
                <a16:creationId xmlns:a16="http://schemas.microsoft.com/office/drawing/2014/main" id="{9B17AE41-5714-D9DC-2224-5DAD42AAC85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50344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94114" y="307521"/>
            <a:ext cx="7543800" cy="762000"/>
          </a:xfrm>
        </p:spPr>
        <p:txBody>
          <a:bodyPr>
            <a:normAutofit/>
          </a:bodyPr>
          <a:lstStyle/>
          <a:p>
            <a:pPr marL="0" indent="0">
              <a:buNone/>
            </a:pPr>
            <a:r>
              <a:rPr lang="en-US" sz="4400" b="1" dirty="0">
                <a:solidFill>
                  <a:srgbClr val="002060"/>
                </a:solidFill>
              </a:rPr>
              <a:t>    END OF SESSION II</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90800" y="1809750"/>
            <a:ext cx="5590572" cy="1800225"/>
          </a:xfrm>
          <a:prstGeom prst="rect">
            <a:avLst/>
          </a:prstGeom>
        </p:spPr>
      </p:pic>
      <p:sp>
        <p:nvSpPr>
          <p:cNvPr id="3" name="Text Box 6">
            <a:extLst>
              <a:ext uri="{FF2B5EF4-FFF2-40B4-BE49-F238E27FC236}">
                <a16:creationId xmlns:a16="http://schemas.microsoft.com/office/drawing/2014/main" id="{D4F55BA6-B917-62D7-DF00-72341E3C462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462774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506298"/>
            <a:ext cx="7886700" cy="1125140"/>
          </a:xfrm>
        </p:spPr>
        <p:txBody>
          <a:bodyPr>
            <a:noAutofit/>
          </a:bodyPr>
          <a:lstStyle/>
          <a:p>
            <a:pPr algn="ctr"/>
            <a:endParaRPr lang="en-US" sz="6000" dirty="0"/>
          </a:p>
          <a:p>
            <a:pPr algn="ctr"/>
            <a:r>
              <a:rPr lang="en-US" sz="6000" b="1" dirty="0"/>
              <a:t>Session III -</a:t>
            </a:r>
          </a:p>
          <a:p>
            <a:pPr algn="ctr"/>
            <a:r>
              <a:rPr lang="en-US" sz="6000" b="1" dirty="0"/>
              <a:t>Overview of Alcohol</a:t>
            </a:r>
          </a:p>
        </p:txBody>
      </p:sp>
    </p:spTree>
    <p:extLst>
      <p:ext uri="{BB962C8B-B14F-4D97-AF65-F5344CB8AC3E}">
        <p14:creationId xmlns:p14="http://schemas.microsoft.com/office/powerpoint/2010/main" val="1670422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651400" y="101550"/>
            <a:ext cx="7543800" cy="762000"/>
          </a:xfrm>
        </p:spPr>
        <p:txBody>
          <a:bodyPr>
            <a:normAutofit/>
          </a:bodyPr>
          <a:lstStyle/>
          <a:p>
            <a:pPr marL="0" indent="0">
              <a:buNone/>
            </a:pPr>
            <a:r>
              <a:rPr lang="en-US" sz="4000" b="1" dirty="0">
                <a:solidFill>
                  <a:srgbClr val="002060"/>
                </a:solidFill>
              </a:rPr>
              <a:t>Alcohol Facts</a:t>
            </a:r>
          </a:p>
        </p:txBody>
      </p:sp>
      <p:sp>
        <p:nvSpPr>
          <p:cNvPr id="3" name="Text Placeholder 2"/>
          <p:cNvSpPr>
            <a:spLocks noGrp="1"/>
          </p:cNvSpPr>
          <p:nvPr>
            <p:ph type="body" sz="quarter" idx="4294967295"/>
          </p:nvPr>
        </p:nvSpPr>
        <p:spPr>
          <a:xfrm>
            <a:off x="372247" y="1116643"/>
            <a:ext cx="7875000" cy="3505200"/>
          </a:xfrm>
        </p:spPr>
        <p:txBody>
          <a:bodyPr>
            <a:normAutofit lnSpcReduction="10000"/>
          </a:bodyPr>
          <a:lstStyle/>
          <a:p>
            <a:pPr marL="457200" indent="-457200">
              <a:buFont typeface="Wingdings" panose="05000000000000000000" pitchFamily="2" charset="2"/>
              <a:buChar char="ü"/>
            </a:pPr>
            <a:r>
              <a:rPr lang="en-US" sz="2800" dirty="0"/>
              <a:t>CNS Depressant drug, despite an </a:t>
            </a:r>
          </a:p>
          <a:p>
            <a:pPr marL="0" indent="0">
              <a:buNone/>
            </a:pPr>
            <a:r>
              <a:rPr lang="en-US" sz="2800" dirty="0"/>
              <a:t>      initial feeling of energy</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r>
              <a:rPr lang="en-US" sz="2800" dirty="0"/>
              <a:t>Most abused drug in the United States</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r>
              <a:rPr lang="en-US" sz="2800" dirty="0"/>
              <a:t>In 2021, 3.2 million youth ages 12 to 20 reported binge drinking at least once in the past month </a:t>
            </a:r>
            <a:r>
              <a:rPr lang="en-US" sz="2000" b="0" i="0" dirty="0">
                <a:effectLst/>
                <a:latin typeface="HelveticaNeue"/>
              </a:rPr>
              <a:t>(National Survey on Drug Use and Health, 2023)</a:t>
            </a:r>
            <a:endParaRPr lang="en-US" sz="2800" dirty="0"/>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endParaRPr lang="en-US" sz="2800" dirty="0"/>
          </a:p>
          <a:p>
            <a:pPr marL="457200" indent="-457200">
              <a:buFont typeface="Arial" panose="020B0604020202020204" pitchFamily="34" charset="0"/>
              <a:buChar char="•"/>
            </a:pPr>
            <a:endParaRPr lang="en-US" sz="2800" dirty="0"/>
          </a:p>
        </p:txBody>
      </p:sp>
      <p:pic>
        <p:nvPicPr>
          <p:cNvPr id="1026" name="Picture 2" descr="19 Fun Facts About Alcohol [Infographic] - ADTBreathalysers">
            <a:extLst>
              <a:ext uri="{FF2B5EF4-FFF2-40B4-BE49-F238E27FC236}">
                <a16:creationId xmlns:a16="http://schemas.microsoft.com/office/drawing/2014/main" id="{1D5599DF-F038-3982-259B-E1D2B84FDB77}"/>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4643" r="21786" b="29841"/>
          <a:stretch/>
        </p:blipFill>
        <p:spPr bwMode="auto">
          <a:xfrm>
            <a:off x="6218119" y="101550"/>
            <a:ext cx="2684263" cy="1324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id="{6D9204A8-C2E8-A0C4-00E8-7D5F2F4206E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60134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91243"/>
            <a:ext cx="6858000" cy="1446550"/>
          </a:xfrm>
          <a:prstGeom prst="rect">
            <a:avLst/>
          </a:prstGeom>
          <a:noFill/>
        </p:spPr>
        <p:txBody>
          <a:bodyPr wrap="square" rtlCol="0">
            <a:spAutoFit/>
          </a:bodyPr>
          <a:lstStyle/>
          <a:p>
            <a:pPr algn="ctr"/>
            <a:r>
              <a:rPr lang="en-US" sz="4400" b="1" baseline="0" dirty="0">
                <a:solidFill>
                  <a:srgbClr val="002060"/>
                </a:solidFill>
                <a:latin typeface="+mn-lt"/>
              </a:rPr>
              <a:t>Session I</a:t>
            </a:r>
          </a:p>
          <a:p>
            <a:pPr algn="ctr"/>
            <a:r>
              <a:rPr lang="en-US" sz="4400" b="1" baseline="0" dirty="0">
                <a:solidFill>
                  <a:srgbClr val="002060"/>
                </a:solidFill>
                <a:latin typeface="+mn-lt"/>
              </a:rPr>
              <a:t>Introductions and Overview</a:t>
            </a:r>
          </a:p>
        </p:txBody>
      </p:sp>
      <p:pic>
        <p:nvPicPr>
          <p:cNvPr id="2050" name="Picture 2" descr="How to Introduce Yourself in English - YouTube">
            <a:extLst>
              <a:ext uri="{FF2B5EF4-FFF2-40B4-BE49-F238E27FC236}">
                <a16:creationId xmlns:a16="http://schemas.microsoft.com/office/drawing/2014/main" id="{671625E7-ACB5-7D7B-92E9-591BA40C1B0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458" r="3682"/>
          <a:stretch/>
        </p:blipFill>
        <p:spPr bwMode="auto">
          <a:xfrm>
            <a:off x="2522763" y="2137793"/>
            <a:ext cx="3869873" cy="236968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B2730118-97EC-3CBF-E4A8-4A16CBF31B9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110150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r>
              <a:rPr lang="en-US" altLang="en-US" sz="1200">
                <a:solidFill>
                  <a:schemeClr val="bg1"/>
                </a:solidFill>
                <a:latin typeface="Trebuchet MS" pitchFamily="34" charset="0"/>
                <a:cs typeface="Arial" charset="0"/>
              </a:rPr>
              <a:t>2-</a:t>
            </a:r>
            <a:fld id="{7E3BD2AE-4B6D-43D5-8FD2-FEB8CD9A230F}" type="slidenum">
              <a:rPr lang="en-US" altLang="en-US" sz="1200" smtClean="0">
                <a:solidFill>
                  <a:schemeClr val="bg1"/>
                </a:solidFill>
                <a:latin typeface="Trebuchet MS" pitchFamily="34" charset="0"/>
                <a:cs typeface="Arial" charset="0"/>
              </a:rPr>
              <a:pPr eaLnBrk="1" hangingPunct="1"/>
              <a:t>40</a:t>
            </a:fld>
            <a:endParaRPr lang="en-US" altLang="en-US" sz="1200">
              <a:solidFill>
                <a:schemeClr val="bg1"/>
              </a:solidFill>
              <a:latin typeface="Trebuchet MS" pitchFamily="34" charset="0"/>
              <a:cs typeface="Arial" charset="0"/>
            </a:endParaRPr>
          </a:p>
        </p:txBody>
      </p:sp>
      <p:sp>
        <p:nvSpPr>
          <p:cNvPr id="5" name="Title 2"/>
          <p:cNvSpPr>
            <a:spLocks noGrp="1"/>
          </p:cNvSpPr>
          <p:nvPr>
            <p:ph type="title" idx="4294967295"/>
          </p:nvPr>
        </p:nvSpPr>
        <p:spPr>
          <a:xfrm>
            <a:off x="331200" y="79808"/>
            <a:ext cx="8942400" cy="993775"/>
          </a:xfrm>
        </p:spPr>
        <p:txBody>
          <a:bodyPr>
            <a:noAutofit/>
          </a:bodyPr>
          <a:lstStyle/>
          <a:p>
            <a:r>
              <a:rPr lang="en-US" altLang="en-US" sz="4000" b="1" dirty="0">
                <a:solidFill>
                  <a:srgbClr val="002060"/>
                </a:solidFill>
                <a:latin typeface="+mn-lt"/>
              </a:rPr>
              <a:t>Adolescents Use of Alcohol Compared       	to Tobacco and Marijuana</a:t>
            </a:r>
          </a:p>
        </p:txBody>
      </p:sp>
      <p:sp>
        <p:nvSpPr>
          <p:cNvPr id="9" name="AutoShape 6"/>
          <p:cNvSpPr>
            <a:spLocks noChangeAspect="1" noChangeArrowheads="1"/>
          </p:cNvSpPr>
          <p:nvPr/>
        </p:nvSpPr>
        <p:spPr bwMode="auto">
          <a:xfrm>
            <a:off x="1143000" y="882254"/>
            <a:ext cx="6611938"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a:p>
        </p:txBody>
      </p:sp>
      <p:pic>
        <p:nvPicPr>
          <p:cNvPr id="3" name="Picture 2">
            <a:extLst>
              <a:ext uri="{FF2B5EF4-FFF2-40B4-BE49-F238E27FC236}">
                <a16:creationId xmlns:a16="http://schemas.microsoft.com/office/drawing/2014/main" id="{D08419B1-E307-B484-C49D-E1F5AF333308}"/>
              </a:ext>
            </a:extLst>
          </p:cNvPr>
          <p:cNvPicPr>
            <a:picLocks noChangeAspect="1"/>
          </p:cNvPicPr>
          <p:nvPr/>
        </p:nvPicPr>
        <p:blipFill rotWithShape="1">
          <a:blip r:embed="rId3"/>
          <a:srcRect l="4086" t="10963" r="7349" b="30222"/>
          <a:stretch/>
        </p:blipFill>
        <p:spPr>
          <a:xfrm>
            <a:off x="563914" y="1093368"/>
            <a:ext cx="7026386" cy="3363082"/>
          </a:xfrm>
          <a:prstGeom prst="rect">
            <a:avLst/>
          </a:prstGeom>
        </p:spPr>
      </p:pic>
      <p:sp>
        <p:nvSpPr>
          <p:cNvPr id="4" name="TextBox 3">
            <a:extLst>
              <a:ext uri="{FF2B5EF4-FFF2-40B4-BE49-F238E27FC236}">
                <a16:creationId xmlns:a16="http://schemas.microsoft.com/office/drawing/2014/main" id="{B2790CAD-E035-F258-3F2D-7EA7105F5A02}"/>
              </a:ext>
            </a:extLst>
          </p:cNvPr>
          <p:cNvSpPr txBox="1"/>
          <p:nvPr/>
        </p:nvSpPr>
        <p:spPr>
          <a:xfrm>
            <a:off x="6237121" y="4301226"/>
            <a:ext cx="2808333" cy="276999"/>
          </a:xfrm>
          <a:prstGeom prst="rect">
            <a:avLst/>
          </a:prstGeom>
          <a:noFill/>
        </p:spPr>
        <p:txBody>
          <a:bodyPr wrap="none" rtlCol="0">
            <a:spAutoFit/>
          </a:bodyPr>
          <a:lstStyle/>
          <a:p>
            <a:r>
              <a:rPr lang="en-US" sz="1800" dirty="0">
                <a:solidFill>
                  <a:schemeClr val="tx1"/>
                </a:solidFill>
              </a:rPr>
              <a:t>Source: 2021 NSDUH, Accessed Jan 2023</a:t>
            </a:r>
          </a:p>
        </p:txBody>
      </p:sp>
      <p:sp>
        <p:nvSpPr>
          <p:cNvPr id="2" name="Text Box 6">
            <a:extLst>
              <a:ext uri="{FF2B5EF4-FFF2-40B4-BE49-F238E27FC236}">
                <a16:creationId xmlns:a16="http://schemas.microsoft.com/office/drawing/2014/main" id="{3AC47420-222A-D5B8-28A9-CD92A503F5A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888692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42127" y="124696"/>
            <a:ext cx="7543800" cy="762000"/>
          </a:xfrm>
        </p:spPr>
        <p:txBody>
          <a:bodyPr>
            <a:normAutofit/>
          </a:bodyPr>
          <a:lstStyle/>
          <a:p>
            <a:pPr marL="0" indent="0">
              <a:buNone/>
            </a:pPr>
            <a:r>
              <a:rPr lang="en-US" sz="4000" b="1" dirty="0">
                <a:solidFill>
                  <a:srgbClr val="002060"/>
                </a:solidFill>
              </a:rPr>
              <a:t>Physiology of Alcohol</a:t>
            </a:r>
          </a:p>
        </p:txBody>
      </p:sp>
      <p:sp>
        <p:nvSpPr>
          <p:cNvPr id="3" name="Text Placeholder 2"/>
          <p:cNvSpPr>
            <a:spLocks noGrp="1"/>
          </p:cNvSpPr>
          <p:nvPr>
            <p:ph type="body" sz="quarter" idx="4294967295"/>
          </p:nvPr>
        </p:nvSpPr>
        <p:spPr>
          <a:xfrm>
            <a:off x="1393023" y="1036653"/>
            <a:ext cx="6829425" cy="3505200"/>
          </a:xfrm>
        </p:spPr>
        <p:txBody>
          <a:bodyPr>
            <a:normAutofit/>
          </a:bodyPr>
          <a:lstStyle/>
          <a:p>
            <a:pPr marL="0" lvl="0" indent="0" defTabSz="914400" eaLnBrk="0" fontAlgn="base" hangingPunct="0">
              <a:lnSpc>
                <a:spcPct val="100000"/>
              </a:lnSpc>
              <a:spcBef>
                <a:spcPct val="0"/>
              </a:spcBef>
              <a:spcAft>
                <a:spcPct val="0"/>
              </a:spcAft>
              <a:buNone/>
              <a:defRPr/>
            </a:pPr>
            <a:r>
              <a:rPr lang="en-US" sz="2800" kern="0" dirty="0">
                <a:latin typeface="Arial"/>
                <a:ea typeface="+mn-ea"/>
                <a:cs typeface="+mn-cs"/>
              </a:rPr>
              <a:t>A family of closely-related chemicals whose molecules are made up of hydrogen, carbon, and oxygen.</a:t>
            </a:r>
          </a:p>
          <a:p>
            <a:pPr marL="342900" lvl="0" indent="-342900" defTabSz="914400" eaLnBrk="0" fontAlgn="base" hangingPunct="0">
              <a:lnSpc>
                <a:spcPct val="100000"/>
              </a:lnSpc>
              <a:spcBef>
                <a:spcPct val="0"/>
              </a:spcBef>
              <a:spcAft>
                <a:spcPct val="0"/>
              </a:spcAft>
              <a:defRPr/>
            </a:pPr>
            <a:endParaRPr lang="en-US" sz="2800" kern="0" dirty="0">
              <a:latin typeface="Arial"/>
              <a:ea typeface="+mn-ea"/>
              <a:cs typeface="+mn-cs"/>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b="50935"/>
          <a:stretch/>
        </p:blipFill>
        <p:spPr>
          <a:xfrm>
            <a:off x="1419615" y="2596387"/>
            <a:ext cx="898208" cy="158226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59555" y="2848906"/>
            <a:ext cx="1282578" cy="1282578"/>
          </a:xfrm>
          <a:prstGeom prst="rect">
            <a:avLst/>
          </a:prstGeom>
        </p:spPr>
      </p:pic>
      <p:pic>
        <p:nvPicPr>
          <p:cNvPr id="1026" name="Picture 2" descr="Ethanol Formula, Boiling, Melting Point, pH, Density, Solubility">
            <a:extLst>
              <a:ext uri="{FF2B5EF4-FFF2-40B4-BE49-F238E27FC236}">
                <a16:creationId xmlns:a16="http://schemas.microsoft.com/office/drawing/2014/main" id="{3C595551-4AA7-CDA3-E065-D8FAC0712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094" y="2571750"/>
            <a:ext cx="2590800" cy="1762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58DECDC9-DA70-0397-5F6F-A1DEE753556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472579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3"/>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r>
              <a:rPr lang="en-US" altLang="en-US" sz="1200">
                <a:solidFill>
                  <a:schemeClr val="bg1"/>
                </a:solidFill>
                <a:latin typeface="Trebuchet MS" pitchFamily="34" charset="0"/>
                <a:cs typeface="Arial" charset="0"/>
              </a:rPr>
              <a:t>2-</a:t>
            </a:r>
            <a:fld id="{3B095113-4F4D-4269-AA3E-C7505BD05CF7}" type="slidenum">
              <a:rPr lang="en-US" altLang="en-US" sz="1200" smtClean="0">
                <a:solidFill>
                  <a:schemeClr val="bg1"/>
                </a:solidFill>
                <a:latin typeface="Trebuchet MS" pitchFamily="34" charset="0"/>
                <a:cs typeface="Arial" charset="0"/>
              </a:rPr>
              <a:pPr eaLnBrk="1" hangingPunct="1"/>
              <a:t>42</a:t>
            </a:fld>
            <a:endParaRPr lang="en-US" altLang="en-US" sz="1200">
              <a:solidFill>
                <a:schemeClr val="bg1"/>
              </a:solidFill>
              <a:latin typeface="Trebuchet MS" pitchFamily="34" charset="0"/>
              <a:cs typeface="Arial" charset="0"/>
            </a:endParaRPr>
          </a:p>
        </p:txBody>
      </p:sp>
      <p:sp>
        <p:nvSpPr>
          <p:cNvPr id="46083" name="Title 2"/>
          <p:cNvSpPr>
            <a:spLocks noGrp="1"/>
          </p:cNvSpPr>
          <p:nvPr>
            <p:ph type="title" idx="4294967295"/>
          </p:nvPr>
        </p:nvSpPr>
        <p:spPr>
          <a:xfrm>
            <a:off x="1461600" y="41279"/>
            <a:ext cx="7886700" cy="993775"/>
          </a:xfrm>
        </p:spPr>
        <p:txBody>
          <a:bodyPr>
            <a:normAutofit/>
          </a:bodyPr>
          <a:lstStyle/>
          <a:p>
            <a:r>
              <a:rPr lang="en-US" altLang="en-US" sz="4000" b="1" dirty="0">
                <a:solidFill>
                  <a:srgbClr val="002060"/>
                </a:solidFill>
                <a:latin typeface="+mn-lt"/>
              </a:rPr>
              <a:t>Some Types of Alcohol</a:t>
            </a:r>
          </a:p>
        </p:txBody>
      </p:sp>
      <p:sp>
        <p:nvSpPr>
          <p:cNvPr id="84993" name="Content Placeholder 1"/>
          <p:cNvSpPr>
            <a:spLocks noGrp="1"/>
          </p:cNvSpPr>
          <p:nvPr>
            <p:ph sz="quarter" idx="4294967295"/>
          </p:nvPr>
        </p:nvSpPr>
        <p:spPr>
          <a:xfrm>
            <a:off x="447279" y="1610093"/>
            <a:ext cx="5729288" cy="3225800"/>
          </a:xfrm>
        </p:spPr>
        <p:txBody>
          <a:bodyPr>
            <a:noAutofit/>
          </a:bodyPr>
          <a:lstStyle/>
          <a:p>
            <a:pPr marL="517525" indent="-517525" eaLnBrk="1" hangingPunct="1">
              <a:spcBef>
                <a:spcPts val="0"/>
              </a:spcBef>
              <a:spcAft>
                <a:spcPts val="4800"/>
              </a:spcAft>
              <a:buFontTx/>
              <a:buChar char="•"/>
              <a:defRPr/>
            </a:pPr>
            <a:r>
              <a:rPr lang="en-US" sz="2800" dirty="0"/>
              <a:t>Ethyl Alcohol (Ethanol)</a:t>
            </a:r>
          </a:p>
          <a:p>
            <a:pPr marL="517525" indent="-517525">
              <a:spcBef>
                <a:spcPts val="0"/>
              </a:spcBef>
              <a:spcAft>
                <a:spcPts val="4800"/>
              </a:spcAft>
              <a:buFontTx/>
              <a:buChar char="•"/>
              <a:defRPr/>
            </a:pPr>
            <a:r>
              <a:rPr lang="en-US" sz="2800" dirty="0"/>
              <a:t>Methyl Alcohol (Methanol)</a:t>
            </a:r>
          </a:p>
          <a:p>
            <a:pPr marL="517525" indent="-517525" eaLnBrk="1" hangingPunct="1">
              <a:spcBef>
                <a:spcPts val="0"/>
              </a:spcBef>
              <a:spcAft>
                <a:spcPts val="4800"/>
              </a:spcAft>
              <a:buFontTx/>
              <a:buChar char="•"/>
              <a:defRPr/>
            </a:pPr>
            <a:r>
              <a:rPr lang="en-US" sz="2800" dirty="0"/>
              <a:t>Isopropyl Alcohol (Isopropanol)</a:t>
            </a:r>
          </a:p>
          <a:p>
            <a:pPr marL="0" indent="0">
              <a:spcBef>
                <a:spcPts val="0"/>
              </a:spcBef>
              <a:spcAft>
                <a:spcPts val="4800"/>
              </a:spcAft>
              <a:defRPr/>
            </a:pPr>
            <a:endParaRPr lang="en-US" sz="28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62652" y="1598079"/>
            <a:ext cx="1524000" cy="1243013"/>
          </a:xfrm>
          <a:prstGeom prst="rect">
            <a:avLst/>
          </a:prstGeom>
        </p:spPr>
      </p:pic>
      <p:pic>
        <p:nvPicPr>
          <p:cNvPr id="57346" name="Picture 2" descr="C:\Users\Pam.Mccaskill\AppData\Local\Microsoft\Windows\Temporary Internet Files\Content.IE5\VKJI5LPX\Rubbing_alcohol[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76392" y="3058459"/>
            <a:ext cx="915089" cy="1508345"/>
          </a:xfrm>
          <a:prstGeom prst="rect">
            <a:avLst/>
          </a:prstGeom>
          <a:noFill/>
          <a:extLst>
            <a:ext uri="{909E8E84-426E-40dd-AFC4-6F175D3DCCD1}">
              <a14:hiddenFill xmlns="" xmlns:a14="http://schemas.microsoft.com/office/drawing/2010/main">
                <a:solidFill>
                  <a:srgbClr val="FFFFFF"/>
                </a:solidFill>
              </a14:hiddenFill>
            </a:ext>
          </a:extLst>
        </p:spPr>
      </p:pic>
      <p:pic>
        <p:nvPicPr>
          <p:cNvPr id="57347" name="Picture 3" descr="C:\Users\Pam.Mccaskill\AppData\Local\Microsoft\Windows\Temporary Internet Files\Content.IE5\8X70KAV4\slurred-speaches[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2544" y="970494"/>
            <a:ext cx="1981415" cy="111454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18844C38-EAE7-04A0-062A-D589BA2D6271}"/>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90296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r>
              <a:rPr lang="en-US" altLang="en-US" sz="1200">
                <a:solidFill>
                  <a:schemeClr val="bg1"/>
                </a:solidFill>
                <a:latin typeface="Trebuchet MS" pitchFamily="34" charset="0"/>
                <a:cs typeface="Arial" charset="0"/>
              </a:rPr>
              <a:t>2-</a:t>
            </a:r>
            <a:fld id="{D4443DBE-9964-4AEC-AA92-3402D1347DA3}" type="slidenum">
              <a:rPr lang="en-US" altLang="en-US" sz="1200" smtClean="0">
                <a:solidFill>
                  <a:schemeClr val="bg1"/>
                </a:solidFill>
                <a:latin typeface="Trebuchet MS" pitchFamily="34" charset="0"/>
                <a:cs typeface="Arial" charset="0"/>
              </a:rPr>
              <a:pPr eaLnBrk="1" hangingPunct="1"/>
              <a:t>43</a:t>
            </a:fld>
            <a:endParaRPr lang="en-US" altLang="en-US" sz="1200">
              <a:solidFill>
                <a:schemeClr val="bg1"/>
              </a:solidFill>
              <a:latin typeface="Trebuchet MS" pitchFamily="34" charset="0"/>
              <a:cs typeface="Arial" charset="0"/>
            </a:endParaRPr>
          </a:p>
        </p:txBody>
      </p:sp>
      <p:sp>
        <p:nvSpPr>
          <p:cNvPr id="5" name="Content Placeholder 1"/>
          <p:cNvSpPr>
            <a:spLocks noGrp="1"/>
          </p:cNvSpPr>
          <p:nvPr>
            <p:ph sz="quarter" idx="4294967295"/>
          </p:nvPr>
        </p:nvSpPr>
        <p:spPr>
          <a:xfrm>
            <a:off x="243349" y="1017179"/>
            <a:ext cx="8505825" cy="1192212"/>
          </a:xfrm>
        </p:spPr>
        <p:txBody>
          <a:bodyPr>
            <a:normAutofit/>
          </a:bodyPr>
          <a:lstStyle/>
          <a:p>
            <a:pPr marL="0" indent="0" algn="ctr" eaLnBrk="1" hangingPunct="1">
              <a:buNone/>
            </a:pPr>
            <a:r>
              <a:rPr lang="en-US" altLang="en-US" sz="2800" dirty="0"/>
              <a:t>Yeast combines with sugars from fruit or grains in a chemical reaction resulting in ETOH.</a:t>
            </a:r>
          </a:p>
        </p:txBody>
      </p:sp>
      <p:sp>
        <p:nvSpPr>
          <p:cNvPr id="6" name="Title 2"/>
          <p:cNvSpPr>
            <a:spLocks noGrp="1"/>
          </p:cNvSpPr>
          <p:nvPr>
            <p:ph type="title" idx="4294967295"/>
          </p:nvPr>
        </p:nvSpPr>
        <p:spPr>
          <a:xfrm>
            <a:off x="766916" y="164199"/>
            <a:ext cx="8534400" cy="571500"/>
          </a:xfrm>
        </p:spPr>
        <p:txBody>
          <a:bodyPr>
            <a:noAutofit/>
          </a:bodyPr>
          <a:lstStyle/>
          <a:p>
            <a:r>
              <a:rPr lang="en-US" altLang="en-US" sz="4000" b="1" dirty="0">
                <a:solidFill>
                  <a:srgbClr val="002060"/>
                </a:solidFill>
                <a:latin typeface="+mn-lt"/>
              </a:rPr>
              <a:t>Ethanol Production - Fermentation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09" y="2301841"/>
            <a:ext cx="7237104" cy="1824480"/>
          </a:xfrm>
          <a:prstGeom prst="rect">
            <a:avLst/>
          </a:prstGeom>
        </p:spPr>
      </p:pic>
      <p:sp>
        <p:nvSpPr>
          <p:cNvPr id="3" name="Text Box 6">
            <a:extLst>
              <a:ext uri="{FF2B5EF4-FFF2-40B4-BE49-F238E27FC236}">
                <a16:creationId xmlns:a16="http://schemas.microsoft.com/office/drawing/2014/main" id="{1B78ED5B-2F65-BF1A-0501-E9E72FF8011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70286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r>
              <a:rPr lang="en-US" altLang="en-US" sz="1200">
                <a:solidFill>
                  <a:schemeClr val="bg1"/>
                </a:solidFill>
                <a:latin typeface="Trebuchet MS" pitchFamily="34" charset="0"/>
                <a:cs typeface="Arial" charset="0"/>
              </a:rPr>
              <a:t>2-</a:t>
            </a:r>
            <a:fld id="{B1FAFE5B-1057-40CD-9E74-5C9C0B7D4511}" type="slidenum">
              <a:rPr lang="en-US" altLang="en-US" sz="1200" smtClean="0">
                <a:solidFill>
                  <a:schemeClr val="bg1"/>
                </a:solidFill>
                <a:latin typeface="Trebuchet MS" pitchFamily="34" charset="0"/>
                <a:cs typeface="Arial" charset="0"/>
              </a:rPr>
              <a:pPr eaLnBrk="1" hangingPunct="1"/>
              <a:t>44</a:t>
            </a:fld>
            <a:endParaRPr lang="en-US" altLang="en-US" sz="1200">
              <a:solidFill>
                <a:schemeClr val="bg1"/>
              </a:solidFill>
              <a:latin typeface="Trebuchet MS" pitchFamily="34" charset="0"/>
              <a:cs typeface="Arial" charset="0"/>
            </a:endParaRPr>
          </a:p>
        </p:txBody>
      </p:sp>
      <p:sp>
        <p:nvSpPr>
          <p:cNvPr id="5" name="Content Placeholder 1"/>
          <p:cNvSpPr>
            <a:spLocks noGrp="1"/>
          </p:cNvSpPr>
          <p:nvPr>
            <p:ph sz="quarter" idx="4294967295"/>
          </p:nvPr>
        </p:nvSpPr>
        <p:spPr>
          <a:xfrm>
            <a:off x="346587" y="1130300"/>
            <a:ext cx="8797413" cy="1163638"/>
          </a:xfrm>
        </p:spPr>
        <p:txBody>
          <a:bodyPr>
            <a:noAutofit/>
          </a:bodyPr>
          <a:lstStyle/>
          <a:p>
            <a:pPr marL="0" indent="0" eaLnBrk="1" hangingPunct="1">
              <a:buNone/>
            </a:pPr>
            <a:r>
              <a:rPr lang="en-US" altLang="en-US" sz="2800" dirty="0"/>
              <a:t>Fermented beverage is boiled at a controlled temperature to extract and concentrate the ethanol fumes.</a:t>
            </a:r>
          </a:p>
        </p:txBody>
      </p:sp>
      <p:sp>
        <p:nvSpPr>
          <p:cNvPr id="6" name="Title 2"/>
          <p:cNvSpPr>
            <a:spLocks noGrp="1"/>
          </p:cNvSpPr>
          <p:nvPr>
            <p:ph type="title" idx="4294967295"/>
          </p:nvPr>
        </p:nvSpPr>
        <p:spPr>
          <a:xfrm>
            <a:off x="1170038" y="127205"/>
            <a:ext cx="8534400" cy="571500"/>
          </a:xfrm>
        </p:spPr>
        <p:txBody>
          <a:bodyPr>
            <a:noAutofit/>
          </a:bodyPr>
          <a:lstStyle/>
          <a:p>
            <a:r>
              <a:rPr lang="en-US" altLang="en-US" sz="4000" b="1" dirty="0">
                <a:solidFill>
                  <a:srgbClr val="002060"/>
                </a:solidFill>
                <a:latin typeface="+mn-lt"/>
              </a:rPr>
              <a:t>Ethanol Production - Distillation</a:t>
            </a:r>
          </a:p>
        </p:txBody>
      </p:sp>
      <p:pic>
        <p:nvPicPr>
          <p:cNvPr id="57348" name="Picture 4" descr="C:\Users\pam.mccaskill\AppData\Local\Microsoft\Windows\Temporary Internet Files\Content.IE5\D21N4KUE\1280px-Glenmorangie_Distillery_Stills[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63091" y="1965526"/>
            <a:ext cx="4017818" cy="22600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8D1B853E-1203-1572-C6DB-18C1DC1B233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313593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958340" y="255270"/>
            <a:ext cx="7543800" cy="762000"/>
          </a:xfrm>
        </p:spPr>
        <p:txBody>
          <a:bodyPr>
            <a:normAutofit/>
          </a:bodyPr>
          <a:lstStyle/>
          <a:p>
            <a:pPr marL="0" indent="0">
              <a:buNone/>
            </a:pPr>
            <a:r>
              <a:rPr lang="en-US" sz="4000" b="1" dirty="0">
                <a:solidFill>
                  <a:srgbClr val="002060"/>
                </a:solidFill>
              </a:rPr>
              <a:t>Standard-Sized Drinks</a:t>
            </a:r>
          </a:p>
        </p:txBody>
      </p:sp>
      <p:pic>
        <p:nvPicPr>
          <p:cNvPr id="1026" name="Picture 2" descr="A chart showing the alcohol content of a standard drink of beer, malt liquor, wine and hard alcohol in the United States">
            <a:extLst>
              <a:ext uri="{FF2B5EF4-FFF2-40B4-BE49-F238E27FC236}">
                <a16:creationId xmlns:a16="http://schemas.microsoft.com/office/drawing/2014/main" id="{46B39767-4A62-8F21-3D8B-D60948B347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 t="34916" r="1375" b="14584"/>
          <a:stretch/>
        </p:blipFill>
        <p:spPr bwMode="auto">
          <a:xfrm>
            <a:off x="920435" y="1017270"/>
            <a:ext cx="7303129" cy="27660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0EFE6E-870A-654B-9B03-193F5642B30F}"/>
              </a:ext>
            </a:extLst>
          </p:cNvPr>
          <p:cNvSpPr txBox="1"/>
          <p:nvPr/>
        </p:nvSpPr>
        <p:spPr>
          <a:xfrm>
            <a:off x="2312267" y="3823599"/>
            <a:ext cx="5100179" cy="338554"/>
          </a:xfrm>
          <a:prstGeom prst="rect">
            <a:avLst/>
          </a:prstGeom>
          <a:noFill/>
        </p:spPr>
        <p:txBody>
          <a:bodyPr wrap="none" rtlCol="0">
            <a:spAutoFit/>
          </a:bodyPr>
          <a:lstStyle/>
          <a:p>
            <a:r>
              <a:rPr lang="en-US" sz="2400" dirty="0">
                <a:solidFill>
                  <a:schemeClr val="tx1"/>
                </a:solidFill>
                <a:latin typeface="+mn-lt"/>
              </a:rPr>
              <a:t>Standard drinks in the U.S. by ounce and percent of alcohol</a:t>
            </a:r>
          </a:p>
        </p:txBody>
      </p:sp>
      <p:sp>
        <p:nvSpPr>
          <p:cNvPr id="3" name="Text Box 6">
            <a:extLst>
              <a:ext uri="{FF2B5EF4-FFF2-40B4-BE49-F238E27FC236}">
                <a16:creationId xmlns:a16="http://schemas.microsoft.com/office/drawing/2014/main" id="{F5C43672-955C-092A-08C1-5B254EEE0985}"/>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344143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142645"/>
            <a:ext cx="7543800" cy="762000"/>
          </a:xfrm>
        </p:spPr>
        <p:txBody>
          <a:bodyPr>
            <a:normAutofit/>
          </a:bodyPr>
          <a:lstStyle/>
          <a:p>
            <a:pPr marL="0" indent="0">
              <a:buNone/>
            </a:pPr>
            <a:r>
              <a:rPr lang="en-US" sz="4000" b="1" dirty="0">
                <a:solidFill>
                  <a:srgbClr val="002060"/>
                </a:solidFill>
              </a:rPr>
              <a:t>Absorption of Alcohol</a:t>
            </a:r>
          </a:p>
        </p:txBody>
      </p:sp>
      <p:graphicFrame>
        <p:nvGraphicFramePr>
          <p:cNvPr id="4" name="Object 2"/>
          <p:cNvGraphicFramePr>
            <a:graphicFrameLocks/>
          </p:cNvGraphicFramePr>
          <p:nvPr>
            <p:extLst>
              <p:ext uri="{D42A27DB-BD31-4B8C-83A1-F6EECF244321}">
                <p14:modId xmlns:p14="http://schemas.microsoft.com/office/powerpoint/2010/main" val="1317197111"/>
              </p:ext>
            </p:extLst>
          </p:nvPr>
        </p:nvGraphicFramePr>
        <p:xfrm>
          <a:off x="5679141" y="937466"/>
          <a:ext cx="2217737" cy="2909887"/>
        </p:xfrm>
        <a:graphic>
          <a:graphicData uri="http://schemas.openxmlformats.org/presentationml/2006/ole">
            <mc:AlternateContent xmlns:mc="http://schemas.openxmlformats.org/markup-compatibility/2006">
              <mc:Choice xmlns:v="urn:schemas-microsoft-com:vml" Requires="v">
                <p:oleObj name="Clip" r:id="rId2" imgW="2001416" imgH="2514600" progId="MS_ClipArt_Gallery.5">
                  <p:embed/>
                </p:oleObj>
              </mc:Choice>
              <mc:Fallback>
                <p:oleObj name="Clip" r:id="rId2" imgW="2001416" imgH="2514600" progId="MS_ClipArt_Gallery.5">
                  <p:embed/>
                  <p:pic>
                    <p:nvPicPr>
                      <p:cNvPr id="4" name="Object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141" y="937466"/>
                        <a:ext cx="2217737" cy="2909887"/>
                      </a:xfrm>
                      <a:prstGeom prst="rect">
                        <a:avLst/>
                      </a:prstGeom>
                      <a:noFill/>
                      <a:ln>
                        <a:noFill/>
                      </a:ln>
                      <a:effectLst/>
                    </p:spPr>
                  </p:pic>
                </p:oleObj>
              </mc:Fallback>
            </mc:AlternateContent>
          </a:graphicData>
        </a:graphic>
      </p:graphicFrame>
      <p:sp>
        <p:nvSpPr>
          <p:cNvPr id="6" name="Freeform 12"/>
          <p:cNvSpPr>
            <a:spLocks/>
          </p:cNvSpPr>
          <p:nvPr/>
        </p:nvSpPr>
        <p:spPr bwMode="auto">
          <a:xfrm>
            <a:off x="7854949" y="1551541"/>
            <a:ext cx="742950" cy="455613"/>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7" name="Freeform 12"/>
          <p:cNvSpPr>
            <a:spLocks/>
          </p:cNvSpPr>
          <p:nvPr/>
        </p:nvSpPr>
        <p:spPr bwMode="auto">
          <a:xfrm rot="16200000">
            <a:off x="6137083" y="3728037"/>
            <a:ext cx="844465" cy="457388"/>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8" name="Freeform 12"/>
          <p:cNvSpPr>
            <a:spLocks/>
          </p:cNvSpPr>
          <p:nvPr/>
        </p:nvSpPr>
        <p:spPr bwMode="auto">
          <a:xfrm flipV="1">
            <a:off x="7663189" y="2406534"/>
            <a:ext cx="742950" cy="387023"/>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0" name="Freeform 12"/>
          <p:cNvSpPr>
            <a:spLocks/>
          </p:cNvSpPr>
          <p:nvPr/>
        </p:nvSpPr>
        <p:spPr bwMode="auto">
          <a:xfrm rot="10800000" flipV="1">
            <a:off x="4747647" y="3117130"/>
            <a:ext cx="844465" cy="417368"/>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2" name="TextBox 11"/>
          <p:cNvSpPr txBox="1"/>
          <p:nvPr/>
        </p:nvSpPr>
        <p:spPr>
          <a:xfrm>
            <a:off x="4430374" y="821857"/>
            <a:ext cx="1295400" cy="830997"/>
          </a:xfrm>
          <a:prstGeom prst="rect">
            <a:avLst/>
          </a:prstGeom>
          <a:noFill/>
        </p:spPr>
        <p:txBody>
          <a:bodyPr wrap="square" rtlCol="0">
            <a:spAutoFit/>
          </a:bodyPr>
          <a:lstStyle/>
          <a:p>
            <a:pPr algn="ctr"/>
            <a:r>
              <a:rPr lang="en-US" sz="2400" baseline="0">
                <a:solidFill>
                  <a:srgbClr val="00478A"/>
                </a:solidFill>
                <a:latin typeface="+mn-lt"/>
              </a:rPr>
              <a:t>Stomach Walls</a:t>
            </a:r>
          </a:p>
        </p:txBody>
      </p:sp>
      <p:sp>
        <p:nvSpPr>
          <p:cNvPr id="13" name="TextBox 12"/>
          <p:cNvSpPr txBox="1"/>
          <p:nvPr/>
        </p:nvSpPr>
        <p:spPr>
          <a:xfrm>
            <a:off x="7780850" y="836603"/>
            <a:ext cx="1363149" cy="830997"/>
          </a:xfrm>
          <a:prstGeom prst="rect">
            <a:avLst/>
          </a:prstGeom>
          <a:noFill/>
        </p:spPr>
        <p:txBody>
          <a:bodyPr wrap="square" rtlCol="0">
            <a:spAutoFit/>
          </a:bodyPr>
          <a:lstStyle/>
          <a:p>
            <a:pPr algn="ctr"/>
            <a:r>
              <a:rPr lang="en-US" sz="2400" baseline="0">
                <a:solidFill>
                  <a:srgbClr val="00478A"/>
                </a:solidFill>
                <a:latin typeface="+mn-lt"/>
              </a:rPr>
              <a:t>Stomach Walls</a:t>
            </a:r>
          </a:p>
        </p:txBody>
      </p:sp>
      <p:sp>
        <p:nvSpPr>
          <p:cNvPr id="14" name="TextBox 13"/>
          <p:cNvSpPr txBox="1"/>
          <p:nvPr/>
        </p:nvSpPr>
        <p:spPr>
          <a:xfrm>
            <a:off x="7767753" y="2834797"/>
            <a:ext cx="1295400" cy="830997"/>
          </a:xfrm>
          <a:prstGeom prst="rect">
            <a:avLst/>
          </a:prstGeom>
          <a:noFill/>
        </p:spPr>
        <p:txBody>
          <a:bodyPr wrap="square" rtlCol="0">
            <a:spAutoFit/>
          </a:bodyPr>
          <a:lstStyle/>
          <a:p>
            <a:pPr algn="ctr"/>
            <a:r>
              <a:rPr lang="en-US" sz="2400" baseline="0">
                <a:solidFill>
                  <a:srgbClr val="00478A"/>
                </a:solidFill>
                <a:latin typeface="+mn-lt"/>
              </a:rPr>
              <a:t>Stomach Walls</a:t>
            </a:r>
          </a:p>
        </p:txBody>
      </p:sp>
      <p:sp>
        <p:nvSpPr>
          <p:cNvPr id="15" name="TextBox 14"/>
          <p:cNvSpPr txBox="1"/>
          <p:nvPr/>
        </p:nvSpPr>
        <p:spPr>
          <a:xfrm>
            <a:off x="4021488" y="2655465"/>
            <a:ext cx="1295400" cy="461665"/>
          </a:xfrm>
          <a:prstGeom prst="rect">
            <a:avLst/>
          </a:prstGeom>
          <a:noFill/>
        </p:spPr>
        <p:txBody>
          <a:bodyPr wrap="square" rtlCol="0">
            <a:spAutoFit/>
          </a:bodyPr>
          <a:lstStyle/>
          <a:p>
            <a:pPr algn="ctr"/>
            <a:r>
              <a:rPr lang="en-US" sz="2400" baseline="0">
                <a:solidFill>
                  <a:srgbClr val="00478A"/>
                </a:solidFill>
                <a:latin typeface="+mn-lt"/>
              </a:rPr>
              <a:t>Pylorus</a:t>
            </a:r>
          </a:p>
        </p:txBody>
      </p:sp>
      <p:sp>
        <p:nvSpPr>
          <p:cNvPr id="16" name="TextBox 15"/>
          <p:cNvSpPr txBox="1"/>
          <p:nvPr/>
        </p:nvSpPr>
        <p:spPr>
          <a:xfrm>
            <a:off x="5358555" y="1837879"/>
            <a:ext cx="766674" cy="461665"/>
          </a:xfrm>
          <a:prstGeom prst="rect">
            <a:avLst/>
          </a:prstGeom>
          <a:noFill/>
        </p:spPr>
        <p:txBody>
          <a:bodyPr wrap="square" rtlCol="0">
            <a:spAutoFit/>
          </a:bodyPr>
          <a:lstStyle/>
          <a:p>
            <a:pPr algn="ctr"/>
            <a:r>
              <a:rPr lang="en-US" sz="2400" baseline="0">
                <a:solidFill>
                  <a:srgbClr val="FF0000"/>
                </a:solidFill>
                <a:latin typeface="+mn-lt"/>
              </a:rPr>
              <a:t>20%</a:t>
            </a:r>
          </a:p>
        </p:txBody>
      </p:sp>
      <p:sp>
        <p:nvSpPr>
          <p:cNvPr id="17" name="TextBox 16"/>
          <p:cNvSpPr txBox="1"/>
          <p:nvPr/>
        </p:nvSpPr>
        <p:spPr>
          <a:xfrm>
            <a:off x="6648962" y="4085589"/>
            <a:ext cx="853793" cy="461665"/>
          </a:xfrm>
          <a:prstGeom prst="rect">
            <a:avLst/>
          </a:prstGeom>
          <a:noFill/>
        </p:spPr>
        <p:txBody>
          <a:bodyPr wrap="square" rtlCol="0">
            <a:spAutoFit/>
          </a:bodyPr>
          <a:lstStyle/>
          <a:p>
            <a:pPr algn="ctr"/>
            <a:r>
              <a:rPr lang="en-US" sz="2400" baseline="0">
                <a:solidFill>
                  <a:srgbClr val="FF0000"/>
                </a:solidFill>
                <a:latin typeface="+mn-lt"/>
              </a:rPr>
              <a:t>80%</a:t>
            </a:r>
          </a:p>
        </p:txBody>
      </p:sp>
      <p:sp>
        <p:nvSpPr>
          <p:cNvPr id="18" name="Freeform 16"/>
          <p:cNvSpPr>
            <a:spLocks/>
          </p:cNvSpPr>
          <p:nvPr/>
        </p:nvSpPr>
        <p:spPr bwMode="auto">
          <a:xfrm>
            <a:off x="6055094" y="1964062"/>
            <a:ext cx="633580" cy="299051"/>
          </a:xfrm>
          <a:custGeom>
            <a:avLst/>
            <a:gdLst>
              <a:gd name="T0" fmla="*/ 157 w 301"/>
              <a:gd name="T1" fmla="*/ 238 h 239"/>
              <a:gd name="T2" fmla="*/ 0 w 301"/>
              <a:gd name="T3" fmla="*/ 125 h 239"/>
              <a:gd name="T4" fmla="*/ 157 w 301"/>
              <a:gd name="T5" fmla="*/ 0 h 239"/>
              <a:gd name="T6" fmla="*/ 157 w 301"/>
              <a:gd name="T7" fmla="*/ 64 h 239"/>
              <a:gd name="T8" fmla="*/ 300 w 301"/>
              <a:gd name="T9" fmla="*/ 63 h 239"/>
              <a:gd name="T10" fmla="*/ 300 w 301"/>
              <a:gd name="T11" fmla="*/ 175 h 239"/>
              <a:gd name="T12" fmla="*/ 157 w 301"/>
              <a:gd name="T13" fmla="*/ 176 h 239"/>
              <a:gd name="T14" fmla="*/ 157 w 301"/>
              <a:gd name="T15" fmla="*/ 238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9">
                <a:moveTo>
                  <a:pt x="157" y="238"/>
                </a:moveTo>
                <a:lnTo>
                  <a:pt x="0" y="125"/>
                </a:lnTo>
                <a:lnTo>
                  <a:pt x="157" y="0"/>
                </a:lnTo>
                <a:lnTo>
                  <a:pt x="157" y="64"/>
                </a:lnTo>
                <a:lnTo>
                  <a:pt x="300" y="63"/>
                </a:lnTo>
                <a:lnTo>
                  <a:pt x="300" y="175"/>
                </a:lnTo>
                <a:lnTo>
                  <a:pt x="157" y="176"/>
                </a:lnTo>
                <a:lnTo>
                  <a:pt x="157" y="238"/>
                </a:lnTo>
              </a:path>
            </a:pathLst>
          </a:custGeom>
          <a:solidFill>
            <a:srgbClr val="FFFF00"/>
          </a:solidFill>
          <a:ln w="12700" cap="rnd"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9" name="Freeform 16"/>
          <p:cNvSpPr>
            <a:spLocks/>
          </p:cNvSpPr>
          <p:nvPr/>
        </p:nvSpPr>
        <p:spPr bwMode="auto">
          <a:xfrm rot="10800000">
            <a:off x="5689703" y="1168754"/>
            <a:ext cx="633580" cy="299051"/>
          </a:xfrm>
          <a:custGeom>
            <a:avLst/>
            <a:gdLst>
              <a:gd name="T0" fmla="*/ 157 w 301"/>
              <a:gd name="T1" fmla="*/ 238 h 239"/>
              <a:gd name="T2" fmla="*/ 0 w 301"/>
              <a:gd name="T3" fmla="*/ 125 h 239"/>
              <a:gd name="T4" fmla="*/ 157 w 301"/>
              <a:gd name="T5" fmla="*/ 0 h 239"/>
              <a:gd name="T6" fmla="*/ 157 w 301"/>
              <a:gd name="T7" fmla="*/ 64 h 239"/>
              <a:gd name="T8" fmla="*/ 300 w 301"/>
              <a:gd name="T9" fmla="*/ 63 h 239"/>
              <a:gd name="T10" fmla="*/ 300 w 301"/>
              <a:gd name="T11" fmla="*/ 175 h 239"/>
              <a:gd name="T12" fmla="*/ 157 w 301"/>
              <a:gd name="T13" fmla="*/ 176 h 239"/>
              <a:gd name="T14" fmla="*/ 157 w 301"/>
              <a:gd name="T15" fmla="*/ 238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9">
                <a:moveTo>
                  <a:pt x="157" y="238"/>
                </a:moveTo>
                <a:lnTo>
                  <a:pt x="0" y="125"/>
                </a:lnTo>
                <a:lnTo>
                  <a:pt x="157" y="0"/>
                </a:lnTo>
                <a:lnTo>
                  <a:pt x="157" y="64"/>
                </a:lnTo>
                <a:lnTo>
                  <a:pt x="300" y="63"/>
                </a:lnTo>
                <a:lnTo>
                  <a:pt x="300" y="175"/>
                </a:lnTo>
                <a:lnTo>
                  <a:pt x="157" y="176"/>
                </a:lnTo>
                <a:lnTo>
                  <a:pt x="157" y="238"/>
                </a:lnTo>
              </a:path>
            </a:pathLst>
          </a:custGeom>
          <a:solidFill>
            <a:srgbClr val="FFFF00"/>
          </a:solidFill>
          <a:ln w="12700" cap="rnd"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21" name="TextBox 20"/>
          <p:cNvSpPr txBox="1"/>
          <p:nvPr/>
        </p:nvSpPr>
        <p:spPr>
          <a:xfrm>
            <a:off x="562735" y="1916801"/>
            <a:ext cx="2976708" cy="1200329"/>
          </a:xfrm>
          <a:prstGeom prst="rect">
            <a:avLst/>
          </a:prstGeom>
          <a:noFill/>
        </p:spPr>
        <p:txBody>
          <a:bodyPr wrap="square" rtlCol="0">
            <a:spAutoFit/>
          </a:bodyPr>
          <a:lstStyle/>
          <a:p>
            <a:pPr algn="ctr"/>
            <a:r>
              <a:rPr lang="en-US" sz="2400" b="1" i="1" baseline="0" dirty="0">
                <a:solidFill>
                  <a:srgbClr val="00478A"/>
                </a:solidFill>
                <a:latin typeface="+mn-lt"/>
              </a:rPr>
              <a:t>Getting the ethanol out of the stomach and into the blood</a:t>
            </a:r>
          </a:p>
        </p:txBody>
      </p:sp>
      <p:sp>
        <p:nvSpPr>
          <p:cNvPr id="3" name="Text Box 6">
            <a:extLst>
              <a:ext uri="{FF2B5EF4-FFF2-40B4-BE49-F238E27FC236}">
                <a16:creationId xmlns:a16="http://schemas.microsoft.com/office/drawing/2014/main" id="{EA703539-EC10-53C2-F7C2-94BA5B89BA6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954746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Pam.Mccaskill\AppData\Local\Microsoft\Windows\Temporary Internet Files\Content.IE5\U41L2X2S\_small_water_drops1[1].jp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838057"/>
            <a:ext cx="9144000" cy="3825220"/>
          </a:xfrm>
          <a:prstGeom prst="rect">
            <a:avLst/>
          </a:prstGeom>
          <a:noFill/>
          <a:extLst>
            <a:ext uri="{909E8E84-426E-40dd-AFC4-6F175D3DCCD1}">
              <a14:hiddenFill xmlns="" xmlns:a14="http://schemas.microsoft.com/office/drawing/2010/main">
                <a:solidFill>
                  <a:srgbClr val="FFFFFF"/>
                </a:solidFill>
              </a14:hiddenFill>
            </a:ext>
          </a:extLst>
        </p:spPr>
      </p:pic>
      <p:sp>
        <p:nvSpPr>
          <p:cNvPr id="54276" name="Slide Number Placeholder 3"/>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r>
              <a:rPr lang="en-US" altLang="en-US" sz="1200">
                <a:solidFill>
                  <a:schemeClr val="bg1"/>
                </a:solidFill>
                <a:latin typeface="Trebuchet MS" pitchFamily="34" charset="0"/>
                <a:cs typeface="Arial" charset="0"/>
              </a:rPr>
              <a:t>2-</a:t>
            </a:r>
            <a:fld id="{5FC98612-429A-404C-8220-7C1A759212DF}" type="slidenum">
              <a:rPr lang="en-US" altLang="en-US" sz="1200" smtClean="0">
                <a:solidFill>
                  <a:schemeClr val="bg1"/>
                </a:solidFill>
                <a:latin typeface="Trebuchet MS" pitchFamily="34" charset="0"/>
                <a:cs typeface="Arial" charset="0"/>
              </a:rPr>
              <a:pPr eaLnBrk="1" hangingPunct="1"/>
              <a:t>47</a:t>
            </a:fld>
            <a:endParaRPr lang="en-US" altLang="en-US" sz="1200">
              <a:solidFill>
                <a:schemeClr val="bg1"/>
              </a:solidFill>
              <a:latin typeface="Trebuchet MS" pitchFamily="34" charset="0"/>
              <a:cs typeface="Arial" charset="0"/>
            </a:endParaRPr>
          </a:p>
        </p:txBody>
      </p:sp>
      <p:sp>
        <p:nvSpPr>
          <p:cNvPr id="2" name="Content Placeholder 1"/>
          <p:cNvSpPr>
            <a:spLocks noGrp="1"/>
          </p:cNvSpPr>
          <p:nvPr>
            <p:ph sz="quarter" idx="4294967295"/>
          </p:nvPr>
        </p:nvSpPr>
        <p:spPr>
          <a:xfrm>
            <a:off x="639763" y="1571625"/>
            <a:ext cx="8504237" cy="1920875"/>
          </a:xfrm>
        </p:spPr>
        <p:txBody>
          <a:bodyPr>
            <a:normAutofit/>
          </a:bodyPr>
          <a:lstStyle/>
          <a:p>
            <a:pPr marL="0" indent="0" algn="ctr" eaLnBrk="1" hangingPunct="1">
              <a:buNone/>
              <a:defRPr/>
            </a:pPr>
            <a:r>
              <a:rPr lang="en-US" b="1" dirty="0"/>
              <a:t>Getting the ethanol into the body’s tissues and organs</a:t>
            </a:r>
          </a:p>
          <a:p>
            <a:pPr marL="0" indent="0" algn="ctr" eaLnBrk="1" hangingPunct="1">
              <a:defRPr/>
            </a:pPr>
            <a:endParaRPr lang="en-US" dirty="0"/>
          </a:p>
          <a:p>
            <a:pPr marL="0" indent="0" algn="ctr" eaLnBrk="1" hangingPunct="1">
              <a:buNone/>
              <a:defRPr/>
            </a:pPr>
            <a:r>
              <a:rPr lang="en-US" b="1" dirty="0"/>
              <a:t>BASIC PRINCIPLE</a:t>
            </a:r>
          </a:p>
          <a:p>
            <a:pPr marL="0" indent="0" algn="ctr" eaLnBrk="1" hangingPunct="1">
              <a:buNone/>
              <a:defRPr/>
            </a:pPr>
            <a:r>
              <a:rPr lang="en-US" sz="2800" b="1" dirty="0"/>
              <a:t>Ethanol goes wherever it finds water</a:t>
            </a:r>
          </a:p>
          <a:p>
            <a:pPr algn="ctr">
              <a:defRPr/>
            </a:pPr>
            <a:endParaRPr lang="en-US" b="1" dirty="0"/>
          </a:p>
        </p:txBody>
      </p:sp>
      <p:sp>
        <p:nvSpPr>
          <p:cNvPr id="54275" name="Title 2"/>
          <p:cNvSpPr>
            <a:spLocks noGrp="1"/>
          </p:cNvSpPr>
          <p:nvPr>
            <p:ph type="title" idx="4294967295"/>
          </p:nvPr>
        </p:nvSpPr>
        <p:spPr>
          <a:xfrm>
            <a:off x="2359672" y="-62702"/>
            <a:ext cx="7772400" cy="1085850"/>
          </a:xfrm>
        </p:spPr>
        <p:txBody>
          <a:bodyPr>
            <a:normAutofit/>
          </a:bodyPr>
          <a:lstStyle/>
          <a:p>
            <a:r>
              <a:rPr lang="en-US" altLang="en-US" sz="4000" b="1" dirty="0">
                <a:solidFill>
                  <a:srgbClr val="002060"/>
                </a:solidFill>
                <a:latin typeface="+mn-lt"/>
              </a:rPr>
              <a:t>Distribution of Alcohol</a:t>
            </a:r>
          </a:p>
        </p:txBody>
      </p:sp>
      <p:sp>
        <p:nvSpPr>
          <p:cNvPr id="3" name="Text Box 6">
            <a:extLst>
              <a:ext uri="{FF2B5EF4-FFF2-40B4-BE49-F238E27FC236}">
                <a16:creationId xmlns:a16="http://schemas.microsoft.com/office/drawing/2014/main" id="{5D51E8B2-755F-5260-6D82-79D8F4A23032}"/>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819046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36887" y="823913"/>
            <a:ext cx="1472209" cy="1557337"/>
          </a:xfrm>
          <a:prstGeom prst="rect">
            <a:avLst/>
          </a:prstGeom>
        </p:spPr>
      </p:pic>
      <p:sp>
        <p:nvSpPr>
          <p:cNvPr id="3" name="Text Placeholder 2"/>
          <p:cNvSpPr>
            <a:spLocks noGrp="1"/>
          </p:cNvSpPr>
          <p:nvPr>
            <p:ph type="body" sz="quarter" idx="4294967295"/>
          </p:nvPr>
        </p:nvSpPr>
        <p:spPr>
          <a:xfrm>
            <a:off x="151200" y="61913"/>
            <a:ext cx="9273600" cy="762000"/>
          </a:xfrm>
        </p:spPr>
        <p:txBody>
          <a:bodyPr>
            <a:noAutofit/>
          </a:bodyPr>
          <a:lstStyle/>
          <a:p>
            <a:pPr marL="0" indent="0">
              <a:buNone/>
            </a:pPr>
            <a:r>
              <a:rPr lang="en-US" sz="4000" b="1" dirty="0">
                <a:solidFill>
                  <a:srgbClr val="002060"/>
                </a:solidFill>
              </a:rPr>
              <a:t>Which Body Parts Contain a Lot of Water?</a:t>
            </a:r>
          </a:p>
          <a:p>
            <a:endParaRPr lang="en-US" sz="4000" b="1" dirty="0">
              <a:solidFill>
                <a:srgbClr val="002060"/>
              </a:solidFill>
            </a:endParaRPr>
          </a:p>
          <a:p>
            <a:endParaRPr lang="en-US" sz="4000" dirty="0">
              <a:solidFill>
                <a:srgbClr val="002060"/>
              </a:solidFill>
            </a:endParaRPr>
          </a:p>
          <a:p>
            <a:pPr marL="0" indent="0">
              <a:buNone/>
            </a:pPr>
            <a:endParaRPr lang="en-US" sz="4000" dirty="0">
              <a:solidFill>
                <a:srgbClr val="002060"/>
              </a:solidFill>
            </a:endParaRPr>
          </a:p>
          <a:p>
            <a:pPr marL="0" indent="0">
              <a:buNone/>
            </a:pPr>
            <a:r>
              <a:rPr lang="en-US" sz="4000" b="1" i="1" dirty="0">
                <a:solidFill>
                  <a:srgbClr val="002060"/>
                </a:solidFill>
              </a:rPr>
              <a:t>    </a:t>
            </a:r>
            <a:r>
              <a:rPr lang="en-US" sz="2800" b="1" i="1" u="sng" dirty="0">
                <a:solidFill>
                  <a:srgbClr val="002060"/>
                </a:solidFill>
              </a:rPr>
              <a:t>Brain</a:t>
            </a:r>
            <a:r>
              <a:rPr lang="en-US" sz="2800" b="1" i="1" dirty="0">
                <a:solidFill>
                  <a:srgbClr val="002060"/>
                </a:solidFill>
              </a:rPr>
              <a:t>		         </a:t>
            </a:r>
            <a:r>
              <a:rPr lang="en-US" sz="2800" b="1" i="1" u="sng" dirty="0">
                <a:solidFill>
                  <a:srgbClr val="002060"/>
                </a:solidFill>
              </a:rPr>
              <a:t>Liver</a:t>
            </a:r>
            <a:r>
              <a:rPr lang="en-US" sz="2800" b="1" i="1" dirty="0">
                <a:solidFill>
                  <a:srgbClr val="002060"/>
                </a:solidFill>
              </a:rPr>
              <a:t>	         </a:t>
            </a:r>
            <a:r>
              <a:rPr lang="en-US" sz="2800" b="1" i="1" u="sng" dirty="0">
                <a:solidFill>
                  <a:srgbClr val="002060"/>
                </a:solidFill>
              </a:rPr>
              <a:t>Muscle Tissue</a:t>
            </a:r>
            <a:r>
              <a:rPr lang="en-US" sz="2800" b="1" i="1" dirty="0">
                <a:solidFill>
                  <a:srgbClr val="002060"/>
                </a:solidFill>
              </a:rPr>
              <a:t>   </a:t>
            </a:r>
            <a:r>
              <a:rPr lang="en-US" sz="2800" b="1" i="1" u="sng" dirty="0">
                <a:solidFill>
                  <a:srgbClr val="002060"/>
                </a:solidFill>
              </a:rPr>
              <a:t>Kidneys </a:t>
            </a:r>
            <a:r>
              <a:rPr lang="en-US" sz="2800" b="1" i="1" dirty="0">
                <a:solidFill>
                  <a:srgbClr val="002060"/>
                </a:solidFill>
              </a:rPr>
              <a:t>              </a:t>
            </a:r>
            <a:endParaRPr lang="en-US" sz="2800" b="1" i="1" u="sng" dirty="0">
              <a:solidFill>
                <a:srgbClr val="002060"/>
              </a:solidFill>
            </a:endParaRPr>
          </a:p>
          <a:p>
            <a:pPr marL="0" indent="0" algn="ctr">
              <a:buNone/>
            </a:pPr>
            <a:r>
              <a:rPr lang="en-US" sz="2800" dirty="0">
                <a:solidFill>
                  <a:srgbClr val="002060"/>
                </a:solidFill>
              </a:rPr>
              <a:t>Which body parts contain very little water?</a:t>
            </a:r>
          </a:p>
          <a:p>
            <a:pPr marL="0" indent="0" algn="ctr">
              <a:buNone/>
            </a:pPr>
            <a:r>
              <a:rPr lang="en-US" sz="2800" b="1" i="1" u="sng" dirty="0">
                <a:solidFill>
                  <a:srgbClr val="002060"/>
                </a:solidFill>
              </a:rPr>
              <a:t>Bones and Fatty Tissue</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921" y="1226484"/>
            <a:ext cx="1883983" cy="1255526"/>
          </a:xfrm>
          <a:prstGeom prst="rect">
            <a:avLst/>
          </a:prstGeom>
        </p:spPr>
      </p:pic>
      <p:pic>
        <p:nvPicPr>
          <p:cNvPr id="65" name="Picture 6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89863" y="1344806"/>
            <a:ext cx="1634501" cy="1076046"/>
          </a:xfrm>
          <a:prstGeom prst="rect">
            <a:avLst/>
          </a:prstGeom>
        </p:spPr>
      </p:pic>
      <p:pic>
        <p:nvPicPr>
          <p:cNvPr id="69" name="Picture 6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54775" y="1064893"/>
            <a:ext cx="1755143" cy="1316357"/>
          </a:xfrm>
          <a:prstGeom prst="rect">
            <a:avLst/>
          </a:prstGeom>
        </p:spPr>
      </p:pic>
      <p:sp>
        <p:nvSpPr>
          <p:cNvPr id="4" name="Text Box 6">
            <a:extLst>
              <a:ext uri="{FF2B5EF4-FFF2-40B4-BE49-F238E27FC236}">
                <a16:creationId xmlns:a16="http://schemas.microsoft.com/office/drawing/2014/main" id="{8EFF8939-A41E-A044-C876-CE47B7D012A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1028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791929" y="95425"/>
            <a:ext cx="7543800" cy="762000"/>
          </a:xfrm>
        </p:spPr>
        <p:txBody>
          <a:bodyPr>
            <a:normAutofit/>
          </a:bodyPr>
          <a:lstStyle/>
          <a:p>
            <a:pPr marL="0" indent="0">
              <a:buNone/>
            </a:pPr>
            <a:r>
              <a:rPr lang="en-US" sz="4000" b="1" dirty="0">
                <a:solidFill>
                  <a:srgbClr val="002060"/>
                </a:solidFill>
              </a:rPr>
              <a:t>Alcohol Facts by Gender</a:t>
            </a:r>
          </a:p>
        </p:txBody>
      </p:sp>
      <p:pic>
        <p:nvPicPr>
          <p:cNvPr id="6" name="Picture 5"/>
          <p:cNvPicPr>
            <a:picLocks noChangeAspect="1"/>
          </p:cNvPicPr>
          <p:nvPr/>
        </p:nvPicPr>
        <p:blipFill rotWithShape="1">
          <a:blip r:embed="rId2"/>
          <a:srcRect l="1157" t="11008" r="2193" b="24730"/>
          <a:stretch/>
        </p:blipFill>
        <p:spPr>
          <a:xfrm>
            <a:off x="2723501" y="979340"/>
            <a:ext cx="3656834" cy="330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6">
            <a:extLst>
              <a:ext uri="{FF2B5EF4-FFF2-40B4-BE49-F238E27FC236}">
                <a16:creationId xmlns:a16="http://schemas.microsoft.com/office/drawing/2014/main" id="{7A478A37-48B0-99B7-EBF1-E7D9EB18426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09438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393" y="228600"/>
            <a:ext cx="7391400" cy="769441"/>
          </a:xfrm>
          <a:prstGeom prst="rect">
            <a:avLst/>
          </a:prstGeom>
          <a:noFill/>
        </p:spPr>
        <p:txBody>
          <a:bodyPr wrap="square" rtlCol="0">
            <a:spAutoFit/>
          </a:bodyPr>
          <a:lstStyle/>
          <a:p>
            <a:pPr algn="ctr"/>
            <a:r>
              <a:rPr lang="en-US" sz="4400" b="1" baseline="0" dirty="0">
                <a:solidFill>
                  <a:srgbClr val="002060"/>
                </a:solidFill>
                <a:latin typeface="+mn-lt"/>
              </a:rPr>
              <a:t>Goal of This Training</a:t>
            </a:r>
          </a:p>
        </p:txBody>
      </p:sp>
      <p:sp>
        <p:nvSpPr>
          <p:cNvPr id="4" name="TextBox 3"/>
          <p:cNvSpPr txBox="1"/>
          <p:nvPr/>
        </p:nvSpPr>
        <p:spPr>
          <a:xfrm>
            <a:off x="1292679" y="1663809"/>
            <a:ext cx="6719207" cy="1815882"/>
          </a:xfrm>
          <a:prstGeom prst="rect">
            <a:avLst/>
          </a:prstGeom>
          <a:noFill/>
        </p:spPr>
        <p:txBody>
          <a:bodyPr wrap="square" rtlCol="0">
            <a:spAutoFit/>
          </a:bodyPr>
          <a:lstStyle/>
          <a:p>
            <a:pPr algn="ctr"/>
            <a:r>
              <a:rPr lang="en-US" sz="2800" b="1" baseline="0" dirty="0">
                <a:solidFill>
                  <a:schemeClr val="tx1"/>
                </a:solidFill>
                <a:latin typeface="+mn-lt"/>
              </a:rPr>
              <a:t>To enable education professionals to identify chemically impaired individuals and types of drugs for the purpose of ensuring a safe learning environment.</a:t>
            </a:r>
          </a:p>
        </p:txBody>
      </p:sp>
      <p:sp>
        <p:nvSpPr>
          <p:cNvPr id="2" name="Text Box 6">
            <a:extLst>
              <a:ext uri="{FF2B5EF4-FFF2-40B4-BE49-F238E27FC236}">
                <a16:creationId xmlns:a16="http://schemas.microsoft.com/office/drawing/2014/main" id="{97894BAF-4A52-0E26-4144-B55C9710B786}"/>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62206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Slide Number Placeholder 3"/>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r>
              <a:rPr lang="en-US" altLang="en-US" sz="1200">
                <a:solidFill>
                  <a:schemeClr val="bg1"/>
                </a:solidFill>
                <a:latin typeface="Trebuchet MS" pitchFamily="34" charset="0"/>
                <a:cs typeface="Arial" charset="0"/>
              </a:rPr>
              <a:t>2-</a:t>
            </a:r>
            <a:fld id="{7BCD6281-7B24-49D1-8634-D99153544DAB}" type="slidenum">
              <a:rPr lang="en-US" altLang="en-US" sz="1200" smtClean="0">
                <a:solidFill>
                  <a:schemeClr val="bg1"/>
                </a:solidFill>
                <a:latin typeface="Trebuchet MS" pitchFamily="34" charset="0"/>
                <a:cs typeface="Arial" charset="0"/>
              </a:rPr>
              <a:pPr eaLnBrk="1" hangingPunct="1"/>
              <a:t>50</a:t>
            </a:fld>
            <a:endParaRPr lang="en-US" altLang="en-US" sz="1200">
              <a:solidFill>
                <a:schemeClr val="bg1"/>
              </a:solidFill>
              <a:latin typeface="Trebuchet MS" pitchFamily="34" charset="0"/>
              <a:cs typeface="Arial" charset="0"/>
            </a:endParaRPr>
          </a:p>
        </p:txBody>
      </p:sp>
      <p:sp>
        <p:nvSpPr>
          <p:cNvPr id="56323" name="Title 2"/>
          <p:cNvSpPr>
            <a:spLocks noGrp="1"/>
          </p:cNvSpPr>
          <p:nvPr>
            <p:ph type="title" idx="4294967295"/>
          </p:nvPr>
        </p:nvSpPr>
        <p:spPr>
          <a:xfrm>
            <a:off x="1961536" y="77692"/>
            <a:ext cx="7886700" cy="993775"/>
          </a:xfrm>
        </p:spPr>
        <p:txBody>
          <a:bodyPr>
            <a:normAutofit/>
          </a:bodyPr>
          <a:lstStyle/>
          <a:p>
            <a:r>
              <a:rPr lang="en-US" altLang="en-US" sz="4000" b="1" dirty="0">
                <a:solidFill>
                  <a:srgbClr val="002060"/>
                </a:solidFill>
                <a:latin typeface="+mn-lt"/>
              </a:rPr>
              <a:t>Elimination of Alcohol</a:t>
            </a:r>
          </a:p>
        </p:txBody>
      </p:sp>
      <p:sp>
        <p:nvSpPr>
          <p:cNvPr id="41986" name="Content Placeholder 1"/>
          <p:cNvSpPr>
            <a:spLocks noGrp="1"/>
          </p:cNvSpPr>
          <p:nvPr>
            <p:ph sz="quarter" idx="4294967295"/>
          </p:nvPr>
        </p:nvSpPr>
        <p:spPr>
          <a:xfrm>
            <a:off x="1083215" y="1124310"/>
            <a:ext cx="7213600" cy="3168650"/>
          </a:xfrm>
        </p:spPr>
        <p:txBody>
          <a:bodyPr>
            <a:normAutofit lnSpcReduction="10000"/>
          </a:bodyPr>
          <a:lstStyle/>
          <a:p>
            <a:pPr marL="0" indent="0" eaLnBrk="1" hangingPunct="1">
              <a:spcBef>
                <a:spcPts val="1200"/>
              </a:spcBef>
              <a:spcAft>
                <a:spcPts val="0"/>
              </a:spcAft>
              <a:buNone/>
              <a:defRPr/>
            </a:pPr>
            <a:r>
              <a:rPr lang="en-US" sz="2800" dirty="0"/>
              <a:t>Getting the ethanol out of the body:</a:t>
            </a:r>
          </a:p>
          <a:p>
            <a:pPr marL="457200" indent="-457200" eaLnBrk="1" hangingPunct="1">
              <a:spcBef>
                <a:spcPts val="1200"/>
              </a:spcBef>
              <a:spcAft>
                <a:spcPts val="0"/>
              </a:spcAft>
              <a:buFont typeface="Arial" pitchFamily="34" charset="0"/>
              <a:buChar char="•"/>
              <a:defRPr/>
            </a:pPr>
            <a:r>
              <a:rPr lang="en-US" sz="2800" dirty="0"/>
              <a:t>Direct excretion</a:t>
            </a:r>
          </a:p>
          <a:p>
            <a:pPr marL="1030288" lvl="1" indent="-514350" eaLnBrk="1" hangingPunct="1">
              <a:spcBef>
                <a:spcPts val="1200"/>
              </a:spcBef>
              <a:spcAft>
                <a:spcPts val="0"/>
              </a:spcAft>
              <a:buFont typeface="Courier New" panose="02070309020205020404" pitchFamily="49" charset="0"/>
              <a:buChar char="o"/>
              <a:defRPr/>
            </a:pPr>
            <a:r>
              <a:rPr lang="en-US" sz="2000" dirty="0"/>
              <a:t>Breath</a:t>
            </a:r>
          </a:p>
          <a:p>
            <a:pPr marL="1030288" lvl="1" indent="-514350" eaLnBrk="1" hangingPunct="1">
              <a:spcBef>
                <a:spcPts val="1200"/>
              </a:spcBef>
              <a:spcAft>
                <a:spcPts val="0"/>
              </a:spcAft>
              <a:buFont typeface="Courier New" panose="02070309020205020404" pitchFamily="49" charset="0"/>
              <a:buChar char="o"/>
              <a:defRPr/>
            </a:pPr>
            <a:r>
              <a:rPr lang="en-US" sz="2000" dirty="0"/>
              <a:t>Urine</a:t>
            </a:r>
          </a:p>
          <a:p>
            <a:pPr marL="1030288" lvl="1" indent="-514350" eaLnBrk="1" hangingPunct="1">
              <a:spcBef>
                <a:spcPts val="1200"/>
              </a:spcBef>
              <a:spcAft>
                <a:spcPts val="0"/>
              </a:spcAft>
              <a:buFont typeface="Courier New" panose="02070309020205020404" pitchFamily="49" charset="0"/>
              <a:buChar char="o"/>
              <a:defRPr/>
            </a:pPr>
            <a:r>
              <a:rPr lang="en-US" sz="2000" dirty="0"/>
              <a:t>Sweat, Tears</a:t>
            </a:r>
          </a:p>
          <a:p>
            <a:pPr marL="1030288" lvl="1" indent="-514350" eaLnBrk="1" hangingPunct="1">
              <a:spcBef>
                <a:spcPts val="1200"/>
              </a:spcBef>
              <a:spcAft>
                <a:spcPts val="0"/>
              </a:spcAft>
              <a:buFont typeface="Courier New" panose="02070309020205020404" pitchFamily="49" charset="0"/>
              <a:buChar char="o"/>
              <a:defRPr/>
            </a:pPr>
            <a:r>
              <a:rPr lang="en-US" sz="2000" dirty="0"/>
              <a:t>Etc.</a:t>
            </a:r>
          </a:p>
          <a:p>
            <a:pPr marL="457200" indent="-457200" eaLnBrk="1" hangingPunct="1">
              <a:spcBef>
                <a:spcPts val="1200"/>
              </a:spcBef>
              <a:spcAft>
                <a:spcPts val="0"/>
              </a:spcAft>
              <a:buFont typeface="Arial" pitchFamily="34" charset="0"/>
              <a:buChar char="•"/>
              <a:defRPr/>
            </a:pPr>
            <a:r>
              <a:rPr lang="en-US" sz="2800" dirty="0"/>
              <a:t>Metabolism (Liver)</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53200" y="3054434"/>
            <a:ext cx="2294017" cy="1609454"/>
          </a:xfrm>
          <a:prstGeom prst="rect">
            <a:avLst/>
          </a:prstGeom>
        </p:spPr>
      </p:pic>
      <p:pic>
        <p:nvPicPr>
          <p:cNvPr id="2" name="Picture 1" descr="cancel_circle_anim_150_clr_1466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465" y="2906661"/>
            <a:ext cx="1905000" cy="1905000"/>
          </a:xfrm>
          <a:prstGeom prst="rect">
            <a:avLst/>
          </a:prstGeom>
        </p:spPr>
      </p:pic>
      <p:sp>
        <p:nvSpPr>
          <p:cNvPr id="3" name="Text Box 6">
            <a:extLst>
              <a:ext uri="{FF2B5EF4-FFF2-40B4-BE49-F238E27FC236}">
                <a16:creationId xmlns:a16="http://schemas.microsoft.com/office/drawing/2014/main" id="{488FBC8B-B415-1BC7-347D-8E6BD8383A1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72533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F388C28B-DA0B-8679-F2C1-A0D16C251F7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 Professionals</a:t>
            </a:r>
          </a:p>
        </p:txBody>
      </p:sp>
      <p:pic>
        <p:nvPicPr>
          <p:cNvPr id="4" name="Picture 3">
            <a:extLst>
              <a:ext uri="{FF2B5EF4-FFF2-40B4-BE49-F238E27FC236}">
                <a16:creationId xmlns:a16="http://schemas.microsoft.com/office/drawing/2014/main" id="{6F08304D-D562-34D1-8661-17F2C3892545}"/>
              </a:ext>
            </a:extLst>
          </p:cNvPr>
          <p:cNvPicPr>
            <a:picLocks noChangeAspect="1"/>
          </p:cNvPicPr>
          <p:nvPr/>
        </p:nvPicPr>
        <p:blipFill>
          <a:blip r:embed="rId2"/>
          <a:stretch>
            <a:fillRect/>
          </a:stretch>
        </p:blipFill>
        <p:spPr>
          <a:xfrm>
            <a:off x="23594" y="107072"/>
            <a:ext cx="9120406" cy="1079086"/>
          </a:xfrm>
          <a:prstGeom prst="rect">
            <a:avLst/>
          </a:prstGeom>
        </p:spPr>
      </p:pic>
      <p:pic>
        <p:nvPicPr>
          <p:cNvPr id="5" name="Picture 4">
            <a:extLst>
              <a:ext uri="{FF2B5EF4-FFF2-40B4-BE49-F238E27FC236}">
                <a16:creationId xmlns:a16="http://schemas.microsoft.com/office/drawing/2014/main" id="{3CD0416B-D4FA-8F90-7410-E0EBB455A96A}"/>
              </a:ext>
            </a:extLst>
          </p:cNvPr>
          <p:cNvPicPr>
            <a:picLocks noChangeAspect="1"/>
          </p:cNvPicPr>
          <p:nvPr/>
        </p:nvPicPr>
        <p:blipFill>
          <a:blip r:embed="rId3"/>
          <a:stretch>
            <a:fillRect/>
          </a:stretch>
        </p:blipFill>
        <p:spPr>
          <a:xfrm>
            <a:off x="1992772" y="977519"/>
            <a:ext cx="5182049" cy="2914141"/>
          </a:xfrm>
          <a:prstGeom prst="rect">
            <a:avLst/>
          </a:prstGeom>
        </p:spPr>
      </p:pic>
      <p:pic>
        <p:nvPicPr>
          <p:cNvPr id="7" name="Picture 6">
            <a:extLst>
              <a:ext uri="{FF2B5EF4-FFF2-40B4-BE49-F238E27FC236}">
                <a16:creationId xmlns:a16="http://schemas.microsoft.com/office/drawing/2014/main" id="{4E3D9F02-B172-37D0-0F2E-896E3B7EB638}"/>
              </a:ext>
            </a:extLst>
          </p:cNvPr>
          <p:cNvPicPr>
            <a:picLocks noChangeAspect="1"/>
          </p:cNvPicPr>
          <p:nvPr/>
        </p:nvPicPr>
        <p:blipFill>
          <a:blip r:embed="rId4"/>
          <a:stretch>
            <a:fillRect/>
          </a:stretch>
        </p:blipFill>
        <p:spPr>
          <a:xfrm>
            <a:off x="2212656" y="3115778"/>
            <a:ext cx="4413887" cy="908383"/>
          </a:xfrm>
          <a:prstGeom prst="rect">
            <a:avLst/>
          </a:prstGeom>
        </p:spPr>
      </p:pic>
    </p:spTree>
    <p:extLst>
      <p:ext uri="{BB962C8B-B14F-4D97-AF65-F5344CB8AC3E}">
        <p14:creationId xmlns:p14="http://schemas.microsoft.com/office/powerpoint/2010/main" val="3443326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053800" y="154945"/>
            <a:ext cx="7543800" cy="762000"/>
          </a:xfrm>
        </p:spPr>
        <p:txBody>
          <a:bodyPr>
            <a:normAutofit/>
          </a:bodyPr>
          <a:lstStyle/>
          <a:p>
            <a:pPr marL="0" indent="0">
              <a:buNone/>
            </a:pPr>
            <a:r>
              <a:rPr lang="en-US" sz="4400" b="1" dirty="0">
                <a:solidFill>
                  <a:srgbClr val="002060"/>
                </a:solidFill>
              </a:rPr>
              <a:t>END OF SESSION III</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25800" y="1264350"/>
            <a:ext cx="2320194" cy="2818050"/>
          </a:xfrm>
          <a:prstGeom prst="rect">
            <a:avLst/>
          </a:prstGeom>
        </p:spPr>
      </p:pic>
      <p:sp>
        <p:nvSpPr>
          <p:cNvPr id="3" name="Text Box 6">
            <a:extLst>
              <a:ext uri="{FF2B5EF4-FFF2-40B4-BE49-F238E27FC236}">
                <a16:creationId xmlns:a16="http://schemas.microsoft.com/office/drawing/2014/main" id="{F388C28B-DA0B-8679-F2C1-A0D16C251F7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550239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0308" y="1179978"/>
            <a:ext cx="7886700" cy="1125140"/>
          </a:xfrm>
        </p:spPr>
        <p:txBody>
          <a:bodyPr>
            <a:noAutofit/>
          </a:bodyPr>
          <a:lstStyle/>
          <a:p>
            <a:pPr algn="ctr"/>
            <a:endParaRPr lang="en-US" sz="3600" b="1" dirty="0"/>
          </a:p>
          <a:p>
            <a:pPr algn="ctr"/>
            <a:r>
              <a:rPr lang="en-US" sz="4400" b="1" dirty="0"/>
              <a:t>Session IV -</a:t>
            </a:r>
          </a:p>
          <a:p>
            <a:pPr algn="ctr"/>
            <a:r>
              <a:rPr lang="en-US" sz="3600" b="1" dirty="0"/>
              <a:t>Drug Identification, Categories and Their Observable Effects</a:t>
            </a:r>
          </a:p>
        </p:txBody>
      </p:sp>
    </p:spTree>
    <p:extLst>
      <p:ext uri="{BB962C8B-B14F-4D97-AF65-F5344CB8AC3E}">
        <p14:creationId xmlns:p14="http://schemas.microsoft.com/office/powerpoint/2010/main" val="2798862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Session Four - Objectives</a:t>
            </a:r>
          </a:p>
        </p:txBody>
      </p:sp>
      <p:sp>
        <p:nvSpPr>
          <p:cNvPr id="3" name="Text Placeholder 2"/>
          <p:cNvSpPr>
            <a:spLocks noGrp="1"/>
          </p:cNvSpPr>
          <p:nvPr>
            <p:ph type="body" sz="quarter" idx="4294967295"/>
          </p:nvPr>
        </p:nvSpPr>
        <p:spPr>
          <a:xfrm>
            <a:off x="736200" y="1087950"/>
            <a:ext cx="7543800" cy="3505200"/>
          </a:xfrm>
        </p:spPr>
        <p:txBody>
          <a:bodyPr>
            <a:normAutofit/>
          </a:bodyPr>
          <a:lstStyle/>
          <a:p>
            <a:pPr marL="457200" indent="-457200">
              <a:buFont typeface="Wingdings" panose="05000000000000000000" pitchFamily="2" charset="2"/>
              <a:buChar char="ü"/>
            </a:pPr>
            <a:r>
              <a:rPr lang="en-US" sz="2800" dirty="0"/>
              <a:t>Define the word “drug” and other terms associated with drug impairment </a:t>
            </a:r>
          </a:p>
          <a:p>
            <a:endParaRPr lang="en-US" sz="2800" dirty="0"/>
          </a:p>
          <a:p>
            <a:pPr marL="457200" indent="-457200">
              <a:buFont typeface="Wingdings" panose="05000000000000000000" pitchFamily="2" charset="2"/>
              <a:buChar char="ü"/>
            </a:pPr>
            <a:r>
              <a:rPr lang="en-US" sz="2800" dirty="0"/>
              <a:t>For each of the seven drug categories:</a:t>
            </a:r>
          </a:p>
          <a:p>
            <a:pPr marL="0" indent="0">
              <a:buNone/>
            </a:pPr>
            <a:r>
              <a:rPr lang="en-US" sz="2800" dirty="0"/>
              <a:t>      - Identify common drug types</a:t>
            </a:r>
          </a:p>
          <a:p>
            <a:pPr marL="0" indent="0">
              <a:buNone/>
            </a:pPr>
            <a:r>
              <a:rPr lang="en-US" sz="2800" dirty="0"/>
              <a:t>      - Discuss the different signs of ingestion </a:t>
            </a:r>
          </a:p>
          <a:p>
            <a:pPr marL="0" indent="0">
              <a:buNone/>
            </a:pPr>
            <a:r>
              <a:rPr lang="en-US" sz="2800" dirty="0"/>
              <a:t>      - Identify the general indicators of impairment </a:t>
            </a:r>
          </a:p>
        </p:txBody>
      </p:sp>
      <p:sp>
        <p:nvSpPr>
          <p:cNvPr id="4" name="Text Box 6">
            <a:extLst>
              <a:ext uri="{FF2B5EF4-FFF2-40B4-BE49-F238E27FC236}">
                <a16:creationId xmlns:a16="http://schemas.microsoft.com/office/drawing/2014/main" id="{CDE7131D-4B5F-64C1-AF7C-CFB6452EEF8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40842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Session Four - Objectives</a:t>
            </a:r>
          </a:p>
        </p:txBody>
      </p:sp>
      <p:sp>
        <p:nvSpPr>
          <p:cNvPr id="3" name="Text Placeholder 2"/>
          <p:cNvSpPr>
            <a:spLocks noGrp="1"/>
          </p:cNvSpPr>
          <p:nvPr>
            <p:ph type="body" sz="quarter" idx="4294967295"/>
          </p:nvPr>
        </p:nvSpPr>
        <p:spPr>
          <a:xfrm>
            <a:off x="606600" y="1123950"/>
            <a:ext cx="7543800" cy="3505200"/>
          </a:xfrm>
        </p:spPr>
        <p:txBody>
          <a:bodyPr>
            <a:normAutofit/>
          </a:bodyPr>
          <a:lstStyle/>
          <a:p>
            <a:pPr marL="457200" indent="-457200">
              <a:buFont typeface="Wingdings" panose="05000000000000000000" pitchFamily="2" charset="2"/>
              <a:buChar char="ü"/>
            </a:pPr>
            <a:r>
              <a:rPr lang="en-US" sz="2800" dirty="0"/>
              <a:t>Identify the effect of impairment on pupil size </a:t>
            </a:r>
          </a:p>
          <a:p>
            <a:endParaRPr lang="en-US" sz="2800" dirty="0"/>
          </a:p>
          <a:p>
            <a:pPr marL="457200" indent="-457200">
              <a:buFont typeface="Wingdings" panose="05000000000000000000" pitchFamily="2" charset="2"/>
              <a:buChar char="ü"/>
            </a:pPr>
            <a:r>
              <a:rPr lang="en-US" sz="2800" dirty="0"/>
              <a:t>Become familiar with overdose symptoms of the drug categories</a:t>
            </a:r>
          </a:p>
          <a:p>
            <a:pPr marL="0" indent="0">
              <a:buNone/>
            </a:pPr>
            <a:endParaRPr lang="en-US" sz="2800" dirty="0"/>
          </a:p>
          <a:p>
            <a:pPr marL="457200" indent="-457200">
              <a:buFont typeface="Wingdings" panose="05000000000000000000" pitchFamily="2" charset="2"/>
              <a:buChar char="ü"/>
            </a:pPr>
            <a:r>
              <a:rPr lang="en-US" sz="2800" dirty="0"/>
              <a:t>Become familiar with some of the medical conditions that may mimic drug impairment </a:t>
            </a:r>
          </a:p>
        </p:txBody>
      </p:sp>
      <p:sp>
        <p:nvSpPr>
          <p:cNvPr id="4" name="Text Box 6">
            <a:extLst>
              <a:ext uri="{FF2B5EF4-FFF2-40B4-BE49-F238E27FC236}">
                <a16:creationId xmlns:a16="http://schemas.microsoft.com/office/drawing/2014/main" id="{E5BF0494-CCB7-82C6-CDAC-C31D43DCA50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550085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000" b="1" dirty="0">
                <a:solidFill>
                  <a:srgbClr val="002060"/>
                </a:solidFill>
              </a:rPr>
              <a:t>     Definition of a Drug</a:t>
            </a:r>
          </a:p>
        </p:txBody>
      </p:sp>
      <p:sp>
        <p:nvSpPr>
          <p:cNvPr id="3" name="Text Placeholder 2"/>
          <p:cNvSpPr>
            <a:spLocks noGrp="1"/>
          </p:cNvSpPr>
          <p:nvPr>
            <p:ph type="body" sz="quarter" idx="4294967295"/>
          </p:nvPr>
        </p:nvSpPr>
        <p:spPr>
          <a:xfrm>
            <a:off x="1089000" y="1044750"/>
            <a:ext cx="7543800" cy="3505200"/>
          </a:xfrm>
        </p:spPr>
        <p:txBody>
          <a:bodyPr>
            <a:normAutofit/>
          </a:bodyPr>
          <a:lstStyle/>
          <a:p>
            <a:pPr marL="0" indent="0">
              <a:buNone/>
            </a:pPr>
            <a:r>
              <a:rPr lang="en-US" sz="2800" dirty="0"/>
              <a:t>Any substance that alters perception or behavior, reducing that individual’s ability to function appropriately in the academic environment.</a:t>
            </a:r>
          </a:p>
        </p:txBody>
      </p: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9910" y="2897435"/>
            <a:ext cx="1066800" cy="929148"/>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val="0"/>
              </a:ext>
            </a:extLst>
          </a:blip>
          <a:srcRect l="57016"/>
          <a:stretch/>
        </p:blipFill>
        <p:spPr>
          <a:xfrm>
            <a:off x="4571220" y="2571750"/>
            <a:ext cx="762000" cy="1443061"/>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235256">
            <a:off x="5521051" y="2958609"/>
            <a:ext cx="1633453" cy="105418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69856" y="2930899"/>
            <a:ext cx="1645584" cy="1097056"/>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0000" y="2796020"/>
            <a:ext cx="1552575" cy="1131978"/>
          </a:xfrm>
          <a:prstGeom prst="rect">
            <a:avLst/>
          </a:prstGeom>
        </p:spPr>
      </p:pic>
      <p:sp>
        <p:nvSpPr>
          <p:cNvPr id="4" name="Text Box 6">
            <a:extLst>
              <a:ext uri="{FF2B5EF4-FFF2-40B4-BE49-F238E27FC236}">
                <a16:creationId xmlns:a16="http://schemas.microsoft.com/office/drawing/2014/main" id="{4AEE9D99-F57D-775F-E000-7935177AF10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643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088000" y="0"/>
            <a:ext cx="7886700" cy="993775"/>
          </a:xfrm>
        </p:spPr>
        <p:txBody>
          <a:bodyPr>
            <a:normAutofit/>
          </a:bodyPr>
          <a:lstStyle/>
          <a:p>
            <a:pPr eaLnBrk="1" hangingPunct="1">
              <a:defRPr/>
            </a:pPr>
            <a:r>
              <a:rPr lang="en-US" altLang="en-US" sz="4000" b="1" dirty="0">
                <a:solidFill>
                  <a:srgbClr val="002060"/>
                </a:solidFill>
                <a:latin typeface="+mn-lt"/>
              </a:rPr>
              <a:t>Seven Drug Categories</a:t>
            </a:r>
          </a:p>
        </p:txBody>
      </p:sp>
      <p:sp>
        <p:nvSpPr>
          <p:cNvPr id="8195" name="Rectangle 3"/>
          <p:cNvSpPr>
            <a:spLocks noGrp="1" noChangeArrowheads="1"/>
          </p:cNvSpPr>
          <p:nvPr>
            <p:ph idx="4294967295"/>
          </p:nvPr>
        </p:nvSpPr>
        <p:spPr>
          <a:xfrm>
            <a:off x="1239191" y="885031"/>
            <a:ext cx="6935187" cy="3373437"/>
          </a:xfrm>
        </p:spPr>
        <p:txBody>
          <a:bodyPr>
            <a:normAutofit/>
          </a:bodyPr>
          <a:lstStyle/>
          <a:p>
            <a:pPr eaLnBrk="1" hangingPunct="1">
              <a:buClrTx/>
              <a:buFont typeface="Wingdings" panose="05000000000000000000" pitchFamily="2" charset="2"/>
              <a:buChar char="ü"/>
              <a:defRPr/>
            </a:pPr>
            <a:r>
              <a:rPr lang="en-US" altLang="en-US" sz="2700" dirty="0"/>
              <a:t> Central Nervous System (CNS) Depressants</a:t>
            </a:r>
          </a:p>
          <a:p>
            <a:pPr eaLnBrk="1" hangingPunct="1">
              <a:buClrTx/>
              <a:buFont typeface="Wingdings" panose="05000000000000000000" pitchFamily="2" charset="2"/>
              <a:buChar char="ü"/>
              <a:defRPr/>
            </a:pPr>
            <a:r>
              <a:rPr lang="en-US" altLang="en-US" sz="2700" dirty="0"/>
              <a:t> CNS Stimulants</a:t>
            </a:r>
          </a:p>
          <a:p>
            <a:pPr eaLnBrk="1" hangingPunct="1">
              <a:buClrTx/>
              <a:buFont typeface="Wingdings" panose="05000000000000000000" pitchFamily="2" charset="2"/>
              <a:buChar char="ü"/>
              <a:defRPr/>
            </a:pPr>
            <a:r>
              <a:rPr lang="en-US" altLang="en-US" sz="2700" dirty="0"/>
              <a:t> Hallucinogens</a:t>
            </a:r>
          </a:p>
          <a:p>
            <a:pPr eaLnBrk="1" hangingPunct="1">
              <a:buClrTx/>
              <a:buFont typeface="Wingdings" panose="05000000000000000000" pitchFamily="2" charset="2"/>
              <a:buChar char="ü"/>
              <a:defRPr/>
            </a:pPr>
            <a:r>
              <a:rPr lang="en-US" altLang="en-US" sz="2700" dirty="0"/>
              <a:t> Dissociative Anesthetics</a:t>
            </a:r>
          </a:p>
          <a:p>
            <a:pPr eaLnBrk="1" hangingPunct="1">
              <a:buClrTx/>
              <a:buFont typeface="Wingdings" panose="05000000000000000000" pitchFamily="2" charset="2"/>
              <a:buChar char="ü"/>
              <a:defRPr/>
            </a:pPr>
            <a:r>
              <a:rPr lang="en-US" altLang="en-US" sz="2700" dirty="0"/>
              <a:t> Narcotic Analgesics</a:t>
            </a:r>
          </a:p>
          <a:p>
            <a:pPr eaLnBrk="1" hangingPunct="1">
              <a:buClrTx/>
              <a:buFont typeface="Wingdings" panose="05000000000000000000" pitchFamily="2" charset="2"/>
              <a:buChar char="ü"/>
              <a:defRPr/>
            </a:pPr>
            <a:r>
              <a:rPr lang="en-US" altLang="en-US" sz="2700" dirty="0"/>
              <a:t> Inhalants</a:t>
            </a:r>
          </a:p>
          <a:p>
            <a:pPr eaLnBrk="1" hangingPunct="1">
              <a:buClrTx/>
              <a:buFont typeface="Wingdings" panose="05000000000000000000" pitchFamily="2" charset="2"/>
              <a:buChar char="ü"/>
              <a:defRPr/>
            </a:pPr>
            <a:r>
              <a:rPr lang="en-US" altLang="en-US" sz="2700" dirty="0"/>
              <a:t> Cannabis</a:t>
            </a:r>
          </a:p>
        </p:txBody>
      </p:sp>
      <p:sp>
        <p:nvSpPr>
          <p:cNvPr id="2" name="Text Box 6">
            <a:extLst>
              <a:ext uri="{FF2B5EF4-FFF2-40B4-BE49-F238E27FC236}">
                <a16:creationId xmlns:a16="http://schemas.microsoft.com/office/drawing/2014/main" id="{3F7625C3-F05E-580B-1307-AB92F7A9888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62921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ox(in)">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box(in)">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box(in)">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box(in)">
                                      <p:cBhvr>
                                        <p:cTn id="22" dur="5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box(in)">
                                      <p:cBhvr>
                                        <p:cTn id="27" dur="500"/>
                                        <p:tgtEl>
                                          <p:spTgt spid="81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box(in)">
                                      <p:cBhvr>
                                        <p:cTn id="32" dur="500"/>
                                        <p:tgtEl>
                                          <p:spTgt spid="81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box(in)">
                                      <p:cBhvr>
                                        <p:cTn id="37" dur="500"/>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63286" y="298388"/>
            <a:ext cx="8637814" cy="857250"/>
          </a:xfrm>
        </p:spPr>
        <p:txBody>
          <a:bodyPr>
            <a:normAutofit fontScale="90000"/>
          </a:bodyPr>
          <a:lstStyle/>
          <a:p>
            <a:pPr eaLnBrk="1" hangingPunct="1">
              <a:defRPr/>
            </a:pPr>
            <a:r>
              <a:rPr lang="en-US" altLang="en-US" sz="4000" b="1" dirty="0">
                <a:solidFill>
                  <a:srgbClr val="002060"/>
                </a:solidFill>
                <a:latin typeface="+mn-lt"/>
              </a:rPr>
              <a:t>Central Nervous System (CNS) Depressants</a:t>
            </a:r>
          </a:p>
        </p:txBody>
      </p:sp>
      <p:sp>
        <p:nvSpPr>
          <p:cNvPr id="9222" name="Text Box 6"/>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3600" y="2886750"/>
            <a:ext cx="1863587" cy="1000125"/>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1504950"/>
            <a:ext cx="2126512" cy="1219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075385"/>
            <a:ext cx="2857500" cy="1114425"/>
          </a:xfrm>
          <a:prstGeom prst="rect">
            <a:avLst/>
          </a:prstGeom>
        </p:spPr>
      </p:pic>
      <p:pic>
        <p:nvPicPr>
          <p:cNvPr id="1026" name="Picture 2" descr="Clonazepam Addiction Treatment and Rehab Clinic | VipVorobjev">
            <a:extLst>
              <a:ext uri="{FF2B5EF4-FFF2-40B4-BE49-F238E27FC236}">
                <a16:creationId xmlns:a16="http://schemas.microsoft.com/office/drawing/2014/main" id="{6C406C4E-1CDC-F0F2-C2D6-0AFA0DF84E2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97605" y="2800350"/>
            <a:ext cx="2231177" cy="1484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y Soma (Carisoprodol) Online Without Prescription | Clermont Animal Care  Humane Society">
            <a:extLst>
              <a:ext uri="{FF2B5EF4-FFF2-40B4-BE49-F238E27FC236}">
                <a16:creationId xmlns:a16="http://schemas.microsoft.com/office/drawing/2014/main" id="{C2EF99C1-ACC2-A273-EFC4-98E89F0377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11" t="6762" r="8889" b="43162"/>
          <a:stretch/>
        </p:blipFill>
        <p:spPr bwMode="auto">
          <a:xfrm>
            <a:off x="5342579" y="1315090"/>
            <a:ext cx="2126513" cy="134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44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30043" y="0"/>
            <a:ext cx="72009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Font typeface="CommonBullets" pitchFamily="34" charset="2"/>
              <a:buNone/>
              <a:defRPr/>
            </a:pPr>
            <a:r>
              <a:rPr lang="en-US" altLang="en-US" b="1" baseline="0" dirty="0">
                <a:solidFill>
                  <a:srgbClr val="002060"/>
                </a:solidFill>
                <a:latin typeface="+mn-lt"/>
              </a:rPr>
              <a:t>Most Familiar CNS Depressant - Alcohol</a:t>
            </a:r>
          </a:p>
        </p:txBody>
      </p:sp>
      <p:sp>
        <p:nvSpPr>
          <p:cNvPr id="10244" name="Text Box 4"/>
          <p:cNvSpPr txBox="1">
            <a:spLocks noChangeArrowheads="1"/>
          </p:cNvSpPr>
          <p:nvPr/>
        </p:nvSpPr>
        <p:spPr bwMode="auto">
          <a:xfrm>
            <a:off x="1314450" y="473749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3" name="Picture 2"/>
          <p:cNvPicPr>
            <a:picLocks noChangeAspect="1"/>
          </p:cNvPicPr>
          <p:nvPr/>
        </p:nvPicPr>
        <p:blipFill rotWithShape="1">
          <a:blip r:embed="rId2"/>
          <a:srcRect b="4732"/>
          <a:stretch/>
        </p:blipFill>
        <p:spPr>
          <a:xfrm>
            <a:off x="1966574" y="1434592"/>
            <a:ext cx="5210851" cy="2606238"/>
          </a:xfrm>
          <a:prstGeom prst="rect">
            <a:avLst/>
          </a:prstGeom>
        </p:spPr>
      </p:pic>
      <p:sp>
        <p:nvSpPr>
          <p:cNvPr id="2" name="Text Box 6">
            <a:extLst>
              <a:ext uri="{FF2B5EF4-FFF2-40B4-BE49-F238E27FC236}">
                <a16:creationId xmlns:a16="http://schemas.microsoft.com/office/drawing/2014/main" id="{B76B1458-6E9C-C16A-4AE7-24504A177B4A}"/>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1428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7557" y="63341"/>
            <a:ext cx="7391400" cy="769441"/>
          </a:xfrm>
          <a:prstGeom prst="rect">
            <a:avLst/>
          </a:prstGeom>
          <a:noFill/>
        </p:spPr>
        <p:txBody>
          <a:bodyPr wrap="square" rtlCol="0">
            <a:spAutoFit/>
          </a:bodyPr>
          <a:lstStyle/>
          <a:p>
            <a:pPr algn="ctr"/>
            <a:r>
              <a:rPr lang="en-US" sz="4400" b="1" baseline="0" dirty="0">
                <a:solidFill>
                  <a:srgbClr val="002060"/>
                </a:solidFill>
                <a:latin typeface="+mn-lt"/>
              </a:rPr>
              <a:t>Secondary Goal </a:t>
            </a:r>
          </a:p>
        </p:txBody>
      </p:sp>
      <p:sp>
        <p:nvSpPr>
          <p:cNvPr id="4" name="TextBox 3"/>
          <p:cNvSpPr txBox="1"/>
          <p:nvPr/>
        </p:nvSpPr>
        <p:spPr>
          <a:xfrm>
            <a:off x="1402040" y="892913"/>
            <a:ext cx="6947807" cy="995144"/>
          </a:xfrm>
          <a:prstGeom prst="rect">
            <a:avLst/>
          </a:prstGeom>
          <a:noFill/>
        </p:spPr>
        <p:txBody>
          <a:bodyPr wrap="square" rtlCol="0">
            <a:spAutoFit/>
          </a:bodyPr>
          <a:lstStyle/>
          <a:p>
            <a:pPr lvl="0"/>
            <a:r>
              <a:rPr lang="en-US" sz="4400" dirty="0">
                <a:solidFill>
                  <a:schemeClr val="tx1"/>
                </a:solidFill>
                <a:latin typeface="+mn-lt"/>
              </a:rPr>
              <a:t>   To assist in preventing an impaired student from driving to and from the school campus</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18807" y="2332265"/>
            <a:ext cx="2842046" cy="1893391"/>
          </a:xfrm>
          <a:prstGeom prst="rect">
            <a:avLst/>
          </a:prstGeom>
        </p:spPr>
      </p:pic>
      <p:sp>
        <p:nvSpPr>
          <p:cNvPr id="2" name="Text Box 6">
            <a:extLst>
              <a:ext uri="{FF2B5EF4-FFF2-40B4-BE49-F238E27FC236}">
                <a16:creationId xmlns:a16="http://schemas.microsoft.com/office/drawing/2014/main" id="{AB54186F-A05B-A282-75EA-C468555C5EE4}"/>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471800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504950" y="79842"/>
            <a:ext cx="622935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sz="5400" b="1" dirty="0">
                <a:solidFill>
                  <a:srgbClr val="002060"/>
                </a:solidFill>
                <a:latin typeface="+mn-lt"/>
              </a:rPr>
              <a:t>General Impairment Indicators </a:t>
            </a:r>
          </a:p>
        </p:txBody>
      </p:sp>
      <p:sp>
        <p:nvSpPr>
          <p:cNvPr id="33796" name="Text Box 4"/>
          <p:cNvSpPr txBox="1">
            <a:spLocks noChangeArrowheads="1"/>
          </p:cNvSpPr>
          <p:nvPr/>
        </p:nvSpPr>
        <p:spPr bwMode="auto">
          <a:xfrm>
            <a:off x="1284513" y="426198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88376" y="3286576"/>
            <a:ext cx="1882024" cy="1250500"/>
          </a:xfrm>
          <a:prstGeom prst="rect">
            <a:avLst/>
          </a:prstGeom>
        </p:spPr>
      </p:pic>
      <p:sp>
        <p:nvSpPr>
          <p:cNvPr id="6" name="Content Placeholder 3"/>
          <p:cNvSpPr>
            <a:spLocks noGrp="1"/>
          </p:cNvSpPr>
          <p:nvPr>
            <p:ph sz="half" idx="4294967295"/>
          </p:nvPr>
        </p:nvSpPr>
        <p:spPr>
          <a:xfrm>
            <a:off x="744311" y="881517"/>
            <a:ext cx="3270250" cy="2917825"/>
          </a:xfrm>
        </p:spPr>
        <p:txBody>
          <a:bodyPr>
            <a:normAutofit/>
          </a:bodyPr>
          <a:lstStyle/>
          <a:p>
            <a:pPr marL="0" indent="0">
              <a:spcBef>
                <a:spcPct val="65000"/>
              </a:spcBef>
              <a:buSzPct val="50000"/>
              <a:buNone/>
              <a:defRPr/>
            </a:pPr>
            <a:r>
              <a:rPr lang="en-US" altLang="en-US" sz="2400" dirty="0"/>
              <a:t>- Drowsy acting</a:t>
            </a:r>
          </a:p>
          <a:p>
            <a:pPr marL="0" indent="0">
              <a:spcBef>
                <a:spcPct val="65000"/>
              </a:spcBef>
              <a:buClr>
                <a:srgbClr val="FF0000"/>
              </a:buClr>
              <a:buSzPct val="90000"/>
              <a:buNone/>
              <a:defRPr/>
            </a:pPr>
            <a:r>
              <a:rPr lang="en-US" altLang="en-US" sz="2400" dirty="0"/>
              <a:t>- Thick slurred speech</a:t>
            </a:r>
          </a:p>
          <a:p>
            <a:pPr marL="0" indent="0">
              <a:spcBef>
                <a:spcPct val="65000"/>
              </a:spcBef>
              <a:buClr>
                <a:srgbClr val="FF0000"/>
              </a:buClr>
              <a:buSzPct val="90000"/>
              <a:buNone/>
              <a:defRPr/>
            </a:pPr>
            <a:r>
              <a:rPr lang="en-US" altLang="en-US" sz="2400" dirty="0"/>
              <a:t>- Uncoordinated </a:t>
            </a:r>
          </a:p>
          <a:p>
            <a:pPr marL="0" indent="0">
              <a:spcBef>
                <a:spcPct val="65000"/>
              </a:spcBef>
              <a:buClr>
                <a:srgbClr val="FF0000"/>
              </a:buClr>
              <a:buSzPct val="90000"/>
              <a:buNone/>
              <a:defRPr/>
            </a:pPr>
            <a:r>
              <a:rPr lang="en-US" altLang="en-US" sz="2400" dirty="0"/>
              <a:t>- Flaccid muscle tone</a:t>
            </a:r>
          </a:p>
          <a:p>
            <a:endParaRPr lang="en-US" dirty="0"/>
          </a:p>
        </p:txBody>
      </p:sp>
      <p:sp>
        <p:nvSpPr>
          <p:cNvPr id="7" name="Content Placeholder 4"/>
          <p:cNvSpPr>
            <a:spLocks noGrp="1"/>
          </p:cNvSpPr>
          <p:nvPr>
            <p:ph sz="half" idx="4294967295"/>
          </p:nvPr>
        </p:nvSpPr>
        <p:spPr>
          <a:xfrm>
            <a:off x="4513488" y="881517"/>
            <a:ext cx="4467225" cy="2917825"/>
          </a:xfrm>
        </p:spPr>
        <p:txBody>
          <a:bodyPr>
            <a:normAutofit/>
          </a:bodyPr>
          <a:lstStyle/>
          <a:p>
            <a:pPr marL="0" indent="0">
              <a:spcBef>
                <a:spcPct val="65000"/>
              </a:spcBef>
              <a:buClr>
                <a:srgbClr val="FF0000"/>
              </a:buClr>
              <a:buSzPct val="90000"/>
              <a:buNone/>
              <a:defRPr/>
            </a:pPr>
            <a:r>
              <a:rPr lang="en-US" altLang="en-US" sz="2400" dirty="0"/>
              <a:t>- Sluggish acting </a:t>
            </a:r>
          </a:p>
          <a:p>
            <a:pPr marL="0" indent="0">
              <a:spcBef>
                <a:spcPct val="65000"/>
              </a:spcBef>
              <a:buClr>
                <a:srgbClr val="FF0000"/>
              </a:buClr>
              <a:buSzPct val="90000"/>
              <a:buNone/>
              <a:defRPr/>
            </a:pPr>
            <a:r>
              <a:rPr lang="en-US" altLang="en-US" sz="2400" dirty="0"/>
              <a:t>- Droopy eyelids</a:t>
            </a:r>
          </a:p>
          <a:p>
            <a:pPr marL="0" indent="0">
              <a:spcBef>
                <a:spcPct val="65000"/>
              </a:spcBef>
              <a:buClr>
                <a:srgbClr val="FF0000"/>
              </a:buClr>
              <a:buSzPct val="90000"/>
              <a:buNone/>
              <a:defRPr/>
            </a:pPr>
            <a:r>
              <a:rPr lang="en-US" altLang="en-US" sz="2400" dirty="0"/>
              <a:t>- Bloodshot, watery eyes</a:t>
            </a:r>
          </a:p>
          <a:p>
            <a:pPr marL="0" indent="0">
              <a:spcBef>
                <a:spcPct val="65000"/>
              </a:spcBef>
              <a:buClr>
                <a:srgbClr val="FF0000"/>
              </a:buClr>
              <a:buSzPct val="90000"/>
              <a:buNone/>
              <a:defRPr/>
            </a:pPr>
            <a:r>
              <a:rPr lang="en-US" altLang="en-US" sz="2400" dirty="0"/>
              <a:t>- Slowed reflexes</a:t>
            </a:r>
          </a:p>
          <a:p>
            <a:pPr marL="0" indent="0">
              <a:spcBef>
                <a:spcPct val="65000"/>
              </a:spcBef>
              <a:buClr>
                <a:srgbClr val="FF0000"/>
              </a:buClr>
              <a:buSzPct val="90000"/>
              <a:buNone/>
              <a:defRPr/>
            </a:pPr>
            <a:r>
              <a:rPr lang="en-US" altLang="en-US" sz="2400" dirty="0"/>
              <a:t>- Poor balance and coordination</a:t>
            </a:r>
          </a:p>
          <a:p>
            <a:endParaRPr lang="en-US" dirty="0"/>
          </a:p>
        </p:txBody>
      </p:sp>
    </p:spTree>
    <p:extLst>
      <p:ext uri="{BB962C8B-B14F-4D97-AF65-F5344CB8AC3E}">
        <p14:creationId xmlns:p14="http://schemas.microsoft.com/office/powerpoint/2010/main" val="1386847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734400" y="209550"/>
            <a:ext cx="8409600" cy="800100"/>
          </a:xfrm>
        </p:spPr>
        <p:txBody>
          <a:bodyPr>
            <a:noAutofit/>
          </a:bodyPr>
          <a:lstStyle/>
          <a:p>
            <a:pPr eaLnBrk="1" hangingPunct="1">
              <a:defRPr/>
            </a:pPr>
            <a:r>
              <a:rPr lang="en-US" altLang="en-US" sz="4000" b="1" dirty="0">
                <a:solidFill>
                  <a:srgbClr val="002060"/>
                </a:solidFill>
                <a:latin typeface="+mn-lt"/>
              </a:rPr>
              <a:t>Conditions That May Mimic CNS  	Depressant Impairment</a:t>
            </a:r>
          </a:p>
        </p:txBody>
      </p:sp>
      <p:sp>
        <p:nvSpPr>
          <p:cNvPr id="34819" name="Rectangle 3"/>
          <p:cNvSpPr>
            <a:spLocks noGrp="1" noChangeArrowheads="1"/>
          </p:cNvSpPr>
          <p:nvPr>
            <p:ph idx="4294967295"/>
          </p:nvPr>
        </p:nvSpPr>
        <p:spPr>
          <a:xfrm>
            <a:off x="1797050" y="1339175"/>
            <a:ext cx="6965950" cy="3427413"/>
          </a:xfrm>
        </p:spPr>
        <p:txBody>
          <a:bodyPr/>
          <a:lstStyle/>
          <a:p>
            <a:pPr marL="0" indent="0" eaLnBrk="1" hangingPunct="1">
              <a:buClr>
                <a:srgbClr val="FF0000"/>
              </a:buClr>
              <a:buNone/>
              <a:defRPr/>
            </a:pPr>
            <a:r>
              <a:rPr lang="en-US" altLang="en-US" sz="2800" dirty="0"/>
              <a:t>Extreme fatigue</a:t>
            </a:r>
          </a:p>
          <a:p>
            <a:pPr marL="0" indent="0" eaLnBrk="1" hangingPunct="1">
              <a:buClr>
                <a:srgbClr val="FF0000"/>
              </a:buClr>
              <a:buNone/>
              <a:defRPr/>
            </a:pPr>
            <a:r>
              <a:rPr lang="en-US" altLang="en-US" sz="2800" dirty="0"/>
              <a:t>Head injury</a:t>
            </a:r>
          </a:p>
          <a:p>
            <a:pPr marL="0" indent="0" eaLnBrk="1" hangingPunct="1">
              <a:buClr>
                <a:srgbClr val="FF0000"/>
              </a:buClr>
              <a:buNone/>
              <a:defRPr/>
            </a:pPr>
            <a:r>
              <a:rPr lang="en-US" altLang="en-US" sz="2800" dirty="0"/>
              <a:t>Hypotension (low blood pressure)</a:t>
            </a:r>
          </a:p>
          <a:p>
            <a:pPr marL="0" indent="0" eaLnBrk="1" hangingPunct="1">
              <a:buClr>
                <a:srgbClr val="FF0000"/>
              </a:buClr>
              <a:buNone/>
              <a:defRPr/>
            </a:pPr>
            <a:r>
              <a:rPr lang="en-US" altLang="en-US" sz="2800" dirty="0"/>
              <a:t>Severe depression</a:t>
            </a:r>
          </a:p>
          <a:p>
            <a:pPr marL="0" indent="0" eaLnBrk="1" hangingPunct="1">
              <a:buClr>
                <a:srgbClr val="FF0000"/>
              </a:buClr>
              <a:buNone/>
              <a:defRPr/>
            </a:pPr>
            <a:r>
              <a:rPr lang="en-US" altLang="en-US" sz="2800" dirty="0"/>
              <a:t>Diabetic reaction</a:t>
            </a:r>
          </a:p>
          <a:p>
            <a:pPr marL="0" indent="0" eaLnBrk="1" hangingPunct="1">
              <a:buClr>
                <a:srgbClr val="FF0000"/>
              </a:buClr>
              <a:buNone/>
              <a:defRPr/>
            </a:pPr>
            <a:r>
              <a:rPr lang="en-US" altLang="en-US" sz="2800" dirty="0"/>
              <a:t>Inner ear disorders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r="34375"/>
          <a:stretch/>
        </p:blipFill>
        <p:spPr>
          <a:xfrm>
            <a:off x="7458000" y="2815950"/>
            <a:ext cx="1600200" cy="1755648"/>
          </a:xfrm>
          <a:prstGeom prst="rect">
            <a:avLst/>
          </a:prstGeom>
        </p:spPr>
      </p:pic>
      <p:sp>
        <p:nvSpPr>
          <p:cNvPr id="5" name="Text Box 4"/>
          <p:cNvSpPr txBox="1">
            <a:spLocks noChangeArrowheads="1"/>
          </p:cNvSpPr>
          <p:nvPr/>
        </p:nvSpPr>
        <p:spPr bwMode="auto">
          <a:xfrm>
            <a:off x="1281793" y="435615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387044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58DF6-9C0A-1839-F403-64A881E1855C}"/>
              </a:ext>
            </a:extLst>
          </p:cNvPr>
          <p:cNvSpPr txBox="1"/>
          <p:nvPr/>
        </p:nvSpPr>
        <p:spPr>
          <a:xfrm>
            <a:off x="770400" y="3438665"/>
            <a:ext cx="7740000" cy="913070"/>
          </a:xfrm>
          <a:prstGeom prst="rect">
            <a:avLst/>
          </a:prstGeom>
          <a:noFill/>
        </p:spPr>
        <p:txBody>
          <a:bodyPr wrap="square">
            <a:spAutoFit/>
          </a:bodyPr>
          <a:lstStyle/>
          <a:p>
            <a:r>
              <a:rPr lang="en-US" dirty="0">
                <a:solidFill>
                  <a:schemeClr val="tx1"/>
                </a:solidFill>
                <a:hlinkClick r:id="rId2"/>
              </a:rPr>
              <a:t>https://www.youtube.com/watch?v=pmJmMajwArY</a:t>
            </a:r>
            <a:endParaRPr lang="en-US" dirty="0">
              <a:solidFill>
                <a:schemeClr val="tx1"/>
              </a:solidFill>
            </a:endParaRPr>
          </a:p>
          <a:p>
            <a:endParaRPr lang="en-US" dirty="0">
              <a:solidFill>
                <a:schemeClr val="tx1"/>
              </a:solidFill>
            </a:endParaRPr>
          </a:p>
        </p:txBody>
      </p:sp>
      <p:pic>
        <p:nvPicPr>
          <p:cNvPr id="4" name="Picture 3">
            <a:extLst>
              <a:ext uri="{FF2B5EF4-FFF2-40B4-BE49-F238E27FC236}">
                <a16:creationId xmlns:a16="http://schemas.microsoft.com/office/drawing/2014/main" id="{D5FEC600-E0B2-A0D9-5891-E5B3F4613562}"/>
              </a:ext>
            </a:extLst>
          </p:cNvPr>
          <p:cNvPicPr>
            <a:picLocks noChangeAspect="1"/>
          </p:cNvPicPr>
          <p:nvPr/>
        </p:nvPicPr>
        <p:blipFill>
          <a:blip r:embed="rId3"/>
          <a:stretch>
            <a:fillRect/>
          </a:stretch>
        </p:blipFill>
        <p:spPr>
          <a:xfrm>
            <a:off x="1679786" y="184925"/>
            <a:ext cx="5784427" cy="3253740"/>
          </a:xfrm>
          <a:prstGeom prst="rect">
            <a:avLst/>
          </a:prstGeom>
          <a:ln>
            <a:solidFill>
              <a:schemeClr val="tx1"/>
            </a:solidFill>
          </a:ln>
        </p:spPr>
      </p:pic>
      <p:sp>
        <p:nvSpPr>
          <p:cNvPr id="2" name="Text Box 6">
            <a:extLst>
              <a:ext uri="{FF2B5EF4-FFF2-40B4-BE49-F238E27FC236}">
                <a16:creationId xmlns:a16="http://schemas.microsoft.com/office/drawing/2014/main" id="{79635A11-366F-6892-5A42-706B28CF539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412755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095800" y="1129350"/>
            <a:ext cx="3700463" cy="32111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511175" indent="-452438" eaLnBrk="0" hangingPunct="0">
              <a:defRPr>
                <a:solidFill>
                  <a:schemeClr val="tx1"/>
                </a:solidFill>
                <a:latin typeface="Arial" panose="020B0604020202020204" pitchFamily="34" charset="0"/>
              </a:defRPr>
            </a:lvl1pPr>
            <a:lvl2pPr marL="63500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8737" indent="0">
              <a:spcBef>
                <a:spcPct val="65000"/>
              </a:spcBef>
              <a:buClr>
                <a:srgbClr val="FF0000"/>
              </a:buClr>
              <a:buSzPct val="90000"/>
              <a:defRPr/>
            </a:pPr>
            <a:r>
              <a:rPr lang="en-US" altLang="en-US" dirty="0">
                <a:latin typeface="+mn-lt"/>
              </a:rPr>
              <a:t>- Shallow breathing</a:t>
            </a:r>
          </a:p>
          <a:p>
            <a:pPr marL="58737" indent="0">
              <a:spcBef>
                <a:spcPct val="65000"/>
              </a:spcBef>
              <a:buClr>
                <a:srgbClr val="FF0000"/>
              </a:buClr>
              <a:buSzPct val="90000"/>
              <a:defRPr/>
            </a:pPr>
            <a:r>
              <a:rPr lang="en-US" altLang="en-US" dirty="0">
                <a:latin typeface="+mn-lt"/>
              </a:rPr>
              <a:t>- Clammy skin</a:t>
            </a:r>
          </a:p>
          <a:p>
            <a:pPr marL="58737" indent="0">
              <a:spcBef>
                <a:spcPct val="65000"/>
              </a:spcBef>
              <a:buClr>
                <a:srgbClr val="FF0000"/>
              </a:buClr>
              <a:buSzPct val="90000"/>
              <a:defRPr/>
            </a:pPr>
            <a:r>
              <a:rPr lang="en-US" altLang="en-US" dirty="0">
                <a:latin typeface="+mn-lt"/>
              </a:rPr>
              <a:t>- Rapid weak pulse</a:t>
            </a:r>
          </a:p>
          <a:p>
            <a:pPr marL="58737" indent="0">
              <a:spcBef>
                <a:spcPct val="65000"/>
              </a:spcBef>
              <a:buClr>
                <a:srgbClr val="FF0000"/>
              </a:buClr>
              <a:buSzPct val="90000"/>
              <a:defRPr/>
            </a:pPr>
            <a:r>
              <a:rPr lang="en-US" altLang="en-US" dirty="0">
                <a:latin typeface="+mn-lt"/>
              </a:rPr>
              <a:t>- Coma</a:t>
            </a:r>
          </a:p>
          <a:p>
            <a:pPr marL="58737" indent="0">
              <a:spcBef>
                <a:spcPct val="65000"/>
              </a:spcBef>
              <a:buClr>
                <a:srgbClr val="FF0000"/>
              </a:buClr>
              <a:buSzPct val="90000"/>
              <a:defRPr/>
            </a:pPr>
            <a:endParaRPr lang="en-US" altLang="en-US" dirty="0">
              <a:latin typeface="+mn-lt"/>
            </a:endParaRPr>
          </a:p>
        </p:txBody>
      </p:sp>
      <p:sp>
        <p:nvSpPr>
          <p:cNvPr id="35843" name="Text Box 3"/>
          <p:cNvSpPr txBox="1">
            <a:spLocks noChangeArrowheads="1"/>
          </p:cNvSpPr>
          <p:nvPr/>
        </p:nvSpPr>
        <p:spPr bwMode="auto">
          <a:xfrm>
            <a:off x="410625" y="122307"/>
            <a:ext cx="8265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b="1" baseline="0" dirty="0">
                <a:solidFill>
                  <a:srgbClr val="002060"/>
                </a:solidFill>
                <a:latin typeface="+mn-lt"/>
              </a:rPr>
              <a:t>CNS Depressant Overdose Symptoms</a:t>
            </a:r>
          </a:p>
        </p:txBody>
      </p:sp>
      <p:sp>
        <p:nvSpPr>
          <p:cNvPr id="35844" name="Text Box 4"/>
          <p:cNvSpPr txBox="1">
            <a:spLocks noChangeArrowheads="1"/>
          </p:cNvSpPr>
          <p:nvPr/>
        </p:nvSpPr>
        <p:spPr bwMode="auto">
          <a:xfrm>
            <a:off x="1118507" y="4288423"/>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15000" y="2876550"/>
            <a:ext cx="3207224" cy="1790700"/>
          </a:xfrm>
          <a:prstGeom prst="rect">
            <a:avLst/>
          </a:prstGeom>
        </p:spPr>
      </p:pic>
    </p:spTree>
    <p:extLst>
      <p:ext uri="{BB962C8B-B14F-4D97-AF65-F5344CB8AC3E}">
        <p14:creationId xmlns:p14="http://schemas.microsoft.com/office/powerpoint/2010/main" val="2081756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ipe(up)">
                                      <p:cBhvr>
                                        <p:cTn id="7" dur="5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318218" y="177946"/>
            <a:ext cx="485775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Methods of Ingestion</a:t>
            </a:r>
          </a:p>
        </p:txBody>
      </p:sp>
      <p:grpSp>
        <p:nvGrpSpPr>
          <p:cNvPr id="36873" name="Group 5"/>
          <p:cNvGrpSpPr>
            <a:grpSpLocks/>
          </p:cNvGrpSpPr>
          <p:nvPr/>
        </p:nvGrpSpPr>
        <p:grpSpPr bwMode="auto">
          <a:xfrm>
            <a:off x="1905000" y="1288428"/>
            <a:ext cx="6194229" cy="484934"/>
            <a:chOff x="672" y="1008"/>
            <a:chExt cx="4577" cy="307"/>
          </a:xfrm>
        </p:grpSpPr>
        <p:sp>
          <p:nvSpPr>
            <p:cNvPr id="2" name="Text Box 6"/>
            <p:cNvSpPr txBox="1">
              <a:spLocks noChangeArrowheads="1"/>
            </p:cNvSpPr>
            <p:nvPr/>
          </p:nvSpPr>
          <p:spPr bwMode="auto">
            <a:xfrm>
              <a:off x="1742" y="1056"/>
              <a:ext cx="3507" cy="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defRPr/>
              </a:pPr>
              <a:r>
                <a:rPr lang="en-US" altLang="en-US" sz="2800" dirty="0">
                  <a:latin typeface="Verdana" panose="020B0604030504040204" pitchFamily="34" charset="0"/>
                </a:rPr>
                <a:t> - Oral</a:t>
              </a:r>
              <a:r>
                <a:rPr lang="en-US" altLang="en-US" sz="2800" b="1" dirty="0">
                  <a:latin typeface="Verdana" panose="020B0604030504040204" pitchFamily="34" charset="0"/>
                </a:rPr>
                <a:t> - </a:t>
              </a:r>
              <a:r>
                <a:rPr lang="en-US" altLang="en-US" sz="2800" dirty="0">
                  <a:latin typeface="Verdana" panose="020B0604030504040204" pitchFamily="34" charset="0"/>
                </a:rPr>
                <a:t>Primary method of ingestion</a:t>
              </a:r>
              <a:endParaRPr lang="en-US" altLang="en-US" sz="2800" b="1" dirty="0">
                <a:latin typeface="Verdana" panose="020B0604030504040204" pitchFamily="34" charset="0"/>
              </a:endParaRPr>
            </a:p>
          </p:txBody>
        </p:sp>
        <p:sp>
          <p:nvSpPr>
            <p:cNvPr id="4" name="Rectangle 9"/>
            <p:cNvSpPr>
              <a:spLocks noChangeArrowheads="1"/>
            </p:cNvSpPr>
            <p:nvPr/>
          </p:nvSpPr>
          <p:spPr bwMode="auto">
            <a:xfrm>
              <a:off x="672" y="1008"/>
              <a:ext cx="3072" cy="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spcAft>
                  <a:spcPct val="20000"/>
                </a:spcAft>
                <a:defRPr/>
              </a:pPr>
              <a:endParaRPr lang="en-US" altLang="en-US" sz="2400"/>
            </a:p>
          </p:txBody>
        </p:sp>
      </p:grpSp>
      <p:sp>
        <p:nvSpPr>
          <p:cNvPr id="36874" name="Text Box 10"/>
          <p:cNvSpPr txBox="1">
            <a:spLocks noChangeArrowheads="1"/>
          </p:cNvSpPr>
          <p:nvPr/>
        </p:nvSpPr>
        <p:spPr bwMode="auto">
          <a:xfrm>
            <a:off x="1343025" y="4356185"/>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36877" name="Text Box 13"/>
          <p:cNvSpPr txBox="1">
            <a:spLocks noChangeArrowheads="1"/>
          </p:cNvSpPr>
          <p:nvPr/>
        </p:nvSpPr>
        <p:spPr bwMode="auto">
          <a:xfrm>
            <a:off x="4914901" y="3886200"/>
            <a:ext cx="1714500" cy="379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2800" dirty="0">
                <a:solidFill>
                  <a:schemeClr val="tx1"/>
                </a:solidFill>
                <a:latin typeface="Verdana" panose="020B0604030504040204" pitchFamily="34" charset="0"/>
              </a:rPr>
              <a:t>- Injected</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32001" y="2340909"/>
            <a:ext cx="2024063" cy="1343025"/>
          </a:xfrm>
          <a:prstGeom prst="ellipse">
            <a:avLst/>
          </a:prstGeom>
          <a:ln>
            <a:noFill/>
          </a:ln>
          <a:effectLst>
            <a:softEdge rad="112500"/>
          </a:effectLst>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00800" y="2523322"/>
            <a:ext cx="2133600" cy="196646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76803" y="971550"/>
            <a:ext cx="1282830" cy="1921978"/>
          </a:xfrm>
          <a:prstGeom prst="ellipse">
            <a:avLst/>
          </a:prstGeom>
          <a:ln>
            <a:noFill/>
          </a:ln>
          <a:effectLst>
            <a:softEdge rad="112500"/>
          </a:effectLst>
        </p:spPr>
      </p:pic>
    </p:spTree>
    <p:extLst>
      <p:ext uri="{BB962C8B-B14F-4D97-AF65-F5344CB8AC3E}">
        <p14:creationId xmlns:p14="http://schemas.microsoft.com/office/powerpoint/2010/main" val="576588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057400" y="1381333"/>
            <a:ext cx="3714750" cy="2144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Font typeface="CommonBullets" pitchFamily="34" charset="2"/>
              <a:buNone/>
              <a:defRPr/>
            </a:pPr>
            <a:r>
              <a:rPr lang="en-US" altLang="en-US" dirty="0">
                <a:latin typeface="+mn-lt"/>
              </a:rPr>
              <a:t>Depending on the type of depressant, the effects can last from a few minutes to approximately fourteen hours.</a:t>
            </a:r>
          </a:p>
        </p:txBody>
      </p:sp>
      <p:sp>
        <p:nvSpPr>
          <p:cNvPr id="37891" name="Text Box 3"/>
          <p:cNvSpPr txBox="1">
            <a:spLocks noChangeArrowheads="1"/>
          </p:cNvSpPr>
          <p:nvPr/>
        </p:nvSpPr>
        <p:spPr bwMode="auto">
          <a:xfrm>
            <a:off x="2514600" y="219075"/>
            <a:ext cx="4114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Duration of Effects</a:t>
            </a:r>
          </a:p>
        </p:txBody>
      </p:sp>
      <p:sp>
        <p:nvSpPr>
          <p:cNvPr id="37892" name="Text Box 4"/>
          <p:cNvSpPr txBox="1">
            <a:spLocks noChangeArrowheads="1"/>
          </p:cNvSpPr>
          <p:nvPr/>
        </p:nvSpPr>
        <p:spPr bwMode="auto">
          <a:xfrm>
            <a:off x="1343025" y="434997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37893" name="AutoShape 5"/>
          <p:cNvSpPr>
            <a:spLocks noChangeAspect="1" noChangeArrowheads="1" noTextEdit="1"/>
          </p:cNvSpPr>
          <p:nvPr/>
        </p:nvSpPr>
        <p:spPr bwMode="auto">
          <a:xfrm>
            <a:off x="5772150" y="2628900"/>
            <a:ext cx="17145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sz="300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29400" y="1444228"/>
            <a:ext cx="1809750" cy="1809750"/>
          </a:xfrm>
          <a:prstGeom prst="rect">
            <a:avLst/>
          </a:prstGeom>
        </p:spPr>
      </p:pic>
    </p:spTree>
    <p:extLst>
      <p:ext uri="{BB962C8B-B14F-4D97-AF65-F5344CB8AC3E}">
        <p14:creationId xmlns:p14="http://schemas.microsoft.com/office/powerpoint/2010/main" val="2973271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742950" y="-520896"/>
            <a:ext cx="7543800" cy="3505200"/>
          </a:xfrm>
        </p:spPr>
        <p:txBody>
          <a:bodyPr/>
          <a:lstStyle/>
          <a:p>
            <a:pPr algn="ct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CNS Depressants?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23406" y="2505995"/>
            <a:ext cx="2718338" cy="1775446"/>
          </a:xfrm>
          <a:prstGeom prst="rect">
            <a:avLst/>
          </a:prstGeom>
        </p:spPr>
      </p:pic>
      <p:sp>
        <p:nvSpPr>
          <p:cNvPr id="2" name="Text Box 6">
            <a:extLst>
              <a:ext uri="{FF2B5EF4-FFF2-40B4-BE49-F238E27FC236}">
                <a16:creationId xmlns:a16="http://schemas.microsoft.com/office/drawing/2014/main" id="{51415698-0F25-5CAF-58F5-E6E3FD1AB9BD}"/>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672797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365265" y="190559"/>
            <a:ext cx="6515100" cy="857250"/>
          </a:xfrm>
        </p:spPr>
        <p:txBody>
          <a:bodyPr>
            <a:noAutofit/>
          </a:bodyPr>
          <a:lstStyle/>
          <a:p>
            <a:pPr eaLnBrk="1" hangingPunct="1">
              <a:defRPr/>
            </a:pPr>
            <a:r>
              <a:rPr lang="en-US" altLang="en-US" sz="4400" b="1" dirty="0">
                <a:solidFill>
                  <a:srgbClr val="002060"/>
                </a:solidFill>
                <a:latin typeface="+mn-lt"/>
              </a:rPr>
              <a:t>CNS Stimulants</a:t>
            </a:r>
          </a:p>
        </p:txBody>
      </p:sp>
      <p:sp>
        <p:nvSpPr>
          <p:cNvPr id="9222" name="Text Box 6"/>
          <p:cNvSpPr txBox="1">
            <a:spLocks noChangeArrowheads="1"/>
          </p:cNvSpPr>
          <p:nvPr/>
        </p:nvSpPr>
        <p:spPr bwMode="auto">
          <a:xfrm>
            <a:off x="1343025" y="429662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62100" y="1436550"/>
            <a:ext cx="6019800" cy="1693069"/>
          </a:xfrm>
          <a:prstGeom prst="rect">
            <a:avLst/>
          </a:prstGeom>
        </p:spPr>
      </p:pic>
    </p:spTree>
    <p:extLst>
      <p:ext uri="{BB962C8B-B14F-4D97-AF65-F5344CB8AC3E}">
        <p14:creationId xmlns:p14="http://schemas.microsoft.com/office/powerpoint/2010/main" val="4066220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24000" y="57150"/>
            <a:ext cx="69342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b="1" baseline="0" dirty="0">
                <a:solidFill>
                  <a:srgbClr val="002060"/>
                </a:solidFill>
                <a:latin typeface="+mn-lt"/>
              </a:rPr>
              <a:t>Various CNS Stimulants </a:t>
            </a:r>
            <a:endParaRPr lang="en-US" altLang="en-US" sz="2800" baseline="0" dirty="0">
              <a:solidFill>
                <a:srgbClr val="002060"/>
              </a:solidFill>
              <a:effectLst>
                <a:outerShdw blurRad="38100" dist="38100" dir="2700000" algn="tl">
                  <a:srgbClr val="000000"/>
                </a:outerShdw>
              </a:effectLst>
              <a:latin typeface="Verdana" panose="020B0604030504040204" pitchFamily="34" charset="0"/>
            </a:endParaRPr>
          </a:p>
        </p:txBody>
      </p:sp>
      <p:sp>
        <p:nvSpPr>
          <p:cNvPr id="40963" name="Text Box 3"/>
          <p:cNvSpPr txBox="1">
            <a:spLocks noChangeArrowheads="1"/>
          </p:cNvSpPr>
          <p:nvPr/>
        </p:nvSpPr>
        <p:spPr bwMode="auto">
          <a:xfrm>
            <a:off x="1758159" y="863590"/>
            <a:ext cx="62865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36588" indent="-525463" eaLnBrk="0" hangingPunct="0">
              <a:defRPr>
                <a:solidFill>
                  <a:schemeClr val="tx1"/>
                </a:solidFill>
                <a:latin typeface="Arial" panose="020B0604020202020204" pitchFamily="34" charset="0"/>
              </a:defRPr>
            </a:lvl1pPr>
            <a:lvl2pPr marL="7508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1125" indent="0">
              <a:buSzPct val="40000"/>
              <a:defRPr/>
            </a:pPr>
            <a:r>
              <a:rPr lang="en-US" altLang="en-US" sz="3600" dirty="0">
                <a:latin typeface="+mn-lt"/>
              </a:rPr>
              <a:t>- Cocaine / Crack</a:t>
            </a:r>
          </a:p>
          <a:p>
            <a:pPr marL="568325" indent="-457200">
              <a:buSzPct val="40000"/>
              <a:buFontTx/>
              <a:buChar char="-"/>
              <a:defRPr/>
            </a:pPr>
            <a:endParaRPr lang="en-US" altLang="en-US" sz="3600" dirty="0">
              <a:latin typeface="+mn-lt"/>
            </a:endParaRPr>
          </a:p>
          <a:p>
            <a:pPr marL="111125" indent="0">
              <a:buClr>
                <a:srgbClr val="FF0000"/>
              </a:buClr>
              <a:buSzPct val="90000"/>
              <a:defRPr/>
            </a:pPr>
            <a:r>
              <a:rPr lang="en-US" altLang="en-US" sz="3600" dirty="0">
                <a:latin typeface="+mn-lt"/>
              </a:rPr>
              <a:t>- Amphetamines</a:t>
            </a:r>
          </a:p>
          <a:p>
            <a:pPr marL="111125" indent="0">
              <a:buClr>
                <a:srgbClr val="FF0000"/>
              </a:buClr>
              <a:buSzPct val="90000"/>
              <a:defRPr/>
            </a:pPr>
            <a:endParaRPr lang="en-US" altLang="en-US" sz="3600" dirty="0">
              <a:latin typeface="+mn-lt"/>
            </a:endParaRPr>
          </a:p>
          <a:p>
            <a:pPr marL="111125" indent="0">
              <a:buClr>
                <a:srgbClr val="FF0000"/>
              </a:buClr>
              <a:buSzPct val="90000"/>
              <a:defRPr/>
            </a:pPr>
            <a:r>
              <a:rPr lang="en-US" altLang="en-US" sz="3600" dirty="0">
                <a:latin typeface="+mn-lt"/>
              </a:rPr>
              <a:t>- Methamphetamine</a:t>
            </a:r>
          </a:p>
          <a:p>
            <a:pPr marL="111125" indent="0">
              <a:buClr>
                <a:srgbClr val="FF0000"/>
              </a:buClr>
              <a:buSzPct val="90000"/>
              <a:defRPr/>
            </a:pPr>
            <a:endParaRPr lang="en-US" altLang="en-US" sz="3600" dirty="0">
              <a:latin typeface="+mn-lt"/>
            </a:endParaRPr>
          </a:p>
          <a:p>
            <a:pPr marL="111125" indent="0">
              <a:buClr>
                <a:srgbClr val="FF0000"/>
              </a:buClr>
              <a:buSzPct val="90000"/>
              <a:defRPr/>
            </a:pPr>
            <a:r>
              <a:rPr lang="en-US" altLang="en-US" sz="3600" dirty="0">
                <a:latin typeface="+mn-lt"/>
              </a:rPr>
              <a:t>- Prescription “General Cellular” Stimulants</a:t>
            </a:r>
          </a:p>
          <a:p>
            <a:pPr marL="111125" indent="0">
              <a:buClr>
                <a:srgbClr val="FF0000"/>
              </a:buClr>
              <a:buSzPct val="90000"/>
              <a:defRPr/>
            </a:pPr>
            <a:endParaRPr lang="en-US" altLang="en-US" sz="3600" dirty="0">
              <a:latin typeface="+mn-lt"/>
            </a:endParaRPr>
          </a:p>
          <a:p>
            <a:pPr marL="111125" indent="0">
              <a:buClr>
                <a:srgbClr val="FF0000"/>
              </a:buClr>
              <a:buSzPct val="90000"/>
              <a:defRPr/>
            </a:pPr>
            <a:r>
              <a:rPr lang="en-US" altLang="en-US" sz="3600" dirty="0">
                <a:latin typeface="+mn-lt"/>
              </a:rPr>
              <a:t>- Herbal and Over-the-Counter Stimulants</a:t>
            </a:r>
          </a:p>
        </p:txBody>
      </p:sp>
      <p:sp>
        <p:nvSpPr>
          <p:cNvPr id="40964" name="Text Box 4"/>
          <p:cNvSpPr txBox="1">
            <a:spLocks noChangeArrowheads="1"/>
          </p:cNvSpPr>
          <p:nvPr/>
        </p:nvSpPr>
        <p:spPr bwMode="auto">
          <a:xfrm>
            <a:off x="1451994" y="437846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91100" y="819150"/>
            <a:ext cx="1690530" cy="127635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03778" y="2961086"/>
            <a:ext cx="1543050" cy="154305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5130" y="1939790"/>
            <a:ext cx="833951" cy="1374351"/>
          </a:xfrm>
          <a:prstGeom prst="rect">
            <a:avLst/>
          </a:prstGeom>
        </p:spPr>
      </p:pic>
      <p:pic>
        <p:nvPicPr>
          <p:cNvPr id="224258" name="Picture 2" descr="mage result for crack cocain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492" y="217348"/>
            <a:ext cx="2117528" cy="9608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4260" name="Picture 4" descr="mage result for methamphetamine"/>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65391" y="1510542"/>
            <a:ext cx="2076773" cy="11699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810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up)">
                                      <p:cBhvr>
                                        <p:cTn id="7" dur="5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B1010-39B1-917A-DFB1-740C5A9FCB29}"/>
              </a:ext>
            </a:extLst>
          </p:cNvPr>
          <p:cNvSpPr txBox="1"/>
          <p:nvPr/>
        </p:nvSpPr>
        <p:spPr>
          <a:xfrm>
            <a:off x="1072800" y="3572550"/>
            <a:ext cx="7423200" cy="913070"/>
          </a:xfrm>
          <a:prstGeom prst="rect">
            <a:avLst/>
          </a:prstGeom>
          <a:noFill/>
        </p:spPr>
        <p:txBody>
          <a:bodyPr wrap="square">
            <a:spAutoFit/>
          </a:bodyPr>
          <a:lstStyle/>
          <a:p>
            <a:r>
              <a:rPr lang="en-US" dirty="0">
                <a:solidFill>
                  <a:schemeClr val="tx1"/>
                </a:solidFill>
                <a:hlinkClick r:id="rId2"/>
              </a:rPr>
              <a:t>https://www.youtube.com/watch?v=ifutqKQ6KQE</a:t>
            </a:r>
            <a:endParaRPr lang="en-US" dirty="0">
              <a:solidFill>
                <a:schemeClr val="tx1"/>
              </a:solidFill>
            </a:endParaRPr>
          </a:p>
          <a:p>
            <a:endParaRPr lang="en-US" dirty="0">
              <a:solidFill>
                <a:schemeClr val="tx1"/>
              </a:solidFill>
            </a:endParaRPr>
          </a:p>
        </p:txBody>
      </p:sp>
      <p:pic>
        <p:nvPicPr>
          <p:cNvPr id="4" name="Picture 3">
            <a:extLst>
              <a:ext uri="{FF2B5EF4-FFF2-40B4-BE49-F238E27FC236}">
                <a16:creationId xmlns:a16="http://schemas.microsoft.com/office/drawing/2014/main" id="{AFF93168-9BC5-0B48-17E8-0481F81C57B6}"/>
              </a:ext>
            </a:extLst>
          </p:cNvPr>
          <p:cNvPicPr>
            <a:picLocks noChangeAspect="1"/>
          </p:cNvPicPr>
          <p:nvPr/>
        </p:nvPicPr>
        <p:blipFill>
          <a:blip r:embed="rId3"/>
          <a:stretch>
            <a:fillRect/>
          </a:stretch>
        </p:blipFill>
        <p:spPr>
          <a:xfrm>
            <a:off x="1728000" y="373050"/>
            <a:ext cx="5688000" cy="3199500"/>
          </a:xfrm>
          <a:prstGeom prst="rect">
            <a:avLst/>
          </a:prstGeom>
          <a:ln w="12700">
            <a:solidFill>
              <a:schemeClr val="tx1"/>
            </a:solidFill>
          </a:ln>
        </p:spPr>
      </p:pic>
      <p:sp>
        <p:nvSpPr>
          <p:cNvPr id="2" name="Text Box 6">
            <a:extLst>
              <a:ext uri="{FF2B5EF4-FFF2-40B4-BE49-F238E27FC236}">
                <a16:creationId xmlns:a16="http://schemas.microsoft.com/office/drawing/2014/main" id="{B59CB7E2-784D-94AC-E986-0C7C74B0FEB1}"/>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56534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547008" y="343581"/>
            <a:ext cx="7886700" cy="993775"/>
          </a:xfrm>
        </p:spPr>
        <p:txBody>
          <a:bodyPr>
            <a:noAutofit/>
          </a:bodyPr>
          <a:lstStyle/>
          <a:p>
            <a:r>
              <a:rPr lang="en-US" sz="4400" b="1" dirty="0">
                <a:solidFill>
                  <a:srgbClr val="002060"/>
                </a:solidFill>
                <a:latin typeface="+mn-lt"/>
              </a:rPr>
              <a:t>What this training is NOT…</a:t>
            </a:r>
            <a:br>
              <a:rPr lang="en-US" sz="4400" b="1" dirty="0">
                <a:solidFill>
                  <a:srgbClr val="002060"/>
                </a:solidFill>
                <a:latin typeface="+mn-lt"/>
              </a:rPr>
            </a:br>
            <a:endParaRPr lang="en-US" sz="4400" b="1" dirty="0">
              <a:solidFill>
                <a:srgbClr val="002060"/>
              </a:solidFill>
              <a:latin typeface="+mn-lt"/>
            </a:endParaRPr>
          </a:p>
        </p:txBody>
      </p:sp>
      <p:sp>
        <p:nvSpPr>
          <p:cNvPr id="2" name="Text Placeholder 1"/>
          <p:cNvSpPr>
            <a:spLocks noGrp="1"/>
          </p:cNvSpPr>
          <p:nvPr>
            <p:ph idx="4294967295"/>
          </p:nvPr>
        </p:nvSpPr>
        <p:spPr>
          <a:xfrm>
            <a:off x="547008" y="1337356"/>
            <a:ext cx="7886700" cy="2914650"/>
          </a:xfrm>
        </p:spPr>
        <p:txBody>
          <a:bodyPr vert="horz" lIns="68579" tIns="34289" rIns="68579" bIns="34289" rtlCol="0" anchor="t">
            <a:normAutofit/>
          </a:bodyPr>
          <a:lstStyle/>
          <a:p>
            <a:pPr marL="457200" indent="-457200">
              <a:buFont typeface="Wingdings" panose="05000000000000000000" pitchFamily="2" charset="2"/>
              <a:buChar char="ü"/>
            </a:pPr>
            <a:r>
              <a:rPr lang="en-US" sz="2800" u="sng" dirty="0"/>
              <a:t>Not</a:t>
            </a:r>
            <a:r>
              <a:rPr lang="en-US" sz="2800" dirty="0"/>
              <a:t> intended to qualify participants as drug recognition experts (DREs)</a:t>
            </a:r>
          </a:p>
          <a:p>
            <a:pPr marL="170815" indent="-170815"/>
            <a:endParaRPr lang="en-US" sz="2800" dirty="0"/>
          </a:p>
          <a:p>
            <a:pPr marL="457200" indent="-457200">
              <a:buFont typeface="Wingdings" panose="05000000000000000000" pitchFamily="2" charset="2"/>
              <a:buChar char="ü"/>
            </a:pPr>
            <a:r>
              <a:rPr lang="en-US" sz="2800" u="sng" dirty="0"/>
              <a:t>Not</a:t>
            </a:r>
            <a:r>
              <a:rPr lang="en-US" sz="2800" dirty="0"/>
              <a:t> designed as an enforcement tool. The information and procedures provided are for administrative purposes only</a:t>
            </a:r>
          </a:p>
          <a:p>
            <a:pPr marL="170815" indent="-170815"/>
            <a:endParaRPr lang="en-US" sz="2800" b="1" dirty="0"/>
          </a:p>
        </p:txBody>
      </p:sp>
      <p:sp>
        <p:nvSpPr>
          <p:cNvPr id="3" name="Text Box 6">
            <a:extLst>
              <a:ext uri="{FF2B5EF4-FFF2-40B4-BE49-F238E27FC236}">
                <a16:creationId xmlns:a16="http://schemas.microsoft.com/office/drawing/2014/main" id="{CBF53760-58AF-3534-1403-07FFB00AF4AC}"/>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7201765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676400" y="590970"/>
            <a:ext cx="7467600" cy="3063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63550" indent="-463550" eaLnBrk="0" hangingPunct="0">
              <a:defRPr>
                <a:solidFill>
                  <a:schemeClr val="tx1"/>
                </a:solidFill>
                <a:latin typeface="Arial" panose="020B0604020202020204" pitchFamily="34" charset="0"/>
              </a:defRPr>
            </a:lvl1pPr>
            <a:lvl2pPr marL="5778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15000"/>
              </a:spcBef>
              <a:buClr>
                <a:srgbClr val="FF0000"/>
              </a:buClr>
              <a:buSzPct val="80000"/>
              <a:defRPr/>
            </a:pPr>
            <a:r>
              <a:rPr lang="en-US" altLang="en-US" sz="3200" dirty="0">
                <a:latin typeface="+mn-lt"/>
              </a:rPr>
              <a:t>- Restlessness		- Body tremors</a:t>
            </a:r>
          </a:p>
          <a:p>
            <a:pPr marL="0" indent="0">
              <a:spcBef>
                <a:spcPct val="15000"/>
              </a:spcBef>
              <a:buClr>
                <a:srgbClr val="FF0000"/>
              </a:buClr>
              <a:buSzPct val="80000"/>
              <a:defRPr/>
            </a:pPr>
            <a:r>
              <a:rPr lang="en-US" altLang="en-US" sz="3200" dirty="0">
                <a:latin typeface="+mn-lt"/>
              </a:rPr>
              <a:t>- Anxiety		- Grinding teeth (Bruxism)</a:t>
            </a:r>
          </a:p>
          <a:p>
            <a:pPr marL="0" indent="0">
              <a:spcBef>
                <a:spcPct val="15000"/>
              </a:spcBef>
              <a:buClr>
                <a:srgbClr val="FF0000"/>
              </a:buClr>
              <a:buSzPct val="80000"/>
              <a:defRPr/>
            </a:pPr>
            <a:r>
              <a:rPr lang="en-US" altLang="en-US" sz="3200" dirty="0">
                <a:latin typeface="+mn-lt"/>
              </a:rPr>
              <a:t>- Excited		- Exaggerated reflexes</a:t>
            </a:r>
          </a:p>
          <a:p>
            <a:pPr marL="0" indent="0">
              <a:spcBef>
                <a:spcPct val="15000"/>
              </a:spcBef>
              <a:buClr>
                <a:srgbClr val="FF0000"/>
              </a:buClr>
              <a:buSzPct val="80000"/>
              <a:defRPr/>
            </a:pPr>
            <a:r>
              <a:rPr lang="en-US" altLang="en-US" sz="3200" dirty="0">
                <a:latin typeface="+mn-lt"/>
              </a:rPr>
              <a:t>- Runny nose		- Talkative</a:t>
            </a:r>
          </a:p>
          <a:p>
            <a:pPr marL="0" indent="0">
              <a:spcBef>
                <a:spcPct val="15000"/>
              </a:spcBef>
              <a:buClr>
                <a:srgbClr val="FF0000"/>
              </a:buClr>
              <a:buSzPct val="80000"/>
              <a:defRPr/>
            </a:pPr>
            <a:r>
              <a:rPr lang="en-US" altLang="en-US" sz="3200" dirty="0">
                <a:latin typeface="+mn-lt"/>
              </a:rPr>
              <a:t>- Paranoia		- Euphoria</a:t>
            </a:r>
          </a:p>
          <a:p>
            <a:pPr marL="0" indent="0">
              <a:spcBef>
                <a:spcPct val="15000"/>
              </a:spcBef>
              <a:buClr>
                <a:srgbClr val="FF0000"/>
              </a:buClr>
              <a:buSzPct val="80000"/>
              <a:defRPr/>
            </a:pPr>
            <a:r>
              <a:rPr lang="en-US" altLang="en-US" sz="3200" dirty="0">
                <a:latin typeface="+mn-lt"/>
              </a:rPr>
              <a:t>- Dry mouth		- Irritability</a:t>
            </a:r>
          </a:p>
          <a:p>
            <a:pPr marL="0" indent="0">
              <a:spcBef>
                <a:spcPct val="15000"/>
              </a:spcBef>
              <a:buClr>
                <a:srgbClr val="FF0000"/>
              </a:buClr>
              <a:buSzPct val="80000"/>
              <a:defRPr/>
            </a:pPr>
            <a:r>
              <a:rPr lang="en-US" altLang="en-US" sz="3200" dirty="0">
                <a:latin typeface="+mn-lt"/>
              </a:rPr>
              <a:t>- Loss of appetite	- Loss of weight</a:t>
            </a:r>
          </a:p>
          <a:p>
            <a:pPr marL="0" indent="0">
              <a:spcBef>
                <a:spcPct val="15000"/>
              </a:spcBef>
              <a:buClr>
                <a:srgbClr val="FF0000"/>
              </a:buClr>
              <a:buSzPct val="80000"/>
              <a:defRPr/>
            </a:pPr>
            <a:r>
              <a:rPr lang="en-US" altLang="en-US" sz="3200" dirty="0">
                <a:latin typeface="+mn-lt"/>
              </a:rPr>
              <a:t>- Dilated pupils</a:t>
            </a:r>
          </a:p>
        </p:txBody>
      </p:sp>
      <p:sp>
        <p:nvSpPr>
          <p:cNvPr id="59395" name="Text Box 3"/>
          <p:cNvSpPr txBox="1">
            <a:spLocks noChangeArrowheads="1"/>
          </p:cNvSpPr>
          <p:nvPr/>
        </p:nvSpPr>
        <p:spPr bwMode="auto">
          <a:xfrm>
            <a:off x="1573200" y="100952"/>
            <a:ext cx="7467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baseline="0" dirty="0">
                <a:solidFill>
                  <a:srgbClr val="002060"/>
                </a:solidFill>
                <a:latin typeface="+mn-lt"/>
              </a:rPr>
              <a:t>General Impairment Indicators</a:t>
            </a:r>
          </a:p>
        </p:txBody>
      </p:sp>
      <p:sp>
        <p:nvSpPr>
          <p:cNvPr id="59396" name="Text Box 4"/>
          <p:cNvSpPr txBox="1">
            <a:spLocks noChangeArrowheads="1"/>
          </p:cNvSpPr>
          <p:nvPr/>
        </p:nvSpPr>
        <p:spPr bwMode="auto">
          <a:xfrm>
            <a:off x="1343025" y="433708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793" y="3271099"/>
            <a:ext cx="1656101" cy="1101307"/>
          </a:xfrm>
          <a:prstGeom prst="ellipse">
            <a:avLst/>
          </a:prstGeom>
          <a:ln>
            <a:noFill/>
          </a:ln>
          <a:effectLst>
            <a:softEdge rad="112500"/>
          </a:effectLst>
        </p:spPr>
      </p:pic>
      <p:pic>
        <p:nvPicPr>
          <p:cNvPr id="2050" name="Picture 2" descr="ONLINE PARENTING COACH: Dealing with Uncontrollable Anger in Your Teenager">
            <a:extLst>
              <a:ext uri="{FF2B5EF4-FFF2-40B4-BE49-F238E27FC236}">
                <a16:creationId xmlns:a16="http://schemas.microsoft.com/office/drawing/2014/main" id="{C47FBA14-70EE-E1A2-7D8B-79179C65A59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78120" y="2763819"/>
            <a:ext cx="2152087" cy="14321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ipe(up)">
                                      <p:cBhvr>
                                        <p:cTn id="7" dur="5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792192" y="112579"/>
            <a:ext cx="7886700" cy="993775"/>
          </a:xfrm>
        </p:spPr>
        <p:txBody>
          <a:bodyPr>
            <a:noAutofit/>
          </a:bodyPr>
          <a:lstStyle/>
          <a:p>
            <a:pPr eaLnBrk="1" hangingPunct="1">
              <a:defRPr/>
            </a:pPr>
            <a:r>
              <a:rPr lang="en-US" altLang="en-US" sz="4000" b="1" dirty="0">
                <a:solidFill>
                  <a:srgbClr val="002060"/>
                </a:solidFill>
                <a:latin typeface="+mn-lt"/>
              </a:rPr>
              <a:t>Conditions That May Mimic CNS 	Stimulant Symptoms</a:t>
            </a:r>
          </a:p>
        </p:txBody>
      </p:sp>
      <p:sp>
        <p:nvSpPr>
          <p:cNvPr id="60419" name="Rectangle 3"/>
          <p:cNvSpPr>
            <a:spLocks noGrp="1" noChangeArrowheads="1"/>
          </p:cNvSpPr>
          <p:nvPr>
            <p:ph idx="4294967295"/>
          </p:nvPr>
        </p:nvSpPr>
        <p:spPr>
          <a:xfrm>
            <a:off x="1257300" y="1505270"/>
            <a:ext cx="7886700" cy="2914650"/>
          </a:xfrm>
        </p:spPr>
        <p:txBody>
          <a:bodyPr/>
          <a:lstStyle/>
          <a:p>
            <a:pPr marL="0" indent="0" eaLnBrk="1" hangingPunct="1">
              <a:buClr>
                <a:srgbClr val="FF0000"/>
              </a:buClr>
              <a:buNone/>
              <a:defRPr/>
            </a:pPr>
            <a:r>
              <a:rPr lang="en-US" altLang="en-US" sz="2700" dirty="0"/>
              <a:t>- Hyperactivity</a:t>
            </a:r>
          </a:p>
          <a:p>
            <a:pPr marL="0" indent="0" eaLnBrk="1" hangingPunct="1">
              <a:buClr>
                <a:srgbClr val="FF0000"/>
              </a:buClr>
              <a:buNone/>
              <a:defRPr/>
            </a:pPr>
            <a:r>
              <a:rPr lang="en-US" altLang="en-US" sz="2700" dirty="0"/>
              <a:t>- Nervousness</a:t>
            </a:r>
          </a:p>
          <a:p>
            <a:pPr marL="0" indent="0" eaLnBrk="1" hangingPunct="1">
              <a:buClr>
                <a:srgbClr val="FF0000"/>
              </a:buClr>
              <a:buNone/>
              <a:defRPr/>
            </a:pPr>
            <a:r>
              <a:rPr lang="en-US" altLang="en-US" sz="2700" dirty="0"/>
              <a:t>- Stress</a:t>
            </a:r>
          </a:p>
          <a:p>
            <a:pPr marL="0" indent="0" eaLnBrk="1" hangingPunct="1">
              <a:buClr>
                <a:srgbClr val="FF0000"/>
              </a:buClr>
              <a:buNone/>
              <a:defRPr/>
            </a:pPr>
            <a:r>
              <a:rPr lang="en-US" altLang="en-US" sz="2700" dirty="0"/>
              <a:t>- Fear</a:t>
            </a:r>
          </a:p>
          <a:p>
            <a:pPr marL="0" indent="0" eaLnBrk="1" hangingPunct="1">
              <a:buClr>
                <a:srgbClr val="FF0000"/>
              </a:buClr>
              <a:buNone/>
              <a:defRPr/>
            </a:pPr>
            <a:r>
              <a:rPr lang="en-US" altLang="en-US" sz="2700" dirty="0"/>
              <a:t>- Hypertension (high blood pressure)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825" y="1701213"/>
            <a:ext cx="1781175" cy="2867025"/>
          </a:xfrm>
          <a:prstGeom prst="rect">
            <a:avLst/>
          </a:prstGeom>
        </p:spPr>
      </p:pic>
      <p:sp>
        <p:nvSpPr>
          <p:cNvPr id="3" name="Text Box 6">
            <a:extLst>
              <a:ext uri="{FF2B5EF4-FFF2-40B4-BE49-F238E27FC236}">
                <a16:creationId xmlns:a16="http://schemas.microsoft.com/office/drawing/2014/main" id="{0750F0CE-8CEE-D2DD-4063-31F98DA68C0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164277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419">
                                            <p:txEl>
                                              <p:pRg st="4" end="4"/>
                                            </p:txEl>
                                          </p:spTgt>
                                        </p:tgtEl>
                                        <p:attrNameLst>
                                          <p:attrName>style.visibility</p:attrName>
                                        </p:attrNameLst>
                                      </p:cBhvr>
                                      <p:to>
                                        <p:strVal val="visible"/>
                                      </p:to>
                                    </p:set>
                                    <p:anim calcmode="lin" valueType="num">
                                      <p:cBhvr additive="base">
                                        <p:cTn id="31" dur="500" fill="hold"/>
                                        <p:tgtEl>
                                          <p:spTgt spid="604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4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874533" y="725090"/>
            <a:ext cx="4975622" cy="3693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569913" indent="-569913" eaLnBrk="0" hangingPunct="0">
              <a:defRPr>
                <a:solidFill>
                  <a:schemeClr val="tx1"/>
                </a:solidFill>
                <a:latin typeface="Arial" panose="020B0604020202020204" pitchFamily="34" charset="0"/>
              </a:defRPr>
            </a:lvl1pPr>
            <a:lvl2pPr marL="684213"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5000"/>
              </a:spcBef>
              <a:buClr>
                <a:srgbClr val="FF0000"/>
              </a:buClr>
              <a:buSzPct val="80000"/>
              <a:defRPr/>
            </a:pPr>
            <a:r>
              <a:rPr lang="en-US" altLang="en-US" sz="3600" dirty="0">
                <a:latin typeface="+mn-lt"/>
              </a:rPr>
              <a:t>- Confusion</a:t>
            </a:r>
          </a:p>
          <a:p>
            <a:pPr marL="0" indent="0">
              <a:spcBef>
                <a:spcPct val="25000"/>
              </a:spcBef>
              <a:buClr>
                <a:srgbClr val="FF0000"/>
              </a:buClr>
              <a:buSzPct val="80000"/>
              <a:defRPr/>
            </a:pPr>
            <a:r>
              <a:rPr lang="en-US" altLang="en-US" sz="3600" dirty="0">
                <a:latin typeface="+mn-lt"/>
              </a:rPr>
              <a:t>- Feelings of pleasure to panic</a:t>
            </a:r>
          </a:p>
          <a:p>
            <a:pPr marL="0" indent="0">
              <a:spcBef>
                <a:spcPct val="25000"/>
              </a:spcBef>
              <a:buClr>
                <a:srgbClr val="FF0000"/>
              </a:buClr>
              <a:buSzPct val="80000"/>
              <a:defRPr/>
            </a:pPr>
            <a:r>
              <a:rPr lang="en-US" altLang="en-US" sz="3600" dirty="0">
                <a:latin typeface="+mn-lt"/>
              </a:rPr>
              <a:t>- Convulsions</a:t>
            </a:r>
          </a:p>
          <a:p>
            <a:pPr marL="0" indent="0">
              <a:spcBef>
                <a:spcPct val="25000"/>
              </a:spcBef>
              <a:buClr>
                <a:srgbClr val="FF0000"/>
              </a:buClr>
              <a:buSzPct val="80000"/>
              <a:defRPr/>
            </a:pPr>
            <a:r>
              <a:rPr lang="en-US" altLang="en-US" sz="3600" dirty="0">
                <a:latin typeface="+mn-lt"/>
              </a:rPr>
              <a:t>- Fainting</a:t>
            </a:r>
          </a:p>
          <a:p>
            <a:pPr marL="0" indent="0">
              <a:spcBef>
                <a:spcPct val="25000"/>
              </a:spcBef>
              <a:buClr>
                <a:srgbClr val="FF0000"/>
              </a:buClr>
              <a:buSzPct val="80000"/>
              <a:defRPr/>
            </a:pPr>
            <a:r>
              <a:rPr lang="en-US" altLang="en-US" sz="3600" dirty="0">
                <a:latin typeface="+mn-lt"/>
              </a:rPr>
              <a:t>- Aggressiveness</a:t>
            </a:r>
          </a:p>
          <a:p>
            <a:pPr marL="0" indent="0">
              <a:spcBef>
                <a:spcPct val="25000"/>
              </a:spcBef>
              <a:buClr>
                <a:srgbClr val="FF0000"/>
              </a:buClr>
              <a:buSzPct val="80000"/>
              <a:defRPr/>
            </a:pPr>
            <a:r>
              <a:rPr lang="en-US" altLang="en-US" sz="3600" dirty="0">
                <a:latin typeface="+mn-lt"/>
              </a:rPr>
              <a:t>- Dramatic increase in heart rate</a:t>
            </a:r>
          </a:p>
          <a:p>
            <a:pPr marL="0" indent="0">
              <a:spcBef>
                <a:spcPct val="25000"/>
              </a:spcBef>
              <a:buClr>
                <a:srgbClr val="FF0000"/>
              </a:buClr>
              <a:buSzPct val="80000"/>
              <a:defRPr/>
            </a:pPr>
            <a:r>
              <a:rPr lang="en-US" altLang="en-US" sz="3600" dirty="0">
                <a:latin typeface="+mn-lt"/>
              </a:rPr>
              <a:t>- Hallucinations</a:t>
            </a:r>
          </a:p>
          <a:p>
            <a:pPr marL="0" indent="0">
              <a:spcBef>
                <a:spcPct val="25000"/>
              </a:spcBef>
              <a:buClr>
                <a:srgbClr val="FF0000"/>
              </a:buClr>
              <a:buSzPct val="80000"/>
              <a:defRPr/>
            </a:pPr>
            <a:r>
              <a:rPr lang="en-US" altLang="en-US" sz="3600" dirty="0">
                <a:latin typeface="+mn-lt"/>
              </a:rPr>
              <a:t>- Coma</a:t>
            </a:r>
          </a:p>
        </p:txBody>
      </p:sp>
      <p:sp>
        <p:nvSpPr>
          <p:cNvPr id="61443" name="Text Box 3"/>
          <p:cNvSpPr txBox="1">
            <a:spLocks noChangeArrowheads="1"/>
          </p:cNvSpPr>
          <p:nvPr/>
        </p:nvSpPr>
        <p:spPr bwMode="auto">
          <a:xfrm>
            <a:off x="552825" y="171450"/>
            <a:ext cx="8157882"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baseline="0" dirty="0">
                <a:solidFill>
                  <a:srgbClr val="002060"/>
                </a:solidFill>
                <a:latin typeface="+mn-lt"/>
              </a:rPr>
              <a:t>CNS Stimulant Overdose Symptoms</a:t>
            </a:r>
          </a:p>
        </p:txBody>
      </p:sp>
      <p:sp>
        <p:nvSpPr>
          <p:cNvPr id="61444" name="Text Box 4"/>
          <p:cNvSpPr txBox="1">
            <a:spLocks noChangeArrowheads="1"/>
          </p:cNvSpPr>
          <p:nvPr/>
        </p:nvSpPr>
        <p:spPr bwMode="auto">
          <a:xfrm>
            <a:off x="1402791" y="437560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3181350"/>
            <a:ext cx="2524836" cy="1409700"/>
          </a:xfrm>
          <a:prstGeom prst="rect">
            <a:avLst/>
          </a:prstGeom>
        </p:spPr>
      </p:pic>
    </p:spTree>
    <p:extLst>
      <p:ext uri="{BB962C8B-B14F-4D97-AF65-F5344CB8AC3E}">
        <p14:creationId xmlns:p14="http://schemas.microsoft.com/office/powerpoint/2010/main" val="41015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wipe(up)">
                                      <p:cBhvr>
                                        <p:cTn id="7" dur="5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81200" y="112336"/>
            <a:ext cx="54864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Methods of Ingestion</a:t>
            </a:r>
          </a:p>
        </p:txBody>
      </p:sp>
      <p:sp>
        <p:nvSpPr>
          <p:cNvPr id="62467" name="Text Box 3"/>
          <p:cNvSpPr txBox="1">
            <a:spLocks noChangeArrowheads="1"/>
          </p:cNvSpPr>
          <p:nvPr/>
        </p:nvSpPr>
        <p:spPr bwMode="auto">
          <a:xfrm>
            <a:off x="1495425" y="436092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62508" name="Text Box 6"/>
          <p:cNvSpPr txBox="1">
            <a:spLocks noChangeArrowheads="1"/>
          </p:cNvSpPr>
          <p:nvPr/>
        </p:nvSpPr>
        <p:spPr bwMode="auto">
          <a:xfrm>
            <a:off x="3141541" y="938640"/>
            <a:ext cx="1314450" cy="420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a:solidFill>
                  <a:schemeClr val="tx1"/>
                </a:solidFill>
                <a:latin typeface="Verdana" panose="020B0604030504040204" pitchFamily="34" charset="0"/>
              </a:rPr>
              <a:t>Oral</a:t>
            </a:r>
          </a:p>
        </p:txBody>
      </p:sp>
      <p:grpSp>
        <p:nvGrpSpPr>
          <p:cNvPr id="62471" name="Group 7"/>
          <p:cNvGrpSpPr>
            <a:grpSpLocks/>
          </p:cNvGrpSpPr>
          <p:nvPr/>
        </p:nvGrpSpPr>
        <p:grpSpPr bwMode="auto">
          <a:xfrm>
            <a:off x="4286250" y="1148954"/>
            <a:ext cx="2266950" cy="776288"/>
            <a:chOff x="2640" y="965"/>
            <a:chExt cx="1904" cy="652"/>
          </a:xfrm>
        </p:grpSpPr>
        <p:sp>
          <p:nvSpPr>
            <p:cNvPr id="3" name="Rectangle 10"/>
            <p:cNvSpPr>
              <a:spLocks noChangeArrowheads="1"/>
            </p:cNvSpPr>
            <p:nvPr/>
          </p:nvSpPr>
          <p:spPr bwMode="auto">
            <a:xfrm>
              <a:off x="2640" y="965"/>
              <a:ext cx="974" cy="2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defRPr/>
              </a:pPr>
              <a:endParaRPr lang="en-US" altLang="en-US" sz="2400"/>
            </a:p>
          </p:txBody>
        </p:sp>
        <p:sp>
          <p:nvSpPr>
            <p:cNvPr id="4" name="Text Box 11"/>
            <p:cNvSpPr txBox="1">
              <a:spLocks noChangeArrowheads="1"/>
            </p:cNvSpPr>
            <p:nvPr/>
          </p:nvSpPr>
          <p:spPr bwMode="auto">
            <a:xfrm>
              <a:off x="3328" y="1264"/>
              <a:ext cx="1216" cy="3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dirty="0">
                  <a:solidFill>
                    <a:schemeClr val="tx1"/>
                  </a:solidFill>
                  <a:latin typeface="Verdana" panose="020B0604030504040204" pitchFamily="34" charset="0"/>
                </a:rPr>
                <a:t>Smoking</a:t>
              </a:r>
            </a:p>
          </p:txBody>
        </p:sp>
      </p:grpSp>
      <p:sp>
        <p:nvSpPr>
          <p:cNvPr id="62475" name="Text Box 41"/>
          <p:cNvSpPr txBox="1">
            <a:spLocks noChangeArrowheads="1"/>
          </p:cNvSpPr>
          <p:nvPr/>
        </p:nvSpPr>
        <p:spPr bwMode="auto">
          <a:xfrm>
            <a:off x="3031071" y="3411491"/>
            <a:ext cx="131445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a:solidFill>
                  <a:schemeClr val="tx1"/>
                </a:solidFill>
                <a:latin typeface="Verdana" panose="020B0604030504040204" pitchFamily="34" charset="0"/>
              </a:rPr>
              <a:t>Snorting</a:t>
            </a:r>
          </a:p>
        </p:txBody>
      </p:sp>
      <p:sp>
        <p:nvSpPr>
          <p:cNvPr id="62473" name="Text Box 44"/>
          <p:cNvSpPr txBox="1">
            <a:spLocks noChangeArrowheads="1"/>
          </p:cNvSpPr>
          <p:nvPr/>
        </p:nvSpPr>
        <p:spPr bwMode="auto">
          <a:xfrm>
            <a:off x="5753099" y="3319570"/>
            <a:ext cx="171450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a:solidFill>
                  <a:schemeClr val="tx1"/>
                </a:solidFill>
                <a:latin typeface="Verdana" panose="020B0604030504040204" pitchFamily="34" charset="0"/>
              </a:rPr>
              <a:t>Injecting</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b="29204"/>
          <a:stretch/>
        </p:blipFill>
        <p:spPr>
          <a:xfrm>
            <a:off x="1447800" y="971550"/>
            <a:ext cx="1767650" cy="1303571"/>
          </a:xfrm>
          <a:prstGeom prst="ellipse">
            <a:avLst/>
          </a:prstGeom>
          <a:ln>
            <a:noFill/>
          </a:ln>
          <a:effectLst>
            <a:softEdge rad="112500"/>
          </a:effectLst>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77470" y="1047750"/>
            <a:ext cx="1780259" cy="1335194"/>
          </a:xfrm>
          <a:prstGeom prst="ellipse">
            <a:avLst/>
          </a:prstGeom>
          <a:ln>
            <a:noFill/>
          </a:ln>
          <a:effectLst>
            <a:softEdge rad="112500"/>
          </a:effec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l="25390"/>
          <a:stretch/>
        </p:blipFill>
        <p:spPr>
          <a:xfrm>
            <a:off x="1659867" y="2959580"/>
            <a:ext cx="1343516" cy="1344535"/>
          </a:xfrm>
          <a:prstGeom prst="ellipse">
            <a:avLst/>
          </a:prstGeom>
          <a:ln>
            <a:noFill/>
          </a:ln>
          <a:effectLst>
            <a:softEdge rad="112500"/>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32990" y="2903222"/>
            <a:ext cx="1278819" cy="1703901"/>
          </a:xfrm>
          <a:prstGeom prst="ellipse">
            <a:avLst/>
          </a:prstGeom>
          <a:ln>
            <a:noFill/>
          </a:ln>
          <a:effectLst>
            <a:softEdge rad="112500"/>
          </a:effectLst>
        </p:spPr>
      </p:pic>
    </p:spTree>
    <p:extLst>
      <p:ext uri="{BB962C8B-B14F-4D97-AF65-F5344CB8AC3E}">
        <p14:creationId xmlns:p14="http://schemas.microsoft.com/office/powerpoint/2010/main" val="870872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box(in)">
                                      <p:cBhvr>
                                        <p:cTn id="7" dur="5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2263975" y="80566"/>
            <a:ext cx="8226425" cy="857250"/>
          </a:xfrm>
        </p:spPr>
        <p:txBody>
          <a:bodyPr>
            <a:normAutofit/>
          </a:bodyPr>
          <a:lstStyle/>
          <a:p>
            <a:pPr eaLnBrk="1" hangingPunct="1">
              <a:defRPr/>
            </a:pPr>
            <a:r>
              <a:rPr lang="en-US" altLang="en-US" sz="4000" b="1" dirty="0">
                <a:solidFill>
                  <a:srgbClr val="002060"/>
                </a:solidFill>
                <a:latin typeface="+mn-lt"/>
              </a:rPr>
              <a:t>Duration of Effects </a:t>
            </a:r>
            <a:endParaRPr lang="en-US" altLang="en-US" sz="2800" b="1" dirty="0">
              <a:solidFill>
                <a:srgbClr val="002060"/>
              </a:solidFill>
            </a:endParaRPr>
          </a:p>
        </p:txBody>
      </p:sp>
      <p:sp>
        <p:nvSpPr>
          <p:cNvPr id="71683" name="Rectangle 3"/>
          <p:cNvSpPr>
            <a:spLocks noGrp="1" noChangeArrowheads="1"/>
          </p:cNvSpPr>
          <p:nvPr>
            <p:ph type="body" sz="half" idx="4294967295"/>
          </p:nvPr>
        </p:nvSpPr>
        <p:spPr>
          <a:xfrm>
            <a:off x="1014300" y="1133475"/>
            <a:ext cx="6286500" cy="3373437"/>
          </a:xfrm>
        </p:spPr>
        <p:txBody>
          <a:bodyPr>
            <a:normAutofit/>
          </a:bodyPr>
          <a:lstStyle/>
          <a:p>
            <a:pPr marL="0" indent="0" eaLnBrk="1" hangingPunct="1">
              <a:buClr>
                <a:srgbClr val="FF0000"/>
              </a:buClr>
              <a:buNone/>
              <a:defRPr/>
            </a:pPr>
            <a:r>
              <a:rPr lang="en-US" altLang="en-US" sz="2400" dirty="0"/>
              <a:t>                                    </a:t>
            </a:r>
            <a:r>
              <a:rPr lang="en-US" altLang="en-US" sz="2400" b="1" dirty="0"/>
              <a:t>Cocaine</a:t>
            </a:r>
          </a:p>
          <a:p>
            <a:pPr marL="0" indent="0" eaLnBrk="1" hangingPunct="1">
              <a:buClr>
                <a:srgbClr val="FF0000"/>
              </a:buClr>
              <a:buNone/>
              <a:defRPr/>
            </a:pPr>
            <a:r>
              <a:rPr lang="en-US" altLang="en-US" sz="2400" dirty="0"/>
              <a:t>                         - </a:t>
            </a:r>
            <a:r>
              <a:rPr lang="en-US" altLang="en-US" sz="2000" dirty="0"/>
              <a:t>5 to 10 minutes (smoked)</a:t>
            </a:r>
          </a:p>
          <a:p>
            <a:pPr marL="0" indent="0" eaLnBrk="1" hangingPunct="1">
              <a:buClr>
                <a:srgbClr val="FF0000"/>
              </a:buClr>
              <a:buNone/>
              <a:defRPr/>
            </a:pPr>
            <a:r>
              <a:rPr lang="en-US" altLang="en-US" sz="2000" dirty="0"/>
              <a:t>                              - 45 to 90 minutes (injected)</a:t>
            </a:r>
          </a:p>
          <a:p>
            <a:pPr lvl="1" eaLnBrk="1" hangingPunct="1">
              <a:buClr>
                <a:srgbClr val="FF0000"/>
              </a:buClr>
              <a:buFontTx/>
              <a:buChar char="•"/>
              <a:defRPr/>
            </a:pPr>
            <a:endParaRPr lang="en-US" altLang="en-US" sz="1800" b="1" dirty="0"/>
          </a:p>
          <a:p>
            <a:pPr marL="0" indent="0" eaLnBrk="1" hangingPunct="1">
              <a:buClr>
                <a:srgbClr val="FF0000"/>
              </a:buClr>
              <a:buNone/>
              <a:defRPr/>
            </a:pPr>
            <a:r>
              <a:rPr lang="en-US" altLang="en-US" sz="2400" b="1" dirty="0"/>
              <a:t>Amphetamines  </a:t>
            </a:r>
            <a:r>
              <a:rPr lang="en-US" altLang="en-US" sz="2400" dirty="0"/>
              <a:t>                     </a:t>
            </a:r>
            <a:r>
              <a:rPr lang="en-US" altLang="en-US" sz="2400" b="1" dirty="0"/>
              <a:t>Methamphetamine</a:t>
            </a:r>
          </a:p>
          <a:p>
            <a:pPr marL="0" indent="0" eaLnBrk="1" hangingPunct="1">
              <a:buClr>
                <a:srgbClr val="FF0000"/>
              </a:buClr>
              <a:buNone/>
              <a:defRPr/>
            </a:pPr>
            <a:r>
              <a:rPr lang="en-US" altLang="en-US" sz="2400" dirty="0"/>
              <a:t>-</a:t>
            </a:r>
            <a:r>
              <a:rPr lang="en-US" altLang="en-US" sz="2000" dirty="0"/>
              <a:t> 4 to 8 hours			- 12 hours</a:t>
            </a:r>
          </a:p>
          <a:p>
            <a:pPr marL="0" indent="0" eaLnBrk="1" hangingPunct="1">
              <a:buClr>
                <a:srgbClr val="FF0000"/>
              </a:buClr>
              <a:buNone/>
              <a:defRPr/>
            </a:pPr>
            <a:endParaRPr lang="en-US" altLang="en-US" sz="2000" dirty="0"/>
          </a:p>
          <a:p>
            <a:pPr marL="0" indent="0" algn="ctr" eaLnBrk="1" hangingPunct="1">
              <a:buClr>
                <a:srgbClr val="FF0000"/>
              </a:buClr>
              <a:buNone/>
              <a:defRPr/>
            </a:pPr>
            <a:r>
              <a:rPr lang="en-US" altLang="en-US" sz="2400" dirty="0"/>
              <a:t>          </a:t>
            </a:r>
            <a:r>
              <a:rPr lang="en-US" altLang="en-US" sz="2400" b="1" dirty="0"/>
              <a:t>Adderall / Dexedrine – Varies </a:t>
            </a:r>
          </a:p>
        </p:txBody>
      </p:sp>
      <p:sp>
        <p:nvSpPr>
          <p:cNvPr id="71696" name="Text Box 16"/>
          <p:cNvSpPr txBox="1">
            <a:spLocks noChangeArrowheads="1"/>
          </p:cNvSpPr>
          <p:nvPr/>
        </p:nvSpPr>
        <p:spPr bwMode="auto">
          <a:xfrm>
            <a:off x="1196068" y="429146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2800" y="276225"/>
            <a:ext cx="1727051" cy="1885950"/>
          </a:xfrm>
          <a:prstGeom prst="rect">
            <a:avLst/>
          </a:prstGeom>
        </p:spPr>
      </p:pic>
    </p:spTree>
    <p:extLst>
      <p:ext uri="{BB962C8B-B14F-4D97-AF65-F5344CB8AC3E}">
        <p14:creationId xmlns:p14="http://schemas.microsoft.com/office/powerpoint/2010/main" val="11346882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wipe(left)">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wipe(left)">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wipe(left)">
                                      <p:cBhvr>
                                        <p:cTn id="17" dur="500"/>
                                        <p:tgtEl>
                                          <p:spTgt spid="71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683">
                                            <p:txEl>
                                              <p:pRg st="4" end="4"/>
                                            </p:txEl>
                                          </p:spTgt>
                                        </p:tgtEl>
                                        <p:attrNameLst>
                                          <p:attrName>style.visibility</p:attrName>
                                        </p:attrNameLst>
                                      </p:cBhvr>
                                      <p:to>
                                        <p:strVal val="visible"/>
                                      </p:to>
                                    </p:set>
                                    <p:animEffect transition="in" filter="wipe(left)">
                                      <p:cBhvr>
                                        <p:cTn id="22" dur="500"/>
                                        <p:tgtEl>
                                          <p:spTgt spid="716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animEffect transition="in" filter="wipe(left)">
                                      <p:cBhvr>
                                        <p:cTn id="27" dur="500"/>
                                        <p:tgtEl>
                                          <p:spTgt spid="7168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1683">
                                            <p:txEl>
                                              <p:pRg st="7" end="7"/>
                                            </p:txEl>
                                          </p:spTgt>
                                        </p:tgtEl>
                                        <p:attrNameLst>
                                          <p:attrName>style.visibility</p:attrName>
                                        </p:attrNameLst>
                                      </p:cBhvr>
                                      <p:to>
                                        <p:strVal val="visible"/>
                                      </p:to>
                                    </p:set>
                                    <p:animEffect transition="in" filter="wipe(left)">
                                      <p:cBhvr>
                                        <p:cTn id="32" dur="500"/>
                                        <p:tgtEl>
                                          <p:spTgt spid="71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529" y="643907"/>
            <a:ext cx="2438400" cy="3629025"/>
          </a:xfrm>
          <a:prstGeom prst="rect">
            <a:avLst/>
          </a:prstGeom>
        </p:spPr>
      </p:pic>
      <p:sp>
        <p:nvSpPr>
          <p:cNvPr id="3" name="Text Placeholder 2"/>
          <p:cNvSpPr>
            <a:spLocks noGrp="1"/>
          </p:cNvSpPr>
          <p:nvPr>
            <p:ph type="body" sz="quarter" idx="4294967295"/>
          </p:nvPr>
        </p:nvSpPr>
        <p:spPr>
          <a:xfrm>
            <a:off x="671400" y="-487275"/>
            <a:ext cx="7543800" cy="3505200"/>
          </a:xfrm>
        </p:spPr>
        <p:txBody>
          <a:bodyPr/>
          <a:lstStyle/>
          <a:p>
            <a:pPr algn="ct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CNS Stimulants?</a:t>
            </a:r>
          </a:p>
        </p:txBody>
      </p:sp>
      <p:sp>
        <p:nvSpPr>
          <p:cNvPr id="2" name="Text Box 6">
            <a:extLst>
              <a:ext uri="{FF2B5EF4-FFF2-40B4-BE49-F238E27FC236}">
                <a16:creationId xmlns:a16="http://schemas.microsoft.com/office/drawing/2014/main" id="{18D7573C-1C94-EADB-D3B3-0C0DC381A2C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840507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628900" y="168884"/>
            <a:ext cx="6515100" cy="857250"/>
          </a:xfrm>
        </p:spPr>
        <p:txBody>
          <a:bodyPr/>
          <a:lstStyle/>
          <a:p>
            <a:pPr eaLnBrk="1" hangingPunct="1">
              <a:defRPr/>
            </a:pPr>
            <a:r>
              <a:rPr lang="en-US" altLang="en-US" sz="4000" b="1" dirty="0">
                <a:solidFill>
                  <a:srgbClr val="002060"/>
                </a:solidFill>
                <a:latin typeface="+mn-lt"/>
              </a:rPr>
              <a:t>Hallucinogens</a:t>
            </a:r>
          </a:p>
        </p:txBody>
      </p:sp>
      <p:sp>
        <p:nvSpPr>
          <p:cNvPr id="9222" name="Text Box 6"/>
          <p:cNvSpPr txBox="1">
            <a:spLocks noChangeArrowheads="1"/>
          </p:cNvSpPr>
          <p:nvPr/>
        </p:nvSpPr>
        <p:spPr bwMode="auto">
          <a:xfrm>
            <a:off x="1226546" y="433054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885950"/>
            <a:ext cx="2857500" cy="23526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521" y="1046506"/>
            <a:ext cx="2143125" cy="160972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92026" y="2857499"/>
            <a:ext cx="2723373" cy="1688491"/>
          </a:xfrm>
          <a:prstGeom prst="rect">
            <a:avLst/>
          </a:prstGeom>
        </p:spPr>
      </p:pic>
    </p:spTree>
    <p:extLst>
      <p:ext uri="{BB962C8B-B14F-4D97-AF65-F5344CB8AC3E}">
        <p14:creationId xmlns:p14="http://schemas.microsoft.com/office/powerpoint/2010/main" val="37538662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29630" t="22210"/>
          <a:stretch/>
        </p:blipFill>
        <p:spPr>
          <a:xfrm>
            <a:off x="7086600" y="3022010"/>
            <a:ext cx="1809750" cy="1577019"/>
          </a:xfrm>
          <a:prstGeom prst="ellipse">
            <a:avLst/>
          </a:prstGeom>
          <a:ln>
            <a:noFill/>
          </a:ln>
          <a:effectLst>
            <a:softEdge rad="112500"/>
          </a:effectLst>
        </p:spPr>
      </p:pic>
      <p:sp>
        <p:nvSpPr>
          <p:cNvPr id="74754" name="Text Box 2"/>
          <p:cNvSpPr txBox="1">
            <a:spLocks noChangeArrowheads="1"/>
          </p:cNvSpPr>
          <p:nvPr/>
        </p:nvSpPr>
        <p:spPr bwMode="auto">
          <a:xfrm>
            <a:off x="1370850" y="1013784"/>
            <a:ext cx="677235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600" dirty="0">
                <a:latin typeface="+mn-lt"/>
              </a:rPr>
              <a:t>Drugs that affect a person’s perceptions,  sensations, thinking, self-awareness and emotions.  </a:t>
            </a:r>
          </a:p>
          <a:p>
            <a:pPr>
              <a:buFont typeface="CommonBullets" pitchFamily="34" charset="2"/>
              <a:buNone/>
              <a:defRPr/>
            </a:pPr>
            <a:endParaRPr lang="en-US" altLang="en-US" sz="3600" dirty="0">
              <a:latin typeface="+mn-lt"/>
            </a:endParaRPr>
          </a:p>
          <a:p>
            <a:pPr>
              <a:defRPr/>
            </a:pPr>
            <a:r>
              <a:rPr lang="en-US" altLang="en-US" sz="3600" dirty="0">
                <a:latin typeface="+mn-lt"/>
              </a:rPr>
              <a:t>Can cause the user to perceive things differently from what they actually are.</a:t>
            </a:r>
          </a:p>
          <a:p>
            <a:pPr>
              <a:defRPr/>
            </a:pPr>
            <a:endParaRPr lang="en-US" altLang="en-US" sz="3600" dirty="0">
              <a:latin typeface="+mn-lt"/>
            </a:endParaRPr>
          </a:p>
          <a:p>
            <a:pPr>
              <a:defRPr/>
            </a:pPr>
            <a:r>
              <a:rPr lang="en-US" altLang="en-US" sz="3600" dirty="0">
                <a:latin typeface="+mn-lt"/>
              </a:rPr>
              <a:t>Can cause a mixing or transposition of                                                                      the senses, known as </a:t>
            </a:r>
            <a:r>
              <a:rPr lang="en-US" altLang="en-US" sz="3600" i="1" dirty="0">
                <a:latin typeface="+mn-lt"/>
              </a:rPr>
              <a:t>Synesthesia</a:t>
            </a:r>
            <a:r>
              <a:rPr lang="en-US" altLang="en-US" sz="3600" dirty="0">
                <a:latin typeface="+mn-lt"/>
              </a:rPr>
              <a:t>.</a:t>
            </a:r>
          </a:p>
        </p:txBody>
      </p:sp>
      <p:sp>
        <p:nvSpPr>
          <p:cNvPr id="74755" name="Text Box 3"/>
          <p:cNvSpPr txBox="1">
            <a:spLocks noChangeArrowheads="1"/>
          </p:cNvSpPr>
          <p:nvPr/>
        </p:nvSpPr>
        <p:spPr bwMode="auto">
          <a:xfrm>
            <a:off x="2970292" y="219075"/>
            <a:ext cx="3161743"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b="1" baseline="0" dirty="0">
                <a:solidFill>
                  <a:srgbClr val="002060"/>
                </a:solidFill>
                <a:latin typeface="+mn-lt"/>
              </a:rPr>
              <a:t>Hallucinogens</a:t>
            </a:r>
          </a:p>
        </p:txBody>
      </p:sp>
      <p:sp>
        <p:nvSpPr>
          <p:cNvPr id="74757" name="Text Box 5"/>
          <p:cNvSpPr txBox="1">
            <a:spLocks noChangeArrowheads="1"/>
          </p:cNvSpPr>
          <p:nvPr/>
        </p:nvSpPr>
        <p:spPr bwMode="auto">
          <a:xfrm>
            <a:off x="1322188" y="4383585"/>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9523445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idx="4294967295"/>
          </p:nvPr>
        </p:nvSpPr>
        <p:spPr>
          <a:xfrm>
            <a:off x="905160" y="233189"/>
            <a:ext cx="8051800" cy="438150"/>
          </a:xfrm>
        </p:spPr>
        <p:txBody>
          <a:bodyPr>
            <a:noAutofit/>
          </a:bodyPr>
          <a:lstStyle/>
          <a:p>
            <a:r>
              <a:rPr lang="en-US" altLang="en-US" sz="4000" b="1" dirty="0">
                <a:solidFill>
                  <a:srgbClr val="002060"/>
                </a:solidFill>
                <a:latin typeface="+mn-lt"/>
              </a:rPr>
              <a:t>Synthetic Hallucinogens</a:t>
            </a:r>
          </a:p>
        </p:txBody>
      </p:sp>
      <p:sp>
        <p:nvSpPr>
          <p:cNvPr id="6" name="Content Placeholder 1"/>
          <p:cNvSpPr>
            <a:spLocks noGrp="1"/>
          </p:cNvSpPr>
          <p:nvPr>
            <p:ph idx="4294967295"/>
          </p:nvPr>
        </p:nvSpPr>
        <p:spPr>
          <a:xfrm>
            <a:off x="932147" y="1221438"/>
            <a:ext cx="8024813" cy="2830512"/>
          </a:xfrm>
        </p:spPr>
        <p:txBody>
          <a:bodyPr>
            <a:normAutofit/>
          </a:bodyPr>
          <a:lstStyle/>
          <a:p>
            <a:pPr marL="457200" indent="-457200">
              <a:spcBef>
                <a:spcPts val="1200"/>
              </a:spcBef>
              <a:spcAft>
                <a:spcPts val="0"/>
              </a:spcAft>
              <a:buFontTx/>
              <a:buChar char="•"/>
            </a:pPr>
            <a:r>
              <a:rPr lang="en-US" altLang="en-US" sz="3200" dirty="0"/>
              <a:t>LSD </a:t>
            </a:r>
          </a:p>
          <a:p>
            <a:pPr marL="457200" indent="-457200">
              <a:spcBef>
                <a:spcPts val="1200"/>
              </a:spcBef>
              <a:spcAft>
                <a:spcPts val="0"/>
              </a:spcAft>
              <a:buFontTx/>
              <a:buChar char="•"/>
            </a:pPr>
            <a:r>
              <a:rPr lang="en-US" altLang="en-US" sz="3200" dirty="0"/>
              <a:t>MDMA (Ecstasy) </a:t>
            </a:r>
          </a:p>
          <a:p>
            <a:pPr marL="457200" indent="-457200">
              <a:spcBef>
                <a:spcPts val="1200"/>
              </a:spcBef>
              <a:spcAft>
                <a:spcPts val="0"/>
              </a:spcAft>
              <a:buFontTx/>
              <a:buChar char="•"/>
            </a:pPr>
            <a:r>
              <a:rPr lang="en-US" altLang="en-US" sz="3200" dirty="0"/>
              <a:t>Designer Psychedelics</a:t>
            </a:r>
          </a:p>
          <a:p>
            <a:pPr marL="457200" indent="-457200">
              <a:spcBef>
                <a:spcPts val="1200"/>
              </a:spcBef>
              <a:spcAft>
                <a:spcPts val="0"/>
              </a:spcAft>
              <a:buFontTx/>
              <a:buChar char="•"/>
            </a:pPr>
            <a:endParaRPr lang="en-US" altLang="en-US" sz="3200" dirty="0"/>
          </a:p>
        </p:txBody>
      </p:sp>
      <p:pic>
        <p:nvPicPr>
          <p:cNvPr id="1039" name="Picture 15" descr="mage result for lsd"/>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46321"/>
          <a:stretch/>
        </p:blipFill>
        <p:spPr bwMode="auto">
          <a:xfrm>
            <a:off x="5322239" y="1014360"/>
            <a:ext cx="1604196" cy="15573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Ecstasy (MDMA): Are There Safer Alternatives? | Sunrise House">
            <a:extLst>
              <a:ext uri="{FF2B5EF4-FFF2-40B4-BE49-F238E27FC236}">
                <a16:creationId xmlns:a16="http://schemas.microsoft.com/office/drawing/2014/main" id="{5BE6E2B7-18FD-562A-0026-5248D27CE0B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26435" y="2383700"/>
            <a:ext cx="1956817" cy="13851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1F1BE9E1-BB67-19D8-5442-0386FBA1EDC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5415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2A0FF-AAD3-BA55-F67B-ECCDC56E2227}"/>
              </a:ext>
            </a:extLst>
          </p:cNvPr>
          <p:cNvPicPr>
            <a:picLocks noChangeAspect="1"/>
          </p:cNvPicPr>
          <p:nvPr/>
        </p:nvPicPr>
        <p:blipFill>
          <a:blip r:embed="rId2"/>
          <a:stretch>
            <a:fillRect/>
          </a:stretch>
        </p:blipFill>
        <p:spPr>
          <a:xfrm>
            <a:off x="1851524" y="214877"/>
            <a:ext cx="5440952" cy="3046933"/>
          </a:xfrm>
          <a:prstGeom prst="rect">
            <a:avLst/>
          </a:prstGeom>
        </p:spPr>
      </p:pic>
      <p:sp>
        <p:nvSpPr>
          <p:cNvPr id="8" name="TextBox 7">
            <a:extLst>
              <a:ext uri="{FF2B5EF4-FFF2-40B4-BE49-F238E27FC236}">
                <a16:creationId xmlns:a16="http://schemas.microsoft.com/office/drawing/2014/main" id="{EFC754A3-F9C3-C183-FEE3-A12619EEA82D}"/>
              </a:ext>
            </a:extLst>
          </p:cNvPr>
          <p:cNvSpPr txBox="1"/>
          <p:nvPr/>
        </p:nvSpPr>
        <p:spPr>
          <a:xfrm>
            <a:off x="828000" y="3435065"/>
            <a:ext cx="7142400" cy="913070"/>
          </a:xfrm>
          <a:prstGeom prst="rect">
            <a:avLst/>
          </a:prstGeom>
          <a:noFill/>
        </p:spPr>
        <p:txBody>
          <a:bodyPr wrap="square">
            <a:spAutoFit/>
          </a:bodyPr>
          <a:lstStyle/>
          <a:p>
            <a:r>
              <a:rPr lang="en-US" dirty="0">
                <a:solidFill>
                  <a:schemeClr val="tx1"/>
                </a:solidFill>
                <a:hlinkClick r:id="rId3"/>
              </a:rPr>
              <a:t>https://www.youtube.com/watch?v=jEAr7ThsYew</a:t>
            </a:r>
            <a:endParaRPr lang="en-US" dirty="0">
              <a:solidFill>
                <a:schemeClr val="tx1"/>
              </a:solidFill>
            </a:endParaRPr>
          </a:p>
          <a:p>
            <a:endParaRPr lang="en-US" dirty="0">
              <a:solidFill>
                <a:schemeClr val="tx1"/>
              </a:solidFill>
            </a:endParaRPr>
          </a:p>
        </p:txBody>
      </p:sp>
      <p:sp>
        <p:nvSpPr>
          <p:cNvPr id="3" name="Text Box 6">
            <a:extLst>
              <a:ext uri="{FF2B5EF4-FFF2-40B4-BE49-F238E27FC236}">
                <a16:creationId xmlns:a16="http://schemas.microsoft.com/office/drawing/2014/main" id="{3313046A-82FA-CC35-CFAF-A7292F6374E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545089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85850" y="193221"/>
            <a:ext cx="7543800" cy="762000"/>
          </a:xfrm>
        </p:spPr>
        <p:txBody>
          <a:bodyPr>
            <a:normAutofit/>
          </a:bodyPr>
          <a:lstStyle/>
          <a:p>
            <a:pPr marL="0" indent="0">
              <a:buNone/>
            </a:pPr>
            <a:r>
              <a:rPr lang="en-US" sz="4400" b="1" dirty="0">
                <a:solidFill>
                  <a:srgbClr val="002060"/>
                </a:solidFill>
              </a:rPr>
              <a:t>              Objectives</a:t>
            </a:r>
          </a:p>
        </p:txBody>
      </p:sp>
      <p:sp>
        <p:nvSpPr>
          <p:cNvPr id="3" name="Text Placeholder 2"/>
          <p:cNvSpPr>
            <a:spLocks noGrp="1"/>
          </p:cNvSpPr>
          <p:nvPr>
            <p:ph type="body" sz="quarter" idx="4294967295"/>
          </p:nvPr>
        </p:nvSpPr>
        <p:spPr>
          <a:xfrm>
            <a:off x="547007" y="1058636"/>
            <a:ext cx="7878536" cy="3505200"/>
          </a:xfrm>
        </p:spPr>
        <p:txBody>
          <a:bodyPr>
            <a:normAutofit/>
          </a:bodyPr>
          <a:lstStyle/>
          <a:p>
            <a:pPr marL="457200" indent="-457200">
              <a:buFont typeface="Wingdings" panose="05000000000000000000" pitchFamily="2" charset="2"/>
              <a:buChar char="ü"/>
            </a:pPr>
            <a:r>
              <a:rPr lang="en-US" sz="2800"/>
              <a:t>Understand the goals of DITEP training </a:t>
            </a:r>
          </a:p>
          <a:p>
            <a:endParaRPr lang="en-US" sz="2800"/>
          </a:p>
          <a:p>
            <a:pPr marL="457200" indent="-457200">
              <a:buFont typeface="Wingdings" panose="05000000000000000000" pitchFamily="2" charset="2"/>
              <a:buChar char="ü"/>
            </a:pPr>
            <a:r>
              <a:rPr lang="en-US" sz="2800"/>
              <a:t>Understand how DITEP can assist in identifying drug-impaired students</a:t>
            </a:r>
          </a:p>
          <a:p>
            <a:pPr marL="457200" indent="-457200">
              <a:buFont typeface="Wingdings" panose="05000000000000000000" pitchFamily="2" charset="2"/>
              <a:buChar char="ü"/>
            </a:pPr>
            <a:endParaRPr lang="en-US" sz="2800"/>
          </a:p>
          <a:p>
            <a:pPr marL="457200" indent="-457200">
              <a:buFont typeface="Wingdings" panose="05000000000000000000" pitchFamily="2" charset="2"/>
              <a:buChar char="ü"/>
            </a:pPr>
            <a:r>
              <a:rPr lang="en-US" sz="2800"/>
              <a:t>Properly recognize and describe drug impairment indicators  </a:t>
            </a:r>
          </a:p>
        </p:txBody>
      </p:sp>
      <p:sp>
        <p:nvSpPr>
          <p:cNvPr id="4" name="Text Box 6">
            <a:extLst>
              <a:ext uri="{FF2B5EF4-FFF2-40B4-BE49-F238E27FC236}">
                <a16:creationId xmlns:a16="http://schemas.microsoft.com/office/drawing/2014/main" id="{AF41968F-1D67-A2AE-6BEB-C80B5C91BCF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846571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idx="4294967295"/>
          </p:nvPr>
        </p:nvSpPr>
        <p:spPr>
          <a:xfrm>
            <a:off x="905160" y="233189"/>
            <a:ext cx="8051800" cy="438150"/>
          </a:xfrm>
        </p:spPr>
        <p:txBody>
          <a:bodyPr>
            <a:noAutofit/>
          </a:bodyPr>
          <a:lstStyle/>
          <a:p>
            <a:r>
              <a:rPr lang="en-US" altLang="en-US" sz="4000" b="1" dirty="0">
                <a:solidFill>
                  <a:srgbClr val="002060"/>
                </a:solidFill>
                <a:latin typeface="+mn-lt"/>
              </a:rPr>
              <a:t>Natural Hallucinogens</a:t>
            </a:r>
          </a:p>
        </p:txBody>
      </p:sp>
      <p:sp>
        <p:nvSpPr>
          <p:cNvPr id="6" name="Content Placeholder 1"/>
          <p:cNvSpPr>
            <a:spLocks noGrp="1"/>
          </p:cNvSpPr>
          <p:nvPr>
            <p:ph idx="4294967295"/>
          </p:nvPr>
        </p:nvSpPr>
        <p:spPr>
          <a:xfrm>
            <a:off x="932147" y="1221438"/>
            <a:ext cx="8024813" cy="2830512"/>
          </a:xfrm>
        </p:spPr>
        <p:txBody>
          <a:bodyPr>
            <a:normAutofit/>
          </a:bodyPr>
          <a:lstStyle/>
          <a:p>
            <a:pPr marL="457200" indent="-457200">
              <a:spcBef>
                <a:spcPts val="1200"/>
              </a:spcBef>
              <a:spcAft>
                <a:spcPts val="0"/>
              </a:spcAft>
              <a:buFontTx/>
              <a:buChar char="•"/>
            </a:pPr>
            <a:r>
              <a:rPr lang="en-US" altLang="en-US" sz="3200" dirty="0"/>
              <a:t>Salvia </a:t>
            </a:r>
            <a:r>
              <a:rPr lang="en-US" altLang="en-US" sz="3200" dirty="0" err="1"/>
              <a:t>Divinorum</a:t>
            </a:r>
            <a:endParaRPr lang="en-US" altLang="en-US" sz="3200" dirty="0"/>
          </a:p>
          <a:p>
            <a:pPr marL="457200" indent="-457200">
              <a:spcBef>
                <a:spcPts val="1200"/>
              </a:spcBef>
              <a:spcAft>
                <a:spcPts val="0"/>
              </a:spcAft>
              <a:buFontTx/>
              <a:buChar char="•"/>
            </a:pPr>
            <a:r>
              <a:rPr lang="en-US" altLang="en-US" sz="3200" dirty="0"/>
              <a:t>Peyote</a:t>
            </a:r>
          </a:p>
          <a:p>
            <a:pPr marL="457200" indent="-457200">
              <a:spcBef>
                <a:spcPts val="1200"/>
              </a:spcBef>
              <a:spcAft>
                <a:spcPts val="0"/>
              </a:spcAft>
              <a:buFontTx/>
              <a:buChar char="•"/>
            </a:pPr>
            <a:r>
              <a:rPr lang="en-US" altLang="en-US" sz="3200" dirty="0"/>
              <a:t>Psilocybin</a:t>
            </a:r>
          </a:p>
          <a:p>
            <a:pPr marL="457200" indent="-457200">
              <a:spcBef>
                <a:spcPts val="1200"/>
              </a:spcBef>
              <a:spcAft>
                <a:spcPts val="0"/>
              </a:spcAft>
              <a:buFontTx/>
              <a:buChar char="•"/>
            </a:pPr>
            <a:r>
              <a:rPr lang="en-US" altLang="en-US" sz="3200" dirty="0"/>
              <a:t>Morning Glory Sees</a:t>
            </a:r>
          </a:p>
        </p:txBody>
      </p:sp>
      <p:pic>
        <p:nvPicPr>
          <p:cNvPr id="8" name="Picture 6" descr="peyote"/>
          <p:cNvPicPr>
            <a:picLocks noChangeAspect="1" noChangeArrowheads="1"/>
          </p:cNvPicPr>
          <p:nvPr/>
        </p:nvPicPr>
        <p:blipFill>
          <a:blip r:embed="rId3"/>
          <a:srcRect l="4114" t="4808" r="2531"/>
          <a:stretch>
            <a:fillRect/>
          </a:stretch>
        </p:blipFill>
        <p:spPr bwMode="auto">
          <a:xfrm>
            <a:off x="4282575" y="1617521"/>
            <a:ext cx="2500146" cy="1259102"/>
          </a:xfrm>
          <a:prstGeom prst="ellipse">
            <a:avLst/>
          </a:prstGeom>
          <a:ln>
            <a:noFill/>
          </a:ln>
          <a:effectLst>
            <a:softEdge rad="112500"/>
          </a:effectLst>
        </p:spPr>
      </p:pic>
      <p:pic>
        <p:nvPicPr>
          <p:cNvPr id="1037" name="Picture 13" descr="elated image"/>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2800" r="18800"/>
          <a:stretch/>
        </p:blipFill>
        <p:spPr bwMode="auto">
          <a:xfrm>
            <a:off x="6827332" y="95224"/>
            <a:ext cx="1956816" cy="25130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Magic mushroom' states are going somewhere, but slowly | Food Safety News">
            <a:extLst>
              <a:ext uri="{FF2B5EF4-FFF2-40B4-BE49-F238E27FC236}">
                <a16:creationId xmlns:a16="http://schemas.microsoft.com/office/drawing/2014/main" id="{A621BA0E-EF89-1025-A340-5701AE3FC34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98609" y="2948605"/>
            <a:ext cx="2500146" cy="1417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1F1BE9E1-BB67-19D8-5442-0386FBA1EDC7}"/>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 Professionals</a:t>
            </a:r>
          </a:p>
        </p:txBody>
      </p:sp>
    </p:spTree>
    <p:extLst>
      <p:ext uri="{BB962C8B-B14F-4D97-AF65-F5344CB8AC3E}">
        <p14:creationId xmlns:p14="http://schemas.microsoft.com/office/powerpoint/2010/main" val="1180699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838200" y="76477"/>
            <a:ext cx="7467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baseline="0" dirty="0">
                <a:solidFill>
                  <a:srgbClr val="002060"/>
                </a:solidFill>
                <a:latin typeface="+mn-lt"/>
              </a:rPr>
              <a:t>General Impairment Indicators</a:t>
            </a:r>
          </a:p>
        </p:txBody>
      </p:sp>
      <p:sp>
        <p:nvSpPr>
          <p:cNvPr id="59396" name="Text Box 4"/>
          <p:cNvSpPr txBox="1">
            <a:spLocks noChangeArrowheads="1"/>
          </p:cNvSpPr>
          <p:nvPr/>
        </p:nvSpPr>
        <p:spPr bwMode="auto">
          <a:xfrm>
            <a:off x="1238700" y="432731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17977" r="25522"/>
          <a:stretch/>
        </p:blipFill>
        <p:spPr>
          <a:xfrm>
            <a:off x="7153163" y="2684303"/>
            <a:ext cx="1587637" cy="1873291"/>
          </a:xfrm>
          <a:prstGeom prst="ellipse">
            <a:avLst/>
          </a:prstGeom>
          <a:ln>
            <a:noFill/>
          </a:ln>
          <a:effectLst>
            <a:softEdge rad="112500"/>
          </a:effectLst>
        </p:spPr>
      </p:pic>
      <p:sp>
        <p:nvSpPr>
          <p:cNvPr id="6" name="Content Placeholder 2"/>
          <p:cNvSpPr>
            <a:spLocks noGrp="1"/>
          </p:cNvSpPr>
          <p:nvPr>
            <p:ph sz="half" idx="4294967295"/>
          </p:nvPr>
        </p:nvSpPr>
        <p:spPr>
          <a:xfrm>
            <a:off x="972000" y="1150789"/>
            <a:ext cx="2838450" cy="2917825"/>
          </a:xfrm>
        </p:spPr>
        <p:txBody>
          <a:bodyPr>
            <a:noAutofit/>
          </a:bodyPr>
          <a:lstStyle/>
          <a:p>
            <a:pPr marL="0" indent="0">
              <a:spcBef>
                <a:spcPct val="15000"/>
              </a:spcBef>
              <a:buClr>
                <a:srgbClr val="FF0000"/>
              </a:buClr>
              <a:buSzPct val="80000"/>
              <a:buNone/>
              <a:defRPr/>
            </a:pPr>
            <a:r>
              <a:rPr lang="en-US" altLang="en-US" sz="2800" dirty="0"/>
              <a:t>- Hallucinations</a:t>
            </a:r>
          </a:p>
          <a:p>
            <a:pPr marL="0" indent="0">
              <a:spcBef>
                <a:spcPct val="15000"/>
              </a:spcBef>
              <a:buClr>
                <a:srgbClr val="FF0000"/>
              </a:buClr>
              <a:buSzPct val="80000"/>
              <a:buNone/>
              <a:defRPr/>
            </a:pPr>
            <a:r>
              <a:rPr lang="en-US" altLang="en-US" sz="2800" dirty="0"/>
              <a:t>- Body tremors</a:t>
            </a:r>
          </a:p>
          <a:p>
            <a:pPr marL="0" indent="0">
              <a:spcBef>
                <a:spcPct val="15000"/>
              </a:spcBef>
              <a:buClr>
                <a:srgbClr val="FF0000"/>
              </a:buClr>
              <a:buSzPct val="80000"/>
              <a:buNone/>
              <a:defRPr/>
            </a:pPr>
            <a:r>
              <a:rPr lang="en-US" altLang="en-US" sz="2800" dirty="0"/>
              <a:t>- Paranoia</a:t>
            </a:r>
          </a:p>
          <a:p>
            <a:pPr marL="0" indent="0">
              <a:spcBef>
                <a:spcPct val="15000"/>
              </a:spcBef>
              <a:buClr>
                <a:srgbClr val="FF0000"/>
              </a:buClr>
              <a:buSzPct val="80000"/>
              <a:buNone/>
              <a:defRPr/>
            </a:pPr>
            <a:r>
              <a:rPr lang="en-US" altLang="en-US" sz="2800" dirty="0"/>
              <a:t>- Uncoordinated</a:t>
            </a:r>
          </a:p>
          <a:p>
            <a:pPr marL="0" indent="0">
              <a:spcBef>
                <a:spcPct val="15000"/>
              </a:spcBef>
              <a:buClr>
                <a:srgbClr val="FF0000"/>
              </a:buClr>
              <a:buSzPct val="80000"/>
              <a:buNone/>
              <a:defRPr/>
            </a:pPr>
            <a:r>
              <a:rPr lang="en-US" altLang="en-US" sz="2800" dirty="0"/>
              <a:t>- Nausea</a:t>
            </a:r>
          </a:p>
          <a:p>
            <a:pPr marL="0" indent="0">
              <a:spcBef>
                <a:spcPct val="15000"/>
              </a:spcBef>
              <a:buClr>
                <a:srgbClr val="FF0000"/>
              </a:buClr>
              <a:buSzPct val="80000"/>
              <a:buNone/>
              <a:defRPr/>
            </a:pPr>
            <a:r>
              <a:rPr lang="en-US" altLang="en-US" sz="2800" dirty="0"/>
              <a:t>- Disoriented</a:t>
            </a:r>
          </a:p>
          <a:p>
            <a:pPr marL="0" indent="0">
              <a:spcBef>
                <a:spcPct val="15000"/>
              </a:spcBef>
              <a:buClr>
                <a:srgbClr val="FF0000"/>
              </a:buClr>
              <a:buSzPct val="80000"/>
              <a:buNone/>
              <a:defRPr/>
            </a:pPr>
            <a:r>
              <a:rPr lang="en-US" altLang="en-US" sz="2800" dirty="0"/>
              <a:t>- Dilated pupils</a:t>
            </a:r>
          </a:p>
          <a:p>
            <a:pPr marL="0" indent="0">
              <a:spcBef>
                <a:spcPct val="15000"/>
              </a:spcBef>
              <a:buClr>
                <a:srgbClr val="FF0000"/>
              </a:buClr>
              <a:buSzPct val="80000"/>
              <a:buNone/>
              <a:defRPr/>
            </a:pPr>
            <a:endParaRPr lang="en-US" altLang="en-US" sz="2800" dirty="0"/>
          </a:p>
          <a:p>
            <a:pPr marL="0" indent="0">
              <a:buNone/>
            </a:pPr>
            <a:endParaRPr lang="en-US" sz="2800" dirty="0"/>
          </a:p>
        </p:txBody>
      </p:sp>
      <p:sp>
        <p:nvSpPr>
          <p:cNvPr id="7" name="Content Placeholder 4"/>
          <p:cNvSpPr>
            <a:spLocks noGrp="1"/>
          </p:cNvSpPr>
          <p:nvPr>
            <p:ph sz="half" idx="4294967295"/>
          </p:nvPr>
        </p:nvSpPr>
        <p:spPr>
          <a:xfrm>
            <a:off x="3810450" y="1150789"/>
            <a:ext cx="3886200" cy="2919413"/>
          </a:xfrm>
        </p:spPr>
        <p:txBody>
          <a:bodyPr>
            <a:normAutofit/>
          </a:bodyPr>
          <a:lstStyle/>
          <a:p>
            <a:pPr marL="0" indent="0">
              <a:spcBef>
                <a:spcPct val="15000"/>
              </a:spcBef>
              <a:buClr>
                <a:srgbClr val="FF0000"/>
              </a:buClr>
              <a:buSzPct val="80000"/>
              <a:buNone/>
              <a:defRPr/>
            </a:pPr>
            <a:r>
              <a:rPr lang="en-US" altLang="en-US" sz="2800" dirty="0"/>
              <a:t>- Perspiring</a:t>
            </a:r>
          </a:p>
          <a:p>
            <a:pPr marL="0" indent="0">
              <a:spcBef>
                <a:spcPct val="15000"/>
              </a:spcBef>
              <a:buClr>
                <a:srgbClr val="FF0000"/>
              </a:buClr>
              <a:buSzPct val="80000"/>
              <a:buNone/>
              <a:defRPr/>
            </a:pPr>
            <a:r>
              <a:rPr lang="en-US" altLang="en-US" sz="2800" dirty="0"/>
              <a:t>- Memory loss</a:t>
            </a:r>
          </a:p>
          <a:p>
            <a:pPr marL="0" indent="0">
              <a:spcBef>
                <a:spcPct val="15000"/>
              </a:spcBef>
              <a:buClr>
                <a:srgbClr val="FF0000"/>
              </a:buClr>
              <a:buSzPct val="80000"/>
              <a:buNone/>
              <a:defRPr/>
            </a:pPr>
            <a:r>
              <a:rPr lang="en-US" altLang="en-US" sz="2800" dirty="0"/>
              <a:t>- Dazed appearance</a:t>
            </a:r>
          </a:p>
          <a:p>
            <a:pPr marL="0" indent="0">
              <a:spcBef>
                <a:spcPct val="15000"/>
              </a:spcBef>
              <a:buClr>
                <a:srgbClr val="FF0000"/>
              </a:buClr>
              <a:buSzPct val="80000"/>
              <a:buNone/>
              <a:defRPr/>
            </a:pPr>
            <a:r>
              <a:rPr lang="en-US" altLang="en-US" sz="2800" dirty="0"/>
              <a:t>- Flashbacks</a:t>
            </a:r>
          </a:p>
          <a:p>
            <a:pPr marL="0" indent="0">
              <a:spcBef>
                <a:spcPct val="15000"/>
              </a:spcBef>
              <a:buClr>
                <a:srgbClr val="FF0000"/>
              </a:buClr>
              <a:buSzPct val="80000"/>
              <a:buNone/>
              <a:defRPr/>
            </a:pPr>
            <a:r>
              <a:rPr lang="en-US" altLang="en-US" sz="2800" dirty="0"/>
              <a:t>- Difficulty with speech</a:t>
            </a:r>
          </a:p>
          <a:p>
            <a:pPr marL="0" indent="0">
              <a:spcBef>
                <a:spcPct val="15000"/>
              </a:spcBef>
              <a:buClr>
                <a:srgbClr val="FF0000"/>
              </a:buClr>
              <a:buSzPct val="80000"/>
              <a:buNone/>
              <a:defRPr/>
            </a:pPr>
            <a:r>
              <a:rPr lang="en-US" altLang="en-US" sz="2800" dirty="0"/>
              <a:t>- Synesthesia</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l="12207" r="14551"/>
          <a:stretch/>
        </p:blipFill>
        <p:spPr>
          <a:xfrm>
            <a:off x="6965964" y="930275"/>
            <a:ext cx="1523721" cy="1387602"/>
          </a:xfrm>
          <a:prstGeom prst="ellipse">
            <a:avLst/>
          </a:prstGeom>
          <a:ln>
            <a:noFill/>
          </a:ln>
          <a:effectLst>
            <a:softEdge rad="112500"/>
          </a:effectLst>
        </p:spPr>
      </p:pic>
    </p:spTree>
    <p:extLst>
      <p:ext uri="{BB962C8B-B14F-4D97-AF65-F5344CB8AC3E}">
        <p14:creationId xmlns:p14="http://schemas.microsoft.com/office/powerpoint/2010/main" val="121530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842400" y="173838"/>
            <a:ext cx="7886700" cy="993775"/>
          </a:xfrm>
        </p:spPr>
        <p:txBody>
          <a:bodyPr>
            <a:noAutofit/>
          </a:bodyPr>
          <a:lstStyle/>
          <a:p>
            <a:pPr eaLnBrk="1" hangingPunct="1">
              <a:defRPr/>
            </a:pPr>
            <a:r>
              <a:rPr lang="en-US" altLang="en-US" sz="4000" b="1" dirty="0">
                <a:solidFill>
                  <a:srgbClr val="002060"/>
                </a:solidFill>
                <a:latin typeface="+mn-lt"/>
              </a:rPr>
              <a:t>Conditions That May Mimic  	Hallucinogen Symptoms</a:t>
            </a:r>
          </a:p>
        </p:txBody>
      </p:sp>
      <p:sp>
        <p:nvSpPr>
          <p:cNvPr id="60419" name="Rectangle 3"/>
          <p:cNvSpPr>
            <a:spLocks noGrp="1" noChangeArrowheads="1"/>
          </p:cNvSpPr>
          <p:nvPr>
            <p:ph idx="4294967295"/>
          </p:nvPr>
        </p:nvSpPr>
        <p:spPr>
          <a:xfrm>
            <a:off x="1555200" y="1954212"/>
            <a:ext cx="7886700" cy="2914650"/>
          </a:xfrm>
        </p:spPr>
        <p:txBody>
          <a:bodyPr>
            <a:normAutofit/>
          </a:bodyPr>
          <a:lstStyle/>
          <a:p>
            <a:pPr marL="0" indent="0" eaLnBrk="1" hangingPunct="1">
              <a:buClr>
                <a:srgbClr val="FF0000"/>
              </a:buClr>
              <a:buNone/>
              <a:defRPr/>
            </a:pPr>
            <a:r>
              <a:rPr lang="en-US" altLang="en-US" sz="3600" dirty="0"/>
              <a:t>- </a:t>
            </a:r>
            <a:r>
              <a:rPr lang="en-US" altLang="en-US" sz="2800" dirty="0"/>
              <a:t>Mental illness</a:t>
            </a:r>
          </a:p>
          <a:p>
            <a:pPr marL="0" indent="0" eaLnBrk="1" hangingPunct="1">
              <a:buClr>
                <a:srgbClr val="FF0000"/>
              </a:buClr>
              <a:buNone/>
              <a:defRPr/>
            </a:pPr>
            <a:r>
              <a:rPr lang="en-US" altLang="en-US" sz="2800" dirty="0"/>
              <a:t>- High fever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00" y="1269199"/>
            <a:ext cx="2095500" cy="1571625"/>
          </a:xfrm>
          <a:prstGeom prst="ellipse">
            <a:avLst/>
          </a:prstGeom>
          <a:ln>
            <a:noFill/>
          </a:ln>
          <a:effectLst>
            <a:softEdge rad="112500"/>
          </a:effectLst>
        </p:spPr>
      </p:pic>
      <p:pic>
        <p:nvPicPr>
          <p:cNvPr id="4098" name="Picture 2" descr="Delusions vs Hallucinations: What's the Difference? - Veteran Rehab">
            <a:extLst>
              <a:ext uri="{FF2B5EF4-FFF2-40B4-BE49-F238E27FC236}">
                <a16:creationId xmlns:a16="http://schemas.microsoft.com/office/drawing/2014/main" id="{6D6BD66A-1B3E-F696-EC30-58EB39422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275" y="2874688"/>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6CBCA3FC-9593-B422-EEA3-D56284F3473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2202254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828800" y="98886"/>
            <a:ext cx="54864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Methods of Ingestion</a:t>
            </a:r>
          </a:p>
        </p:txBody>
      </p:sp>
      <p:sp>
        <p:nvSpPr>
          <p:cNvPr id="62467" name="Text Box 3"/>
          <p:cNvSpPr txBox="1">
            <a:spLocks noChangeArrowheads="1"/>
          </p:cNvSpPr>
          <p:nvPr/>
        </p:nvSpPr>
        <p:spPr bwMode="auto">
          <a:xfrm>
            <a:off x="1343025" y="4363582"/>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62508" name="Text Box 6"/>
          <p:cNvSpPr txBox="1">
            <a:spLocks noChangeArrowheads="1"/>
          </p:cNvSpPr>
          <p:nvPr/>
        </p:nvSpPr>
        <p:spPr bwMode="auto">
          <a:xfrm>
            <a:off x="1943374" y="2248222"/>
            <a:ext cx="1314450" cy="420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a:solidFill>
                  <a:schemeClr val="tx1"/>
                </a:solidFill>
                <a:latin typeface="Verdana" panose="020B0604030504040204" pitchFamily="34" charset="0"/>
              </a:rPr>
              <a:t>Oral</a:t>
            </a:r>
          </a:p>
        </p:txBody>
      </p:sp>
      <p:grpSp>
        <p:nvGrpSpPr>
          <p:cNvPr id="62471" name="Group 7"/>
          <p:cNvGrpSpPr>
            <a:grpSpLocks/>
          </p:cNvGrpSpPr>
          <p:nvPr/>
        </p:nvGrpSpPr>
        <p:grpSpPr bwMode="auto">
          <a:xfrm>
            <a:off x="4757155" y="550496"/>
            <a:ext cx="3913584" cy="1783557"/>
            <a:chOff x="2640" y="965"/>
            <a:chExt cx="3287" cy="1498"/>
          </a:xfrm>
        </p:grpSpPr>
        <p:sp>
          <p:nvSpPr>
            <p:cNvPr id="3" name="Rectangle 10"/>
            <p:cNvSpPr>
              <a:spLocks noChangeArrowheads="1"/>
            </p:cNvSpPr>
            <p:nvPr/>
          </p:nvSpPr>
          <p:spPr bwMode="auto">
            <a:xfrm>
              <a:off x="2640" y="965"/>
              <a:ext cx="974" cy="2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defRPr/>
              </a:pPr>
              <a:endParaRPr lang="en-US" altLang="en-US" sz="2400"/>
            </a:p>
          </p:txBody>
        </p:sp>
        <p:sp>
          <p:nvSpPr>
            <p:cNvPr id="4" name="Text Box 11"/>
            <p:cNvSpPr txBox="1">
              <a:spLocks noChangeArrowheads="1"/>
            </p:cNvSpPr>
            <p:nvPr/>
          </p:nvSpPr>
          <p:spPr bwMode="auto">
            <a:xfrm>
              <a:off x="4711" y="2110"/>
              <a:ext cx="1216" cy="3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dirty="0">
                  <a:solidFill>
                    <a:schemeClr val="tx1"/>
                  </a:solidFill>
                  <a:latin typeface="Verdana" panose="020B0604030504040204" pitchFamily="34" charset="0"/>
                </a:rPr>
                <a:t>Smoked</a:t>
              </a:r>
            </a:p>
          </p:txBody>
        </p:sp>
      </p:grpSp>
      <p:sp>
        <p:nvSpPr>
          <p:cNvPr id="62475" name="Text Box 41"/>
          <p:cNvSpPr txBox="1">
            <a:spLocks noChangeArrowheads="1"/>
          </p:cNvSpPr>
          <p:nvPr/>
        </p:nvSpPr>
        <p:spPr bwMode="auto">
          <a:xfrm>
            <a:off x="1943374" y="3920504"/>
            <a:ext cx="1314450" cy="420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dirty="0">
                <a:solidFill>
                  <a:schemeClr val="tx1"/>
                </a:solidFill>
                <a:latin typeface="Verdana" panose="020B0604030504040204" pitchFamily="34" charset="0"/>
              </a:rPr>
              <a:t>Snorted</a:t>
            </a:r>
          </a:p>
        </p:txBody>
      </p:sp>
      <p:sp>
        <p:nvSpPr>
          <p:cNvPr id="62473" name="Text Box 44"/>
          <p:cNvSpPr txBox="1">
            <a:spLocks noChangeArrowheads="1"/>
          </p:cNvSpPr>
          <p:nvPr/>
        </p:nvSpPr>
        <p:spPr bwMode="auto">
          <a:xfrm>
            <a:off x="7485208" y="3908373"/>
            <a:ext cx="1714500" cy="420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dirty="0">
                <a:solidFill>
                  <a:schemeClr val="tx1"/>
                </a:solidFill>
                <a:latin typeface="Verdana" panose="020B0604030504040204" pitchFamily="34" charset="0"/>
              </a:rPr>
              <a:t>Injected</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10400" y="651546"/>
            <a:ext cx="1780259" cy="1335194"/>
          </a:xfrm>
          <a:prstGeom prst="ellipse">
            <a:avLst/>
          </a:prstGeom>
          <a:ln>
            <a:noFill/>
          </a:ln>
          <a:effectLst>
            <a:softEdge rad="112500"/>
          </a:effectLst>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l="29899"/>
          <a:stretch/>
        </p:blipFill>
        <p:spPr>
          <a:xfrm>
            <a:off x="1006017" y="2849223"/>
            <a:ext cx="1262309" cy="1344535"/>
          </a:xfrm>
          <a:prstGeom prst="ellipse">
            <a:avLst/>
          </a:prstGeom>
          <a:ln>
            <a:noFill/>
          </a:ln>
          <a:effectLst>
            <a:softEdge rad="112500"/>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14371" y="2637231"/>
            <a:ext cx="1278819" cy="1703901"/>
          </a:xfrm>
          <a:prstGeom prst="ellipse">
            <a:avLst/>
          </a:prstGeom>
          <a:ln>
            <a:noFill/>
          </a:ln>
          <a:effectLst>
            <a:softEdge rad="112500"/>
          </a:effectLst>
        </p:spPr>
      </p:pic>
      <p:sp>
        <p:nvSpPr>
          <p:cNvPr id="14" name="Text Box 41"/>
          <p:cNvSpPr txBox="1">
            <a:spLocks noChangeArrowheads="1"/>
          </p:cNvSpPr>
          <p:nvPr/>
        </p:nvSpPr>
        <p:spPr bwMode="auto">
          <a:xfrm>
            <a:off x="3852000" y="2599693"/>
            <a:ext cx="1968195" cy="7489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3200" dirty="0">
                <a:solidFill>
                  <a:schemeClr val="tx1"/>
                </a:solidFill>
                <a:latin typeface="Verdana" panose="020B0604030504040204" pitchFamily="34" charset="0"/>
              </a:rPr>
              <a:t>Transdermal Absorption</a:t>
            </a:r>
          </a:p>
        </p:txBody>
      </p:sp>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93197" y="1139576"/>
            <a:ext cx="1618998" cy="1410095"/>
          </a:xfrm>
          <a:prstGeom prst="ellipse">
            <a:avLst/>
          </a:prstGeom>
          <a:ln>
            <a:noFill/>
          </a:ln>
          <a:effectLst>
            <a:softEdge rad="112500"/>
          </a:effectLst>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val="0"/>
              </a:ext>
            </a:extLst>
          </a:blip>
          <a:srcRect l="19795" r="17705"/>
          <a:stretch/>
        </p:blipFill>
        <p:spPr>
          <a:xfrm>
            <a:off x="1752599" y="1120712"/>
            <a:ext cx="1172951" cy="1166714"/>
          </a:xfrm>
          <a:prstGeom prst="ellipse">
            <a:avLst/>
          </a:prstGeom>
          <a:ln>
            <a:noFill/>
          </a:ln>
          <a:effectLst>
            <a:softEdge rad="112500"/>
          </a:effectLst>
        </p:spPr>
      </p:pic>
    </p:spTree>
    <p:extLst>
      <p:ext uri="{BB962C8B-B14F-4D97-AF65-F5344CB8AC3E}">
        <p14:creationId xmlns:p14="http://schemas.microsoft.com/office/powerpoint/2010/main" val="1600625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box(in)">
                                      <p:cBhvr>
                                        <p:cTn id="7" dur="5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2263975" y="80566"/>
            <a:ext cx="8226425" cy="857250"/>
          </a:xfrm>
        </p:spPr>
        <p:txBody>
          <a:bodyPr>
            <a:normAutofit/>
          </a:bodyPr>
          <a:lstStyle/>
          <a:p>
            <a:pPr eaLnBrk="1" hangingPunct="1">
              <a:defRPr/>
            </a:pPr>
            <a:r>
              <a:rPr lang="en-US" altLang="en-US" sz="4000" b="1" dirty="0">
                <a:solidFill>
                  <a:srgbClr val="002060"/>
                </a:solidFill>
                <a:latin typeface="+mn-lt"/>
              </a:rPr>
              <a:t>Duration of Effects </a:t>
            </a:r>
            <a:endParaRPr lang="en-US" altLang="en-US" sz="2800" b="1" dirty="0">
              <a:solidFill>
                <a:srgbClr val="002060"/>
              </a:solidFill>
            </a:endParaRPr>
          </a:p>
        </p:txBody>
      </p:sp>
      <p:sp>
        <p:nvSpPr>
          <p:cNvPr id="71683" name="Rectangle 3"/>
          <p:cNvSpPr>
            <a:spLocks noGrp="1" noChangeArrowheads="1"/>
          </p:cNvSpPr>
          <p:nvPr>
            <p:ph type="body" sz="half" idx="4294967295"/>
          </p:nvPr>
        </p:nvSpPr>
        <p:spPr>
          <a:xfrm>
            <a:off x="1281793" y="1133475"/>
            <a:ext cx="6286500" cy="3373437"/>
          </a:xfrm>
        </p:spPr>
        <p:txBody>
          <a:bodyPr>
            <a:normAutofit/>
          </a:bodyPr>
          <a:lstStyle/>
          <a:p>
            <a:pPr marL="0" indent="0" eaLnBrk="1" hangingPunct="1">
              <a:buClr>
                <a:srgbClr val="FF0000"/>
              </a:buClr>
              <a:buNone/>
              <a:defRPr/>
            </a:pPr>
            <a:r>
              <a:rPr lang="en-US" altLang="en-US" sz="2400" dirty="0"/>
              <a:t>                                      </a:t>
            </a:r>
            <a:r>
              <a:rPr lang="en-US" altLang="en-US" sz="2400" b="1" dirty="0"/>
              <a:t>LSD</a:t>
            </a:r>
          </a:p>
          <a:p>
            <a:pPr marL="0" indent="0" eaLnBrk="1" hangingPunct="1">
              <a:buClr>
                <a:srgbClr val="FF0000"/>
              </a:buClr>
              <a:buNone/>
              <a:defRPr/>
            </a:pPr>
            <a:r>
              <a:rPr lang="en-US" altLang="en-US" sz="2400" dirty="0"/>
              <a:t>                                 6 – 8 hours</a:t>
            </a:r>
            <a:endParaRPr lang="en-US" altLang="en-US" sz="2000" dirty="0"/>
          </a:p>
          <a:p>
            <a:pPr lvl="1" eaLnBrk="1" hangingPunct="1">
              <a:buClr>
                <a:srgbClr val="FF0000"/>
              </a:buClr>
              <a:buFontTx/>
              <a:buChar char="•"/>
              <a:defRPr/>
            </a:pPr>
            <a:endParaRPr lang="en-US" altLang="en-US" sz="1800" b="1" dirty="0"/>
          </a:p>
          <a:p>
            <a:pPr marL="0" indent="0" eaLnBrk="1" hangingPunct="1">
              <a:buClr>
                <a:srgbClr val="FF0000"/>
              </a:buClr>
              <a:buNone/>
              <a:defRPr/>
            </a:pPr>
            <a:r>
              <a:rPr lang="en-US" altLang="en-US" sz="2400" b="1" dirty="0"/>
              <a:t>         Peyote  </a:t>
            </a:r>
            <a:r>
              <a:rPr lang="en-US" altLang="en-US" sz="2400" dirty="0"/>
              <a:t>                                   </a:t>
            </a:r>
            <a:r>
              <a:rPr lang="en-US" altLang="en-US" sz="2400" b="1" dirty="0"/>
              <a:t>Psilocybin</a:t>
            </a:r>
          </a:p>
          <a:p>
            <a:pPr marL="0" indent="0" eaLnBrk="1" hangingPunct="1">
              <a:buClr>
                <a:srgbClr val="FF0000"/>
              </a:buClr>
              <a:buNone/>
              <a:defRPr/>
            </a:pPr>
            <a:r>
              <a:rPr lang="en-US" altLang="en-US" sz="2000" dirty="0"/>
              <a:t>        </a:t>
            </a:r>
            <a:r>
              <a:rPr lang="en-US" altLang="en-US" sz="2400" dirty="0"/>
              <a:t>10 – 12 hours		       Up to 12 hours</a:t>
            </a:r>
          </a:p>
          <a:p>
            <a:pPr marL="0" indent="0" eaLnBrk="1" hangingPunct="1">
              <a:buClr>
                <a:srgbClr val="FF0000"/>
              </a:buClr>
              <a:buNone/>
              <a:defRPr/>
            </a:pPr>
            <a:endParaRPr lang="en-US" altLang="en-US" sz="2000" dirty="0"/>
          </a:p>
          <a:p>
            <a:pPr marL="0" indent="0" algn="ctr" eaLnBrk="1" hangingPunct="1">
              <a:buClr>
                <a:srgbClr val="FF0000"/>
              </a:buClr>
              <a:buNone/>
              <a:defRPr/>
            </a:pPr>
            <a:r>
              <a:rPr lang="en-US" altLang="en-US" sz="2400" dirty="0"/>
              <a:t>          </a:t>
            </a:r>
            <a:r>
              <a:rPr lang="en-US" altLang="en-US" sz="2400" b="1" dirty="0"/>
              <a:t>MDMA (Ecstasy) </a:t>
            </a:r>
            <a:r>
              <a:rPr lang="en-US" altLang="en-US" sz="2400" dirty="0"/>
              <a:t>– 1 to 3 hours </a:t>
            </a:r>
          </a:p>
        </p:txBody>
      </p:sp>
      <p:sp>
        <p:nvSpPr>
          <p:cNvPr id="71696" name="Text Box 16"/>
          <p:cNvSpPr txBox="1">
            <a:spLocks noChangeArrowheads="1"/>
          </p:cNvSpPr>
          <p:nvPr/>
        </p:nvSpPr>
        <p:spPr bwMode="auto">
          <a:xfrm>
            <a:off x="1196068" y="4291468"/>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2800" y="276225"/>
            <a:ext cx="1727051" cy="1885950"/>
          </a:xfrm>
          <a:prstGeom prst="rect">
            <a:avLst/>
          </a:prstGeom>
        </p:spPr>
      </p:pic>
    </p:spTree>
    <p:extLst>
      <p:ext uri="{BB962C8B-B14F-4D97-AF65-F5344CB8AC3E}">
        <p14:creationId xmlns:p14="http://schemas.microsoft.com/office/powerpoint/2010/main" val="16943446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wipe(left)">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wipe(left)">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683">
                                            <p:txEl>
                                              <p:pRg st="3" end="3"/>
                                            </p:txEl>
                                          </p:spTgt>
                                        </p:tgtEl>
                                        <p:attrNameLst>
                                          <p:attrName>style.visibility</p:attrName>
                                        </p:attrNameLst>
                                      </p:cBhvr>
                                      <p:to>
                                        <p:strVal val="visible"/>
                                      </p:to>
                                    </p:set>
                                    <p:animEffect transition="in" filter="wipe(left)">
                                      <p:cBhvr>
                                        <p:cTn id="17" dur="500"/>
                                        <p:tgtEl>
                                          <p:spTgt spid="716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683">
                                            <p:txEl>
                                              <p:pRg st="4" end="4"/>
                                            </p:txEl>
                                          </p:spTgt>
                                        </p:tgtEl>
                                        <p:attrNameLst>
                                          <p:attrName>style.visibility</p:attrName>
                                        </p:attrNameLst>
                                      </p:cBhvr>
                                      <p:to>
                                        <p:strVal val="visible"/>
                                      </p:to>
                                    </p:set>
                                    <p:animEffect transition="in" filter="wipe(left)">
                                      <p:cBhvr>
                                        <p:cTn id="22" dur="500"/>
                                        <p:tgtEl>
                                          <p:spTgt spid="716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1683">
                                            <p:txEl>
                                              <p:pRg st="6" end="6"/>
                                            </p:txEl>
                                          </p:spTgt>
                                        </p:tgtEl>
                                        <p:attrNameLst>
                                          <p:attrName>style.visibility</p:attrName>
                                        </p:attrNameLst>
                                      </p:cBhvr>
                                      <p:to>
                                        <p:strVal val="visible"/>
                                      </p:to>
                                    </p:set>
                                    <p:animEffect transition="in" filter="wipe(left)">
                                      <p:cBhvr>
                                        <p:cTn id="27" dur="500"/>
                                        <p:tgtEl>
                                          <p:spTgt spid="71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49125" y="1950827"/>
            <a:ext cx="1866900" cy="2330614"/>
          </a:xfrm>
          <a:prstGeom prst="rect">
            <a:avLst/>
          </a:prstGeom>
        </p:spPr>
      </p:pic>
      <p:sp>
        <p:nvSpPr>
          <p:cNvPr id="3" name="Text Placeholder 2"/>
          <p:cNvSpPr>
            <a:spLocks noGrp="1"/>
          </p:cNvSpPr>
          <p:nvPr>
            <p:ph type="body" sz="quarter" idx="4294967295"/>
          </p:nvPr>
        </p:nvSpPr>
        <p:spPr>
          <a:xfrm>
            <a:off x="923400" y="-300075"/>
            <a:ext cx="7543800" cy="3505200"/>
          </a:xfrm>
        </p:spPr>
        <p:txBody>
          <a:bodyPr/>
          <a:lstStyle/>
          <a:p>
            <a:pPr algn="ct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Hallucinogens?</a:t>
            </a:r>
          </a:p>
        </p:txBody>
      </p:sp>
      <p:sp>
        <p:nvSpPr>
          <p:cNvPr id="4" name="Text Box 6">
            <a:extLst>
              <a:ext uri="{FF2B5EF4-FFF2-40B4-BE49-F238E27FC236}">
                <a16:creationId xmlns:a16="http://schemas.microsoft.com/office/drawing/2014/main" id="{5734B3CB-848C-A898-DB3A-88441D91EE18}"/>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421869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088900" y="41181"/>
            <a:ext cx="6515100" cy="857250"/>
          </a:xfrm>
        </p:spPr>
        <p:txBody>
          <a:bodyPr/>
          <a:lstStyle/>
          <a:p>
            <a:pPr eaLnBrk="1" hangingPunct="1">
              <a:defRPr/>
            </a:pPr>
            <a:r>
              <a:rPr lang="en-US" altLang="en-US" sz="4000" b="1" dirty="0">
                <a:solidFill>
                  <a:srgbClr val="002060"/>
                </a:solidFill>
                <a:latin typeface="+mn-lt"/>
              </a:rPr>
              <a:t>Dissociative Anesthetics</a:t>
            </a:r>
          </a:p>
        </p:txBody>
      </p:sp>
      <p:sp>
        <p:nvSpPr>
          <p:cNvPr id="9222" name="Text Box 6"/>
          <p:cNvSpPr txBox="1">
            <a:spLocks noChangeArrowheads="1"/>
          </p:cNvSpPr>
          <p:nvPr/>
        </p:nvSpPr>
        <p:spPr bwMode="auto">
          <a:xfrm>
            <a:off x="1147200" y="4331330"/>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72200" y="2622669"/>
            <a:ext cx="2318564" cy="169545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5119" y="882494"/>
            <a:ext cx="1453781" cy="204110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46325" y="997102"/>
            <a:ext cx="2683317" cy="1609990"/>
          </a:xfrm>
          <a:prstGeom prst="ellipse">
            <a:avLst/>
          </a:prstGeom>
          <a:ln>
            <a:noFill/>
          </a:ln>
          <a:effectLst>
            <a:softEdge rad="112500"/>
          </a:effectLst>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19200" y="2505202"/>
            <a:ext cx="1885950" cy="1885950"/>
          </a:xfrm>
          <a:prstGeom prst="rect">
            <a:avLst/>
          </a:prstGeom>
        </p:spPr>
      </p:pic>
      <p:pic>
        <p:nvPicPr>
          <p:cNvPr id="225282" name="Picture 2" descr="mage result for pcp"/>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30472" y="982328"/>
            <a:ext cx="2581275" cy="14452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44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257300" y="1011106"/>
            <a:ext cx="710565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508000" indent="-450850" eaLnBrk="0" hangingPunct="0">
              <a:defRPr>
                <a:solidFill>
                  <a:schemeClr val="tx1"/>
                </a:solidFill>
                <a:latin typeface="Arial" panose="020B0604020202020204" pitchFamily="34" charset="0"/>
              </a:defRPr>
            </a:lvl1pPr>
            <a:lvl2pPr marL="62230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 indent="0">
              <a:buSzPct val="75000"/>
              <a:defRPr/>
            </a:pPr>
            <a:r>
              <a:rPr lang="en-US" altLang="en-US" sz="3200" dirty="0">
                <a:latin typeface="+mn-lt"/>
              </a:rPr>
              <a:t>Phencyclidine is a shortened form of the chemical name </a:t>
            </a:r>
            <a:r>
              <a:rPr lang="en-US" altLang="en-US" sz="3200" u="sng" dirty="0" err="1">
                <a:latin typeface="+mn-lt"/>
              </a:rPr>
              <a:t>P</a:t>
            </a:r>
            <a:r>
              <a:rPr lang="en-US" altLang="en-US" sz="3200" dirty="0" err="1">
                <a:latin typeface="+mn-lt"/>
              </a:rPr>
              <a:t>henyl</a:t>
            </a:r>
            <a:r>
              <a:rPr lang="en-US" altLang="en-US" sz="3200" u="sng" dirty="0" err="1">
                <a:latin typeface="+mn-lt"/>
              </a:rPr>
              <a:t>C</a:t>
            </a:r>
            <a:r>
              <a:rPr lang="en-US" altLang="en-US" sz="3200" dirty="0" err="1">
                <a:latin typeface="+mn-lt"/>
              </a:rPr>
              <a:t>yclohexyl</a:t>
            </a:r>
            <a:r>
              <a:rPr lang="en-US" altLang="en-US" sz="3200" u="sng" dirty="0" err="1">
                <a:latin typeface="+mn-lt"/>
              </a:rPr>
              <a:t>P</a:t>
            </a:r>
            <a:r>
              <a:rPr lang="en-US" altLang="en-US" sz="3200" dirty="0" err="1">
                <a:latin typeface="+mn-lt"/>
              </a:rPr>
              <a:t>iperidine</a:t>
            </a:r>
            <a:r>
              <a:rPr lang="en-US" altLang="en-US" sz="3200" dirty="0">
                <a:latin typeface="+mn-lt"/>
              </a:rPr>
              <a:t> or PCP</a:t>
            </a:r>
          </a:p>
          <a:p>
            <a:pPr marL="57150" indent="0">
              <a:spcBef>
                <a:spcPct val="75000"/>
              </a:spcBef>
              <a:buClr>
                <a:srgbClr val="FF0066"/>
              </a:buClr>
              <a:buSzPct val="90000"/>
              <a:defRPr/>
            </a:pPr>
            <a:endParaRPr lang="en-US" altLang="en-US" sz="3200" dirty="0">
              <a:latin typeface="+mn-lt"/>
            </a:endParaRPr>
          </a:p>
        </p:txBody>
      </p:sp>
      <p:sp>
        <p:nvSpPr>
          <p:cNvPr id="109571" name="Text Box 3"/>
          <p:cNvSpPr txBox="1">
            <a:spLocks noChangeArrowheads="1"/>
          </p:cNvSpPr>
          <p:nvPr/>
        </p:nvSpPr>
        <p:spPr bwMode="auto">
          <a:xfrm>
            <a:off x="1257300" y="171450"/>
            <a:ext cx="65151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PCP and Its Analogs</a:t>
            </a:r>
          </a:p>
        </p:txBody>
      </p:sp>
      <p:sp>
        <p:nvSpPr>
          <p:cNvPr id="109572" name="Text Box 4"/>
          <p:cNvSpPr txBox="1">
            <a:spLocks noChangeArrowheads="1"/>
          </p:cNvSpPr>
          <p:nvPr/>
        </p:nvSpPr>
        <p:spPr bwMode="auto">
          <a:xfrm>
            <a:off x="1257300" y="4356799"/>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3" name="Picture 2"/>
          <p:cNvPicPr>
            <a:picLocks noChangeAspect="1"/>
          </p:cNvPicPr>
          <p:nvPr/>
        </p:nvPicPr>
        <p:blipFill rotWithShape="1">
          <a:blip r:embed="rId2"/>
          <a:srcRect t="5570"/>
          <a:stretch/>
        </p:blipFill>
        <p:spPr>
          <a:xfrm>
            <a:off x="2718142" y="1820748"/>
            <a:ext cx="3764301" cy="2536051"/>
          </a:xfrm>
          <a:prstGeom prst="rect">
            <a:avLst/>
          </a:prstGeom>
        </p:spPr>
      </p:pic>
    </p:spTree>
    <p:extLst>
      <p:ext uri="{BB962C8B-B14F-4D97-AF65-F5344CB8AC3E}">
        <p14:creationId xmlns:p14="http://schemas.microsoft.com/office/powerpoint/2010/main" val="3606161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9570"/>
                                        </p:tgtEl>
                                        <p:attrNameLst>
                                          <p:attrName>style.visibility</p:attrName>
                                        </p:attrNameLst>
                                      </p:cBhvr>
                                      <p:to>
                                        <p:strVal val="visible"/>
                                      </p:to>
                                    </p:set>
                                    <p:animEffect transition="in" filter="wipe(up)">
                                      <p:cBhvr>
                                        <p:cTn id="7" dur="10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455529" y="886673"/>
            <a:ext cx="5976000" cy="33701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60375" indent="-403225" eaLnBrk="0" hangingPunct="0">
              <a:defRPr>
                <a:solidFill>
                  <a:schemeClr val="tx1"/>
                </a:solidFill>
                <a:latin typeface="Arial" panose="020B0604020202020204" pitchFamily="34" charset="0"/>
              </a:defRPr>
            </a:lvl1pPr>
            <a:lvl2pPr marL="5746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 indent="0">
              <a:spcBef>
                <a:spcPct val="75000"/>
              </a:spcBef>
              <a:buClr>
                <a:srgbClr val="FF0066"/>
              </a:buClr>
              <a:buSzPct val="90000"/>
              <a:defRPr/>
            </a:pPr>
            <a:r>
              <a:rPr lang="en-US" altLang="en-US" sz="3600" dirty="0">
                <a:latin typeface="+mn-lt"/>
              </a:rPr>
              <a:t>- Blank stare		      - Agitation		</a:t>
            </a:r>
          </a:p>
          <a:p>
            <a:pPr marL="57150" indent="0">
              <a:spcBef>
                <a:spcPct val="75000"/>
              </a:spcBef>
              <a:buClr>
                <a:srgbClr val="FF0066"/>
              </a:buClr>
              <a:buSzPct val="90000"/>
              <a:defRPr/>
            </a:pPr>
            <a:r>
              <a:rPr lang="en-US" altLang="en-US" sz="3600" dirty="0">
                <a:latin typeface="+mn-lt"/>
              </a:rPr>
              <a:t>- Loss of memory	      - Rigid muscle tone</a:t>
            </a:r>
          </a:p>
          <a:p>
            <a:pPr marL="57150" indent="0">
              <a:spcBef>
                <a:spcPct val="75000"/>
              </a:spcBef>
              <a:buClr>
                <a:srgbClr val="FF0066"/>
              </a:buClr>
              <a:buSzPct val="90000"/>
              <a:defRPr/>
            </a:pPr>
            <a:r>
              <a:rPr lang="en-US" altLang="en-US" sz="3600" dirty="0">
                <a:latin typeface="+mn-lt"/>
              </a:rPr>
              <a:t>- Confused		      - Non-responsive</a:t>
            </a:r>
          </a:p>
          <a:p>
            <a:pPr marL="57150" indent="0">
              <a:spcBef>
                <a:spcPct val="75000"/>
              </a:spcBef>
              <a:buClr>
                <a:srgbClr val="FF0066"/>
              </a:buClr>
              <a:buSzPct val="90000"/>
              <a:defRPr/>
            </a:pPr>
            <a:r>
              <a:rPr lang="en-US" altLang="en-US" sz="3600" dirty="0">
                <a:latin typeface="+mn-lt"/>
              </a:rPr>
              <a:t>- Perspiring heavily            -</a:t>
            </a:r>
            <a:r>
              <a:rPr lang="en-US" altLang="en-US" sz="3600" baseline="0" dirty="0">
                <a:latin typeface="+mn-lt"/>
              </a:rPr>
              <a:t> </a:t>
            </a:r>
            <a:r>
              <a:rPr lang="en-US" altLang="en-US" sz="3600" dirty="0">
                <a:latin typeface="+mn-lt"/>
              </a:rPr>
              <a:t>Slowed responses </a:t>
            </a:r>
            <a:r>
              <a:rPr lang="en-US" altLang="en-US" sz="3600" baseline="0" dirty="0">
                <a:latin typeface="+mn-lt"/>
              </a:rPr>
              <a:t> </a:t>
            </a:r>
          </a:p>
          <a:p>
            <a:pPr marL="57150" indent="0">
              <a:spcBef>
                <a:spcPct val="75000"/>
              </a:spcBef>
              <a:buClr>
                <a:srgbClr val="FF0066"/>
              </a:buClr>
              <a:buSzPct val="90000"/>
              <a:defRPr/>
            </a:pPr>
            <a:r>
              <a:rPr lang="en-US" altLang="en-US" sz="3600" dirty="0">
                <a:latin typeface="+mn-lt"/>
              </a:rPr>
              <a:t>- Incomplete, slurred verbal responses</a:t>
            </a:r>
          </a:p>
        </p:txBody>
      </p:sp>
      <p:sp>
        <p:nvSpPr>
          <p:cNvPr id="119811" name="Text Box 3"/>
          <p:cNvSpPr txBox="1">
            <a:spLocks noChangeArrowheads="1"/>
          </p:cNvSpPr>
          <p:nvPr/>
        </p:nvSpPr>
        <p:spPr bwMode="auto">
          <a:xfrm>
            <a:off x="1314450" y="194444"/>
            <a:ext cx="7059149"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b="1" baseline="0" dirty="0">
                <a:solidFill>
                  <a:srgbClr val="002060"/>
                </a:solidFill>
                <a:latin typeface="+mn-lt"/>
              </a:rPr>
              <a:t>General Impairment Indicators</a:t>
            </a:r>
          </a:p>
        </p:txBody>
      </p:sp>
      <p:sp>
        <p:nvSpPr>
          <p:cNvPr id="119812" name="Text Box 4"/>
          <p:cNvSpPr txBox="1">
            <a:spLocks noChangeArrowheads="1"/>
          </p:cNvSpPr>
          <p:nvPr/>
        </p:nvSpPr>
        <p:spPr bwMode="auto">
          <a:xfrm>
            <a:off x="1175658" y="434889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158" r="1"/>
          <a:stretch/>
        </p:blipFill>
        <p:spPr>
          <a:xfrm>
            <a:off x="6696075" y="1222301"/>
            <a:ext cx="2152650" cy="2028825"/>
          </a:xfrm>
          <a:prstGeom prst="ellipse">
            <a:avLst/>
          </a:prstGeom>
          <a:ln>
            <a:noFill/>
          </a:ln>
          <a:effectLst>
            <a:softEdge rad="112500"/>
          </a:effectLst>
        </p:spPr>
      </p:pic>
    </p:spTree>
    <p:extLst>
      <p:ext uri="{BB962C8B-B14F-4D97-AF65-F5344CB8AC3E}">
        <p14:creationId xmlns:p14="http://schemas.microsoft.com/office/powerpoint/2010/main" val="2791825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371600" y="114301"/>
            <a:ext cx="62865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Dextromethorphan - (DXM)</a:t>
            </a:r>
          </a:p>
          <a:p>
            <a:pPr algn="ctr">
              <a:defRPr/>
            </a:pPr>
            <a:r>
              <a:rPr lang="en-US" altLang="en-US" b="1" baseline="0" dirty="0">
                <a:solidFill>
                  <a:srgbClr val="002060"/>
                </a:solidFill>
                <a:latin typeface="+mn-lt"/>
              </a:rPr>
              <a:t>Plateau Effects </a:t>
            </a:r>
            <a:endParaRPr lang="en-US" altLang="en-US" sz="1600" b="1" baseline="0" dirty="0">
              <a:solidFill>
                <a:srgbClr val="002060"/>
              </a:solidFill>
              <a:latin typeface="+mn-lt"/>
            </a:endParaRPr>
          </a:p>
          <a:p>
            <a:pPr algn="ctr">
              <a:defRPr/>
            </a:pPr>
            <a:r>
              <a:rPr lang="en-US" altLang="en-US" sz="2400" i="1" dirty="0">
                <a:solidFill>
                  <a:srgbClr val="002060"/>
                </a:solidFill>
              </a:rPr>
              <a:t>Normal liquid is 2mg/ml   -   Pills 30 mg per tablet</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43800" y="438150"/>
            <a:ext cx="1174300" cy="1174300"/>
          </a:xfrm>
          <a:prstGeom prst="rect">
            <a:avLst/>
          </a:prstGeom>
        </p:spPr>
      </p:pic>
      <p:grpSp>
        <p:nvGrpSpPr>
          <p:cNvPr id="121864" name="Group 121863"/>
          <p:cNvGrpSpPr/>
          <p:nvPr/>
        </p:nvGrpSpPr>
        <p:grpSpPr>
          <a:xfrm>
            <a:off x="6707584" y="3317107"/>
            <a:ext cx="2358699" cy="1264431"/>
            <a:chOff x="6707584" y="3317107"/>
            <a:chExt cx="2358699" cy="1264431"/>
          </a:xfrm>
        </p:grpSpPr>
        <p:grpSp>
          <p:nvGrpSpPr>
            <p:cNvPr id="121863" name="Group 121862"/>
            <p:cNvGrpSpPr/>
            <p:nvPr/>
          </p:nvGrpSpPr>
          <p:grpSpPr>
            <a:xfrm>
              <a:off x="6707584" y="3317107"/>
              <a:ext cx="1941086" cy="1264431"/>
              <a:chOff x="6707584" y="3317107"/>
              <a:chExt cx="1941086" cy="1264431"/>
            </a:xfrm>
          </p:grpSpPr>
          <p:pic>
            <p:nvPicPr>
              <p:cNvPr id="121856" name="Picture 121855"/>
              <p:cNvPicPr>
                <a:picLocks noChangeAspect="1"/>
              </p:cNvPicPr>
              <p:nvPr/>
            </p:nvPicPr>
            <p:blipFill rotWithShape="1">
              <a:blip r:embed="rId4">
                <a:alphaModFix amt="60000"/>
              </a:blip>
              <a:srcRect l="36661" b="46289"/>
              <a:stretch/>
            </p:blipFill>
            <p:spPr>
              <a:xfrm>
                <a:off x="6744466" y="3369816"/>
                <a:ext cx="1904204" cy="1211722"/>
              </a:xfrm>
              <a:prstGeom prst="rect">
                <a:avLst/>
              </a:prstGeom>
            </p:spPr>
          </p:pic>
          <p:grpSp>
            <p:nvGrpSpPr>
              <p:cNvPr id="57" name="Group 56"/>
              <p:cNvGrpSpPr/>
              <p:nvPr/>
            </p:nvGrpSpPr>
            <p:grpSpPr>
              <a:xfrm>
                <a:off x="6707584" y="3317107"/>
                <a:ext cx="762000" cy="1159643"/>
                <a:chOff x="1371601" y="2496008"/>
                <a:chExt cx="762000" cy="1159643"/>
              </a:xfrm>
              <a:effectLst>
                <a:outerShdw blurRad="76200" dir="18900000" sy="23000" kx="-1200000" algn="bl" rotWithShape="0">
                  <a:prstClr val="black">
                    <a:alpha val="20000"/>
                  </a:prstClr>
                </a:outerShdw>
              </a:effectLst>
            </p:grpSpPr>
            <p:sp>
              <p:nvSpPr>
                <p:cNvPr id="102" name="Freeform 6"/>
                <p:cNvSpPr>
                  <a:spLocks/>
                </p:cNvSpPr>
                <p:nvPr/>
              </p:nvSpPr>
              <p:spPr bwMode="auto">
                <a:xfrm rot="16200000" flipH="1">
                  <a:off x="1172779" y="2694830"/>
                  <a:ext cx="1159643" cy="762000"/>
                </a:xfrm>
                <a:custGeom>
                  <a:avLst/>
                  <a:gdLst>
                    <a:gd name="T0" fmla="*/ 923 w 1709"/>
                    <a:gd name="T1" fmla="*/ 200 h 1123"/>
                    <a:gd name="T2" fmla="*/ 923 w 1709"/>
                    <a:gd name="T3" fmla="*/ 923 h 1123"/>
                    <a:gd name="T4" fmla="*/ 200 w 1709"/>
                    <a:gd name="T5" fmla="*/ 923 h 1123"/>
                    <a:gd name="T6" fmla="*/ 200 w 1709"/>
                    <a:gd name="T7" fmla="*/ 200 h 1123"/>
                    <a:gd name="T8" fmla="*/ 923 w 1709"/>
                    <a:gd name="T9" fmla="*/ 200 h 1123"/>
                  </a:gdLst>
                  <a:ahLst/>
                  <a:cxnLst>
                    <a:cxn ang="0">
                      <a:pos x="T0" y="T1"/>
                    </a:cxn>
                    <a:cxn ang="0">
                      <a:pos x="T2" y="T3"/>
                    </a:cxn>
                    <a:cxn ang="0">
                      <a:pos x="T4" y="T5"/>
                    </a:cxn>
                    <a:cxn ang="0">
                      <a:pos x="T6" y="T7"/>
                    </a:cxn>
                    <a:cxn ang="0">
                      <a:pos x="T8" y="T9"/>
                    </a:cxn>
                  </a:cxnLst>
                  <a:rect l="0" t="0" r="r" b="b"/>
                  <a:pathLst>
                    <a:path w="1709" h="1123">
                      <a:moveTo>
                        <a:pt x="923" y="200"/>
                      </a:moveTo>
                      <a:cubicBezTo>
                        <a:pt x="1704" y="861"/>
                        <a:pt x="1709" y="288"/>
                        <a:pt x="923" y="923"/>
                      </a:cubicBezTo>
                      <a:cubicBezTo>
                        <a:pt x="703" y="1101"/>
                        <a:pt x="399" y="1123"/>
                        <a:pt x="200" y="923"/>
                      </a:cubicBezTo>
                      <a:cubicBezTo>
                        <a:pt x="0" y="723"/>
                        <a:pt x="0" y="400"/>
                        <a:pt x="200" y="200"/>
                      </a:cubicBezTo>
                      <a:cubicBezTo>
                        <a:pt x="399" y="0"/>
                        <a:pt x="707" y="18"/>
                        <a:pt x="923" y="200"/>
                      </a:cubicBezTo>
                      <a:close/>
                    </a:path>
                  </a:pathLst>
                </a:custGeom>
                <a:gradFill flip="none" rotWithShape="1">
                  <a:gsLst>
                    <a:gs pos="0">
                      <a:srgbClr val="E68422">
                        <a:lumMod val="80000"/>
                      </a:srgbClr>
                    </a:gs>
                    <a:gs pos="49000">
                      <a:srgbClr val="E68422">
                        <a:lumMod val="60000"/>
                        <a:lumOff val="40000"/>
                      </a:srgbClr>
                    </a:gs>
                    <a:gs pos="88000">
                      <a:srgbClr val="E68422">
                        <a:lumMod val="90000"/>
                        <a:lumOff val="10000"/>
                      </a:srgbClr>
                    </a:gs>
                    <a:gs pos="11000">
                      <a:srgbClr val="E68422">
                        <a:lumMod val="90000"/>
                        <a:lumOff val="10000"/>
                      </a:srgbClr>
                    </a:gs>
                    <a:gs pos="100000">
                      <a:srgbClr val="E68422">
                        <a:lumMod val="80000"/>
                      </a:srgbClr>
                    </a:gs>
                  </a:gsLst>
                  <a:lin ang="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103" name="Oval 102"/>
                <p:cNvSpPr/>
                <p:nvPr/>
              </p:nvSpPr>
              <p:spPr>
                <a:xfrm>
                  <a:off x="1469987" y="2580142"/>
                  <a:ext cx="565229" cy="565229"/>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Black"/>
                    <a:ea typeface="+mn-ea"/>
                    <a:cs typeface="+mn-cs"/>
                  </a:endParaRPr>
                </a:p>
              </p:txBody>
            </p:sp>
            <p:sp>
              <p:nvSpPr>
                <p:cNvPr id="104" name="Text 37"/>
                <p:cNvSpPr txBox="1"/>
                <p:nvPr/>
              </p:nvSpPr>
              <p:spPr>
                <a:xfrm>
                  <a:off x="1438190" y="2731730"/>
                  <a:ext cx="637070" cy="24622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68422"/>
                      </a:solidFill>
                      <a:effectLst/>
                      <a:uLnTx/>
                      <a:uFillTx/>
                    </a:rPr>
                    <a:t>1</a:t>
                  </a:r>
                  <a:r>
                    <a:rPr kumimoji="0" lang="en-US" sz="1400" b="0" i="0" u="none" strike="noStrike" kern="0" cap="none" spc="0" normalizeH="0" baseline="30000" noProof="0" dirty="0">
                      <a:ln>
                        <a:noFill/>
                      </a:ln>
                      <a:solidFill>
                        <a:srgbClr val="E68422"/>
                      </a:solidFill>
                      <a:effectLst/>
                      <a:uLnTx/>
                      <a:uFillTx/>
                    </a:rPr>
                    <a:t>st</a:t>
                  </a:r>
                  <a:r>
                    <a:rPr kumimoji="0" lang="en-US" sz="1400" b="0" i="0" u="none" strike="noStrike" kern="0" cap="none" spc="0" normalizeH="0" baseline="0" noProof="0" dirty="0">
                      <a:ln>
                        <a:noFill/>
                      </a:ln>
                      <a:solidFill>
                        <a:srgbClr val="E68422"/>
                      </a:solidFill>
                      <a:effectLst/>
                      <a:uLnTx/>
                      <a:uFillTx/>
                    </a:rPr>
                    <a:t> </a:t>
                  </a:r>
                </a:p>
              </p:txBody>
            </p:sp>
          </p:grpSp>
        </p:grpSp>
        <p:grpSp>
          <p:nvGrpSpPr>
            <p:cNvPr id="61" name="Group68"/>
            <p:cNvGrpSpPr/>
            <p:nvPr/>
          </p:nvGrpSpPr>
          <p:grpSpPr>
            <a:xfrm>
              <a:off x="7542283" y="3373179"/>
              <a:ext cx="1524000" cy="728661"/>
              <a:chOff x="419100" y="1457085"/>
              <a:chExt cx="1219200" cy="728661"/>
            </a:xfrm>
          </p:grpSpPr>
          <p:sp>
            <p:nvSpPr>
              <p:cNvPr id="91" name="Text 69"/>
              <p:cNvSpPr txBox="1"/>
              <p:nvPr/>
            </p:nvSpPr>
            <p:spPr>
              <a:xfrm>
                <a:off x="419100" y="1457085"/>
                <a:ext cx="1219200" cy="338554"/>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478A"/>
                    </a:solidFill>
                    <a:effectLst/>
                    <a:uLnTx/>
                    <a:uFillTx/>
                  </a:rPr>
                  <a:t>1</a:t>
                </a:r>
                <a:r>
                  <a:rPr kumimoji="0" lang="en-US" sz="1600" b="0" i="0" u="none" strike="noStrike" kern="0" cap="none" spc="0" normalizeH="0" baseline="30000" noProof="0" dirty="0">
                    <a:ln>
                      <a:noFill/>
                    </a:ln>
                    <a:solidFill>
                      <a:srgbClr val="00478A"/>
                    </a:solidFill>
                    <a:effectLst/>
                    <a:uLnTx/>
                    <a:uFillTx/>
                  </a:rPr>
                  <a:t>st</a:t>
                </a:r>
                <a:r>
                  <a:rPr kumimoji="0" lang="en-US" sz="1600" b="0" i="0" u="none" strike="noStrike" kern="0" cap="none" spc="0" normalizeH="0" baseline="0" noProof="0" dirty="0">
                    <a:ln>
                      <a:noFill/>
                    </a:ln>
                    <a:solidFill>
                      <a:srgbClr val="00478A"/>
                    </a:solidFill>
                    <a:effectLst/>
                    <a:uLnTx/>
                    <a:uFillTx/>
                  </a:rPr>
                  <a:t> Plateau</a:t>
                </a:r>
              </a:p>
            </p:txBody>
          </p:sp>
          <p:sp>
            <p:nvSpPr>
              <p:cNvPr id="92" name="Text 70"/>
              <p:cNvSpPr txBox="1"/>
              <p:nvPr/>
            </p:nvSpPr>
            <p:spPr>
              <a:xfrm>
                <a:off x="710050" y="1722719"/>
                <a:ext cx="699690" cy="463027"/>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478A"/>
                    </a:solidFill>
                    <a:effectLst/>
                    <a:uLnTx/>
                    <a:uFillTx/>
                    <a:latin typeface="Calibri" panose="020F0502020204030204" pitchFamily="34" charset="0"/>
                  </a:rPr>
                  <a:t>Mild inebriation</a:t>
                </a:r>
                <a:endParaRPr kumimoji="0" lang="en-US" sz="1100" b="1" i="0" u="none" strike="noStrike" kern="0" cap="none" spc="0" normalizeH="0" baseline="0" noProof="0" dirty="0">
                  <a:ln>
                    <a:noFill/>
                  </a:ln>
                  <a:solidFill>
                    <a:srgbClr val="00478A"/>
                  </a:solidFill>
                  <a:effectLst/>
                  <a:uLnTx/>
                  <a:uFillTx/>
                  <a:latin typeface="Arial"/>
                </a:endParaRPr>
              </a:p>
            </p:txBody>
          </p:sp>
        </p:grpSp>
      </p:grpSp>
      <p:grpSp>
        <p:nvGrpSpPr>
          <p:cNvPr id="121875" name="Group 121874"/>
          <p:cNvGrpSpPr/>
          <p:nvPr/>
        </p:nvGrpSpPr>
        <p:grpSpPr>
          <a:xfrm>
            <a:off x="280673" y="1323798"/>
            <a:ext cx="2286000" cy="1370212"/>
            <a:chOff x="280673" y="1323798"/>
            <a:chExt cx="2286000" cy="1370212"/>
          </a:xfrm>
        </p:grpSpPr>
        <p:pic>
          <p:nvPicPr>
            <p:cNvPr id="4" name="Picture 3"/>
            <p:cNvPicPr>
              <a:picLocks noChangeAspect="1"/>
            </p:cNvPicPr>
            <p:nvPr/>
          </p:nvPicPr>
          <p:blipFill>
            <a:blip r:embed="rId5"/>
            <a:stretch>
              <a:fillRect/>
            </a:stretch>
          </p:blipFill>
          <p:spPr>
            <a:xfrm>
              <a:off x="287833" y="1323798"/>
              <a:ext cx="2065036" cy="1370212"/>
            </a:xfrm>
            <a:prstGeom prst="rect">
              <a:avLst/>
            </a:prstGeom>
          </p:spPr>
        </p:pic>
        <p:grpSp>
          <p:nvGrpSpPr>
            <p:cNvPr id="121874" name="Group 121873"/>
            <p:cNvGrpSpPr/>
            <p:nvPr/>
          </p:nvGrpSpPr>
          <p:grpSpPr>
            <a:xfrm>
              <a:off x="280673" y="1504950"/>
              <a:ext cx="2286000" cy="1159643"/>
              <a:chOff x="280673" y="1504950"/>
              <a:chExt cx="2286000" cy="1159643"/>
            </a:xfrm>
          </p:grpSpPr>
          <p:grpSp>
            <p:nvGrpSpPr>
              <p:cNvPr id="60" name="Group49"/>
              <p:cNvGrpSpPr/>
              <p:nvPr/>
            </p:nvGrpSpPr>
            <p:grpSpPr>
              <a:xfrm>
                <a:off x="280673" y="1504950"/>
                <a:ext cx="762000" cy="1159643"/>
                <a:chOff x="7770583" y="2524089"/>
                <a:chExt cx="762000" cy="1159643"/>
              </a:xfrm>
              <a:effectLst>
                <a:outerShdw blurRad="76200" dir="18900000" sy="23000" kx="-1200000" algn="bl" rotWithShape="0">
                  <a:prstClr val="black">
                    <a:alpha val="20000"/>
                  </a:prstClr>
                </a:outerShdw>
              </a:effectLst>
            </p:grpSpPr>
            <p:sp>
              <p:nvSpPr>
                <p:cNvPr id="93" name="Freeform 6"/>
                <p:cNvSpPr>
                  <a:spLocks/>
                </p:cNvSpPr>
                <p:nvPr/>
              </p:nvSpPr>
              <p:spPr bwMode="auto">
                <a:xfrm rot="16200000" flipH="1">
                  <a:off x="7571761" y="2722911"/>
                  <a:ext cx="1159643" cy="762000"/>
                </a:xfrm>
                <a:custGeom>
                  <a:avLst/>
                  <a:gdLst>
                    <a:gd name="T0" fmla="*/ 923 w 1709"/>
                    <a:gd name="T1" fmla="*/ 200 h 1123"/>
                    <a:gd name="T2" fmla="*/ 923 w 1709"/>
                    <a:gd name="T3" fmla="*/ 923 h 1123"/>
                    <a:gd name="T4" fmla="*/ 200 w 1709"/>
                    <a:gd name="T5" fmla="*/ 923 h 1123"/>
                    <a:gd name="T6" fmla="*/ 200 w 1709"/>
                    <a:gd name="T7" fmla="*/ 200 h 1123"/>
                    <a:gd name="T8" fmla="*/ 923 w 1709"/>
                    <a:gd name="T9" fmla="*/ 200 h 1123"/>
                  </a:gdLst>
                  <a:ahLst/>
                  <a:cxnLst>
                    <a:cxn ang="0">
                      <a:pos x="T0" y="T1"/>
                    </a:cxn>
                    <a:cxn ang="0">
                      <a:pos x="T2" y="T3"/>
                    </a:cxn>
                    <a:cxn ang="0">
                      <a:pos x="T4" y="T5"/>
                    </a:cxn>
                    <a:cxn ang="0">
                      <a:pos x="T6" y="T7"/>
                    </a:cxn>
                    <a:cxn ang="0">
                      <a:pos x="T8" y="T9"/>
                    </a:cxn>
                  </a:cxnLst>
                  <a:rect l="0" t="0" r="r" b="b"/>
                  <a:pathLst>
                    <a:path w="1709" h="1123">
                      <a:moveTo>
                        <a:pt x="923" y="200"/>
                      </a:moveTo>
                      <a:cubicBezTo>
                        <a:pt x="1704" y="861"/>
                        <a:pt x="1709" y="288"/>
                        <a:pt x="923" y="923"/>
                      </a:cubicBezTo>
                      <a:cubicBezTo>
                        <a:pt x="703" y="1101"/>
                        <a:pt x="399" y="1123"/>
                        <a:pt x="200" y="923"/>
                      </a:cubicBezTo>
                      <a:cubicBezTo>
                        <a:pt x="0" y="723"/>
                        <a:pt x="0" y="400"/>
                        <a:pt x="200" y="200"/>
                      </a:cubicBezTo>
                      <a:cubicBezTo>
                        <a:pt x="399" y="0"/>
                        <a:pt x="707" y="18"/>
                        <a:pt x="923" y="200"/>
                      </a:cubicBezTo>
                      <a:close/>
                    </a:path>
                  </a:pathLst>
                </a:custGeom>
                <a:gradFill flip="none" rotWithShape="1">
                  <a:gsLst>
                    <a:gs pos="0">
                      <a:srgbClr val="9C5252">
                        <a:lumMod val="80000"/>
                      </a:srgbClr>
                    </a:gs>
                    <a:gs pos="49000">
                      <a:srgbClr val="9C5252">
                        <a:lumMod val="60000"/>
                        <a:lumOff val="40000"/>
                      </a:srgbClr>
                    </a:gs>
                    <a:gs pos="88000">
                      <a:srgbClr val="9C5252">
                        <a:lumMod val="90000"/>
                        <a:lumOff val="10000"/>
                      </a:srgbClr>
                    </a:gs>
                    <a:gs pos="11000">
                      <a:srgbClr val="9C5252">
                        <a:lumMod val="90000"/>
                        <a:lumOff val="10000"/>
                      </a:srgbClr>
                    </a:gs>
                    <a:gs pos="100000">
                      <a:srgbClr val="9C5252">
                        <a:lumMod val="80000"/>
                      </a:srgbClr>
                    </a:gs>
                  </a:gsLst>
                  <a:lin ang="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94" name="Oval 93"/>
                <p:cNvSpPr/>
                <p:nvPr/>
              </p:nvSpPr>
              <p:spPr>
                <a:xfrm>
                  <a:off x="7868969" y="2608223"/>
                  <a:ext cx="565229" cy="565229"/>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Black"/>
                    <a:ea typeface="+mn-ea"/>
                    <a:cs typeface="+mn-cs"/>
                  </a:endParaRPr>
                </a:p>
              </p:txBody>
            </p:sp>
            <p:sp>
              <p:nvSpPr>
                <p:cNvPr id="95" name="Text 47"/>
                <p:cNvSpPr txBox="1"/>
                <p:nvPr/>
              </p:nvSpPr>
              <p:spPr>
                <a:xfrm>
                  <a:off x="7837172" y="2759811"/>
                  <a:ext cx="637070" cy="246221"/>
                </a:xfrm>
                <a:prstGeom prst="rect">
                  <a:avLst/>
                </a:prstGeom>
                <a:noFill/>
              </p:spPr>
              <p:txBody>
                <a:bodyPr wrap="square" rtlCol="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9C5252"/>
                      </a:solidFill>
                      <a:effectLst/>
                      <a:uLnTx/>
                      <a:uFillTx/>
                    </a:rPr>
                    <a:t>4</a:t>
                  </a:r>
                  <a:r>
                    <a:rPr kumimoji="0" lang="en-US" sz="1500" b="0" i="0" u="none" strike="noStrike" kern="0" cap="none" spc="0" normalizeH="0" baseline="30000" noProof="0" dirty="0">
                      <a:ln>
                        <a:noFill/>
                      </a:ln>
                      <a:solidFill>
                        <a:srgbClr val="9C5252"/>
                      </a:solidFill>
                      <a:effectLst/>
                      <a:uLnTx/>
                      <a:uFillTx/>
                    </a:rPr>
                    <a:t>th</a:t>
                  </a:r>
                  <a:r>
                    <a:rPr kumimoji="0" lang="en-US" sz="1500" b="0" i="0" u="none" strike="noStrike" kern="0" cap="none" spc="0" normalizeH="0" baseline="0" noProof="0" dirty="0">
                      <a:ln>
                        <a:noFill/>
                      </a:ln>
                      <a:solidFill>
                        <a:srgbClr val="9C5252"/>
                      </a:solidFill>
                      <a:effectLst/>
                      <a:uLnTx/>
                      <a:uFillTx/>
                    </a:rPr>
                    <a:t> </a:t>
                  </a:r>
                  <a:endParaRPr kumimoji="0" lang="en-US" sz="1000" b="0" i="0" u="none" strike="noStrike" kern="0" cap="none" spc="0" normalizeH="0" baseline="0" noProof="0" dirty="0">
                    <a:ln>
                      <a:noFill/>
                    </a:ln>
                    <a:solidFill>
                      <a:srgbClr val="9C5252"/>
                    </a:solidFill>
                    <a:effectLst/>
                    <a:uLnTx/>
                    <a:uFillTx/>
                  </a:endParaRPr>
                </a:p>
              </p:txBody>
            </p:sp>
          </p:grpSp>
          <p:grpSp>
            <p:nvGrpSpPr>
              <p:cNvPr id="62" name="Group71"/>
              <p:cNvGrpSpPr/>
              <p:nvPr/>
            </p:nvGrpSpPr>
            <p:grpSpPr>
              <a:xfrm>
                <a:off x="1035053" y="1577782"/>
                <a:ext cx="1531620" cy="972766"/>
                <a:chOff x="413004" y="1457085"/>
                <a:chExt cx="1225296" cy="972766"/>
              </a:xfrm>
            </p:grpSpPr>
            <p:sp>
              <p:nvSpPr>
                <p:cNvPr id="89" name="Text 72"/>
                <p:cNvSpPr txBox="1"/>
                <p:nvPr/>
              </p:nvSpPr>
              <p:spPr>
                <a:xfrm>
                  <a:off x="419100" y="1457085"/>
                  <a:ext cx="1219200" cy="338554"/>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rPr>
                    <a:t>4</a:t>
                  </a:r>
                  <a:r>
                    <a:rPr kumimoji="0" lang="en-US" sz="1600" b="0" i="0" u="none" strike="noStrike" kern="0" cap="none" spc="0" normalizeH="0" baseline="30000" noProof="0" dirty="0">
                      <a:ln>
                        <a:noFill/>
                      </a:ln>
                      <a:solidFill>
                        <a:srgbClr val="FFFFFF"/>
                      </a:solidFill>
                      <a:effectLst/>
                      <a:uLnTx/>
                      <a:uFillTx/>
                    </a:rPr>
                    <a:t>th</a:t>
                  </a:r>
                  <a:r>
                    <a:rPr kumimoji="0" lang="en-US" sz="1600" b="0" i="0" u="none" strike="noStrike" kern="0" cap="none" spc="0" normalizeH="0" baseline="0" noProof="0" dirty="0">
                      <a:ln>
                        <a:noFill/>
                      </a:ln>
                      <a:solidFill>
                        <a:srgbClr val="FFFFFF"/>
                      </a:solidFill>
                      <a:effectLst/>
                      <a:uLnTx/>
                      <a:uFillTx/>
                    </a:rPr>
                    <a:t> Plateau</a:t>
                  </a:r>
                </a:p>
              </p:txBody>
            </p:sp>
            <p:sp>
              <p:nvSpPr>
                <p:cNvPr id="90" name="Text 73"/>
                <p:cNvSpPr txBox="1"/>
                <p:nvPr/>
              </p:nvSpPr>
              <p:spPr>
                <a:xfrm>
                  <a:off x="413004" y="1783520"/>
                  <a:ext cx="1118076" cy="646331"/>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E78E23"/>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900" kern="0" baseline="0" dirty="0">
                    <a:solidFill>
                      <a:srgbClr val="E78E23"/>
                    </a:solidFill>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solidFill>
                      <a:effectLst/>
                      <a:uLnTx/>
                      <a:uFillTx/>
                      <a:latin typeface="Calibri" panose="020F0502020204030204" pitchFamily="34" charset="0"/>
                    </a:rPr>
                    <a:t>Mind-body dissociation</a:t>
                  </a:r>
                  <a:endParaRPr kumimoji="0" lang="en-US" sz="900" b="1" i="0" u="none" strike="noStrike" kern="0" cap="none" spc="0" normalizeH="0" baseline="0" noProof="0" dirty="0">
                    <a:ln>
                      <a:noFill/>
                    </a:ln>
                    <a:solidFill>
                      <a:schemeClr val="tx1"/>
                    </a:solidFill>
                    <a:effectLst/>
                    <a:uLnTx/>
                    <a:uFillTx/>
                    <a:latin typeface="Arial"/>
                  </a:endParaRPr>
                </a:p>
              </p:txBody>
            </p:sp>
          </p:grpSp>
        </p:grpSp>
      </p:grpSp>
      <p:grpSp>
        <p:nvGrpSpPr>
          <p:cNvPr id="121866" name="Group 121865"/>
          <p:cNvGrpSpPr/>
          <p:nvPr/>
        </p:nvGrpSpPr>
        <p:grpSpPr>
          <a:xfrm>
            <a:off x="6507996" y="1870716"/>
            <a:ext cx="2697332" cy="1454250"/>
            <a:chOff x="6482938" y="1870364"/>
            <a:chExt cx="2697332" cy="1454250"/>
          </a:xfrm>
        </p:grpSpPr>
        <p:pic>
          <p:nvPicPr>
            <p:cNvPr id="6" name="Picture 5"/>
            <p:cNvPicPr>
              <a:picLocks noChangeAspect="1"/>
            </p:cNvPicPr>
            <p:nvPr/>
          </p:nvPicPr>
          <p:blipFill>
            <a:blip r:embed="rId6"/>
            <a:stretch>
              <a:fillRect/>
            </a:stretch>
          </p:blipFill>
          <p:spPr>
            <a:xfrm>
              <a:off x="6482938" y="1870364"/>
              <a:ext cx="1928519" cy="1454250"/>
            </a:xfrm>
            <a:prstGeom prst="rect">
              <a:avLst/>
            </a:prstGeom>
          </p:spPr>
        </p:pic>
        <p:grpSp>
          <p:nvGrpSpPr>
            <p:cNvPr id="121865" name="Group 121864"/>
            <p:cNvGrpSpPr/>
            <p:nvPr/>
          </p:nvGrpSpPr>
          <p:grpSpPr>
            <a:xfrm>
              <a:off x="6691239" y="1962150"/>
              <a:ext cx="2489031" cy="1166960"/>
              <a:chOff x="6691239" y="1962150"/>
              <a:chExt cx="2489031" cy="1166960"/>
            </a:xfrm>
          </p:grpSpPr>
          <p:grpSp>
            <p:nvGrpSpPr>
              <p:cNvPr id="59" name="Group50"/>
              <p:cNvGrpSpPr/>
              <p:nvPr/>
            </p:nvGrpSpPr>
            <p:grpSpPr>
              <a:xfrm>
                <a:off x="6691239" y="1962150"/>
                <a:ext cx="762000" cy="1159643"/>
                <a:chOff x="6535422" y="2454547"/>
                <a:chExt cx="762000" cy="1159643"/>
              </a:xfrm>
              <a:effectLst>
                <a:outerShdw blurRad="76200" dir="18900000" sy="23000" kx="-1200000" algn="bl" rotWithShape="0">
                  <a:prstClr val="black">
                    <a:alpha val="20000"/>
                  </a:prstClr>
                </a:outerShdw>
              </a:effectLst>
            </p:grpSpPr>
            <p:sp>
              <p:nvSpPr>
                <p:cNvPr id="96" name="Freeform 6"/>
                <p:cNvSpPr>
                  <a:spLocks/>
                </p:cNvSpPr>
                <p:nvPr/>
              </p:nvSpPr>
              <p:spPr bwMode="auto">
                <a:xfrm rot="16200000" flipH="1">
                  <a:off x="6336600" y="2653369"/>
                  <a:ext cx="1159643" cy="762000"/>
                </a:xfrm>
                <a:custGeom>
                  <a:avLst/>
                  <a:gdLst>
                    <a:gd name="T0" fmla="*/ 923 w 1709"/>
                    <a:gd name="T1" fmla="*/ 200 h 1123"/>
                    <a:gd name="T2" fmla="*/ 923 w 1709"/>
                    <a:gd name="T3" fmla="*/ 923 h 1123"/>
                    <a:gd name="T4" fmla="*/ 200 w 1709"/>
                    <a:gd name="T5" fmla="*/ 923 h 1123"/>
                    <a:gd name="T6" fmla="*/ 200 w 1709"/>
                    <a:gd name="T7" fmla="*/ 200 h 1123"/>
                    <a:gd name="T8" fmla="*/ 923 w 1709"/>
                    <a:gd name="T9" fmla="*/ 200 h 1123"/>
                  </a:gdLst>
                  <a:ahLst/>
                  <a:cxnLst>
                    <a:cxn ang="0">
                      <a:pos x="T0" y="T1"/>
                    </a:cxn>
                    <a:cxn ang="0">
                      <a:pos x="T2" y="T3"/>
                    </a:cxn>
                    <a:cxn ang="0">
                      <a:pos x="T4" y="T5"/>
                    </a:cxn>
                    <a:cxn ang="0">
                      <a:pos x="T6" y="T7"/>
                    </a:cxn>
                    <a:cxn ang="0">
                      <a:pos x="T8" y="T9"/>
                    </a:cxn>
                  </a:cxnLst>
                  <a:rect l="0" t="0" r="r" b="b"/>
                  <a:pathLst>
                    <a:path w="1709" h="1123">
                      <a:moveTo>
                        <a:pt x="923" y="200"/>
                      </a:moveTo>
                      <a:cubicBezTo>
                        <a:pt x="1704" y="861"/>
                        <a:pt x="1709" y="288"/>
                        <a:pt x="923" y="923"/>
                      </a:cubicBezTo>
                      <a:cubicBezTo>
                        <a:pt x="703" y="1101"/>
                        <a:pt x="399" y="1123"/>
                        <a:pt x="200" y="923"/>
                      </a:cubicBezTo>
                      <a:cubicBezTo>
                        <a:pt x="0" y="723"/>
                        <a:pt x="0" y="400"/>
                        <a:pt x="200" y="200"/>
                      </a:cubicBezTo>
                      <a:cubicBezTo>
                        <a:pt x="399" y="0"/>
                        <a:pt x="707" y="18"/>
                        <a:pt x="923" y="200"/>
                      </a:cubicBezTo>
                      <a:close/>
                    </a:path>
                  </a:pathLst>
                </a:custGeom>
                <a:gradFill flip="none" rotWithShape="1">
                  <a:gsLst>
                    <a:gs pos="0">
                      <a:srgbClr val="FFC000">
                        <a:lumMod val="80000"/>
                      </a:srgbClr>
                    </a:gs>
                    <a:gs pos="49000">
                      <a:srgbClr val="FFC000">
                        <a:lumMod val="60000"/>
                        <a:lumOff val="40000"/>
                      </a:srgbClr>
                    </a:gs>
                    <a:gs pos="88000">
                      <a:srgbClr val="FFC000">
                        <a:lumMod val="90000"/>
                        <a:lumOff val="10000"/>
                      </a:srgbClr>
                    </a:gs>
                    <a:gs pos="11000">
                      <a:srgbClr val="FFC000">
                        <a:lumMod val="90000"/>
                        <a:lumOff val="10000"/>
                      </a:srgbClr>
                    </a:gs>
                    <a:gs pos="100000">
                      <a:srgbClr val="FFC000">
                        <a:lumMod val="80000"/>
                      </a:srgbClr>
                    </a:gs>
                  </a:gsLst>
                  <a:lin ang="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97" name="Oval 96"/>
                <p:cNvSpPr/>
                <p:nvPr/>
              </p:nvSpPr>
              <p:spPr>
                <a:xfrm>
                  <a:off x="6633808" y="2538681"/>
                  <a:ext cx="565229" cy="565229"/>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Black"/>
                    <a:ea typeface="+mn-ea"/>
                    <a:cs typeface="+mn-cs"/>
                  </a:endParaRPr>
                </a:p>
              </p:txBody>
            </p:sp>
            <p:sp>
              <p:nvSpPr>
                <p:cNvPr id="98" name="Text 44"/>
                <p:cNvSpPr txBox="1"/>
                <p:nvPr/>
              </p:nvSpPr>
              <p:spPr>
                <a:xfrm>
                  <a:off x="6602011" y="2690269"/>
                  <a:ext cx="637070" cy="24622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C000"/>
                      </a:solidFill>
                      <a:effectLst/>
                      <a:uLnTx/>
                      <a:uFillTx/>
                    </a:rPr>
                    <a:t>3</a:t>
                  </a:r>
                  <a:r>
                    <a:rPr kumimoji="0" lang="en-US" sz="1400" b="1" i="0" u="none" strike="noStrike" kern="0" cap="none" spc="0" normalizeH="0" baseline="30000" noProof="0" dirty="0">
                      <a:ln>
                        <a:noFill/>
                      </a:ln>
                      <a:solidFill>
                        <a:srgbClr val="FFC000"/>
                      </a:solidFill>
                      <a:effectLst/>
                      <a:uLnTx/>
                      <a:uFillTx/>
                    </a:rPr>
                    <a:t>rd</a:t>
                  </a:r>
                  <a:r>
                    <a:rPr kumimoji="0" lang="en-US" sz="1400" b="1" i="0" u="none" strike="noStrike" kern="0" cap="none" spc="0" normalizeH="0" baseline="0" noProof="0" dirty="0">
                      <a:ln>
                        <a:noFill/>
                      </a:ln>
                      <a:solidFill>
                        <a:srgbClr val="FFC000"/>
                      </a:solidFill>
                      <a:effectLst/>
                      <a:uLnTx/>
                      <a:uFillTx/>
                    </a:rPr>
                    <a:t> </a:t>
                  </a:r>
                </a:p>
              </p:txBody>
            </p:sp>
          </p:grpSp>
          <p:grpSp>
            <p:nvGrpSpPr>
              <p:cNvPr id="63" name="Group74"/>
              <p:cNvGrpSpPr/>
              <p:nvPr/>
            </p:nvGrpSpPr>
            <p:grpSpPr>
              <a:xfrm>
                <a:off x="7380143" y="2003710"/>
                <a:ext cx="1800127" cy="1125400"/>
                <a:chOff x="360620" y="1457085"/>
                <a:chExt cx="1440098" cy="1125400"/>
              </a:xfrm>
            </p:grpSpPr>
            <p:sp>
              <p:nvSpPr>
                <p:cNvPr id="87" name="Text 75"/>
                <p:cNvSpPr txBox="1"/>
                <p:nvPr/>
              </p:nvSpPr>
              <p:spPr>
                <a:xfrm>
                  <a:off x="360620" y="1457085"/>
                  <a:ext cx="1219200" cy="338554"/>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3</a:t>
                  </a:r>
                  <a:r>
                    <a:rPr kumimoji="0" lang="en-US" sz="1600" b="1" i="0" u="none" strike="noStrike" kern="0" cap="none" spc="0" normalizeH="0" baseline="30000" noProof="0" dirty="0">
                      <a:ln>
                        <a:noFill/>
                      </a:ln>
                      <a:solidFill>
                        <a:srgbClr val="FFFFFF"/>
                      </a:solidFill>
                      <a:effectLst/>
                      <a:uLnTx/>
                      <a:uFillTx/>
                    </a:rPr>
                    <a:t>rd</a:t>
                  </a:r>
                  <a:r>
                    <a:rPr kumimoji="0" lang="en-US" sz="1600" b="1" i="0" u="none" strike="noStrike" kern="0" cap="none" spc="0" normalizeH="0" baseline="0" noProof="0" dirty="0">
                      <a:ln>
                        <a:noFill/>
                      </a:ln>
                      <a:solidFill>
                        <a:srgbClr val="FFFFFF"/>
                      </a:solidFill>
                      <a:effectLst/>
                      <a:uLnTx/>
                      <a:uFillTx/>
                    </a:rPr>
                    <a:t> Plateau</a:t>
                  </a:r>
                </a:p>
              </p:txBody>
            </p:sp>
            <p:sp>
              <p:nvSpPr>
                <p:cNvPr id="88" name="Text 76"/>
                <p:cNvSpPr txBox="1"/>
                <p:nvPr/>
              </p:nvSpPr>
              <p:spPr>
                <a:xfrm>
                  <a:off x="682642" y="1703841"/>
                  <a:ext cx="1118076" cy="878644"/>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effectLst/>
                      <a:uLnTx/>
                      <a:uFillTx/>
                      <a:latin typeface="Calibri" panose="020F0502020204030204" pitchFamily="34" charset="0"/>
                    </a:rPr>
                    <a:t>Altered </a:t>
                  </a:r>
                </a:p>
                <a:p>
                  <a:pPr marL="0" marR="0" lvl="0" indent="0" defTabSz="914400" eaLnBrk="1" fontAlgn="auto" latinLnBrk="0" hangingPunct="1">
                    <a:lnSpc>
                      <a:spcPct val="100000"/>
                    </a:lnSpc>
                    <a:spcBef>
                      <a:spcPts val="0"/>
                    </a:spcBef>
                    <a:spcAft>
                      <a:spcPts val="0"/>
                    </a:spcAft>
                    <a:buClrTx/>
                    <a:buSzTx/>
                    <a:buFontTx/>
                    <a:buNone/>
                    <a:tabLst/>
                    <a:defRPr/>
                  </a:pPr>
                  <a:r>
                    <a:rPr lang="en-US" sz="900" b="1" kern="0" baseline="0" dirty="0">
                      <a:latin typeface="Calibri" panose="020F0502020204030204" pitchFamily="34" charset="0"/>
                    </a:rPr>
                    <a:t>s</a:t>
                  </a:r>
                  <a:r>
                    <a:rPr kumimoji="0" lang="en-US" sz="900" b="1" i="0" u="none" strike="noStrike" kern="0" cap="none" spc="0" normalizeH="0" baseline="0" noProof="0" dirty="0" err="1">
                      <a:ln>
                        <a:noFill/>
                      </a:ln>
                      <a:effectLst/>
                      <a:uLnTx/>
                      <a:uFillTx/>
                      <a:latin typeface="Calibri" panose="020F0502020204030204" pitchFamily="34" charset="0"/>
                    </a:rPr>
                    <a:t>tate</a:t>
                  </a:r>
                  <a:r>
                    <a:rPr kumimoji="0" lang="en-US" sz="900" b="1" i="0" u="none" strike="noStrike" kern="0" cap="none" spc="0" normalizeH="0" baseline="0" noProof="0" dirty="0">
                      <a:ln>
                        <a:noFill/>
                      </a:ln>
                      <a:effectLst/>
                      <a:uLnTx/>
                      <a:uFillTx/>
                      <a:latin typeface="Calibri" panose="020F0502020204030204" pitchFamily="34" charset="0"/>
                    </a:rPr>
                    <a:t> of </a:t>
                  </a:r>
                </a:p>
                <a:p>
                  <a:pPr marL="0" marR="0" lvl="0" indent="0" defTabSz="914400" eaLnBrk="1" fontAlgn="auto" latinLnBrk="0" hangingPunct="1">
                    <a:lnSpc>
                      <a:spcPct val="100000"/>
                    </a:lnSpc>
                    <a:spcBef>
                      <a:spcPts val="0"/>
                    </a:spcBef>
                    <a:spcAft>
                      <a:spcPts val="0"/>
                    </a:spcAft>
                    <a:buClrTx/>
                    <a:buSzTx/>
                    <a:buFontTx/>
                    <a:buNone/>
                    <a:tabLst/>
                    <a:defRPr/>
                  </a:pPr>
                  <a:r>
                    <a:rPr lang="en-US" sz="900" b="1" kern="0" baseline="0" dirty="0">
                      <a:latin typeface="Calibri" panose="020F0502020204030204" pitchFamily="34" charset="0"/>
                    </a:rPr>
                    <a:t>c</a:t>
                  </a:r>
                  <a:r>
                    <a:rPr kumimoji="0" lang="en-US" sz="900" b="1" i="0" u="none" strike="noStrike" kern="0" cap="none" spc="0" normalizeH="0" baseline="0" noProof="0" dirty="0" err="1">
                      <a:ln>
                        <a:noFill/>
                      </a:ln>
                      <a:effectLst/>
                      <a:uLnTx/>
                      <a:uFillTx/>
                      <a:latin typeface="Calibri" panose="020F0502020204030204" pitchFamily="34" charset="0"/>
                    </a:rPr>
                    <a:t>onscious</a:t>
                  </a:r>
                  <a:r>
                    <a:rPr kumimoji="0" lang="en-US" sz="900" b="1" i="0" u="none" strike="noStrike" kern="0" cap="none" spc="0" normalizeH="0" baseline="0" noProof="0" dirty="0">
                      <a:ln>
                        <a:noFill/>
                      </a:ln>
                      <a:effectLst/>
                      <a:uLnTx/>
                      <a:uFillTx/>
                      <a:latin typeface="Calibri" panose="020F050202020403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effectLst/>
                      <a:uLnTx/>
                      <a:uFillTx/>
                      <a:latin typeface="Calibri" panose="020F0502020204030204" pitchFamily="34" charset="0"/>
                    </a:rPr>
                    <a:t>ness</a:t>
                  </a:r>
                  <a:endParaRPr kumimoji="0" lang="en-US" sz="900" b="1" i="0" u="none" strike="noStrike" kern="0" cap="none" spc="0" normalizeH="0" baseline="0" noProof="0" dirty="0">
                    <a:ln>
                      <a:noFill/>
                    </a:ln>
                    <a:effectLst/>
                    <a:uLnTx/>
                    <a:uFillTx/>
                    <a:latin typeface="Arial"/>
                  </a:endParaRPr>
                </a:p>
              </p:txBody>
            </p:sp>
          </p:grpSp>
        </p:grpSp>
      </p:grpSp>
      <p:grpSp>
        <p:nvGrpSpPr>
          <p:cNvPr id="121869" name="Group 121868"/>
          <p:cNvGrpSpPr/>
          <p:nvPr/>
        </p:nvGrpSpPr>
        <p:grpSpPr>
          <a:xfrm>
            <a:off x="273178" y="2758984"/>
            <a:ext cx="2286000" cy="1423598"/>
            <a:chOff x="273178" y="2758984"/>
            <a:chExt cx="2286000" cy="1423598"/>
          </a:xfrm>
        </p:grpSpPr>
        <p:pic>
          <p:nvPicPr>
            <p:cNvPr id="5" name="Picture 4"/>
            <p:cNvPicPr>
              <a:picLocks noChangeAspect="1"/>
            </p:cNvPicPr>
            <p:nvPr/>
          </p:nvPicPr>
          <p:blipFill>
            <a:blip r:embed="rId7"/>
            <a:stretch>
              <a:fillRect/>
            </a:stretch>
          </p:blipFill>
          <p:spPr>
            <a:xfrm>
              <a:off x="299269" y="2762649"/>
              <a:ext cx="2129900" cy="1419933"/>
            </a:xfrm>
            <a:prstGeom prst="rect">
              <a:avLst/>
            </a:prstGeom>
          </p:spPr>
        </p:pic>
        <p:grpSp>
          <p:nvGrpSpPr>
            <p:cNvPr id="121868" name="Group 121867"/>
            <p:cNvGrpSpPr/>
            <p:nvPr/>
          </p:nvGrpSpPr>
          <p:grpSpPr>
            <a:xfrm>
              <a:off x="273178" y="2758984"/>
              <a:ext cx="2286000" cy="1159643"/>
              <a:chOff x="273178" y="2758984"/>
              <a:chExt cx="2286000" cy="1159643"/>
            </a:xfrm>
          </p:grpSpPr>
          <p:grpSp>
            <p:nvGrpSpPr>
              <p:cNvPr id="58" name="Group48"/>
              <p:cNvGrpSpPr/>
              <p:nvPr/>
            </p:nvGrpSpPr>
            <p:grpSpPr>
              <a:xfrm>
                <a:off x="273178" y="2758984"/>
                <a:ext cx="762000" cy="1159643"/>
                <a:chOff x="920581" y="3690788"/>
                <a:chExt cx="762000" cy="1159643"/>
              </a:xfrm>
              <a:effectLst>
                <a:outerShdw blurRad="76200" dir="18900000" sy="23000" kx="-1200000" algn="bl" rotWithShape="0">
                  <a:prstClr val="black">
                    <a:alpha val="20000"/>
                  </a:prstClr>
                </a:outerShdw>
              </a:effectLst>
            </p:grpSpPr>
            <p:sp>
              <p:nvSpPr>
                <p:cNvPr id="99" name="Freeform 6"/>
                <p:cNvSpPr>
                  <a:spLocks/>
                </p:cNvSpPr>
                <p:nvPr/>
              </p:nvSpPr>
              <p:spPr bwMode="auto">
                <a:xfrm rot="16200000" flipH="1">
                  <a:off x="721759" y="3889610"/>
                  <a:ext cx="1159643" cy="762000"/>
                </a:xfrm>
                <a:custGeom>
                  <a:avLst/>
                  <a:gdLst>
                    <a:gd name="T0" fmla="*/ 923 w 1709"/>
                    <a:gd name="T1" fmla="*/ 200 h 1123"/>
                    <a:gd name="T2" fmla="*/ 923 w 1709"/>
                    <a:gd name="T3" fmla="*/ 923 h 1123"/>
                    <a:gd name="T4" fmla="*/ 200 w 1709"/>
                    <a:gd name="T5" fmla="*/ 923 h 1123"/>
                    <a:gd name="T6" fmla="*/ 200 w 1709"/>
                    <a:gd name="T7" fmla="*/ 200 h 1123"/>
                    <a:gd name="T8" fmla="*/ 923 w 1709"/>
                    <a:gd name="T9" fmla="*/ 200 h 1123"/>
                  </a:gdLst>
                  <a:ahLst/>
                  <a:cxnLst>
                    <a:cxn ang="0">
                      <a:pos x="T0" y="T1"/>
                    </a:cxn>
                    <a:cxn ang="0">
                      <a:pos x="T2" y="T3"/>
                    </a:cxn>
                    <a:cxn ang="0">
                      <a:pos x="T4" y="T5"/>
                    </a:cxn>
                    <a:cxn ang="0">
                      <a:pos x="T6" y="T7"/>
                    </a:cxn>
                    <a:cxn ang="0">
                      <a:pos x="T8" y="T9"/>
                    </a:cxn>
                  </a:cxnLst>
                  <a:rect l="0" t="0" r="r" b="b"/>
                  <a:pathLst>
                    <a:path w="1709" h="1123">
                      <a:moveTo>
                        <a:pt x="923" y="200"/>
                      </a:moveTo>
                      <a:cubicBezTo>
                        <a:pt x="1704" y="861"/>
                        <a:pt x="1709" y="288"/>
                        <a:pt x="923" y="923"/>
                      </a:cubicBezTo>
                      <a:cubicBezTo>
                        <a:pt x="703" y="1101"/>
                        <a:pt x="399" y="1123"/>
                        <a:pt x="200" y="923"/>
                      </a:cubicBezTo>
                      <a:cubicBezTo>
                        <a:pt x="0" y="723"/>
                        <a:pt x="0" y="400"/>
                        <a:pt x="200" y="200"/>
                      </a:cubicBezTo>
                      <a:cubicBezTo>
                        <a:pt x="399" y="0"/>
                        <a:pt x="707" y="18"/>
                        <a:pt x="923" y="200"/>
                      </a:cubicBezTo>
                      <a:close/>
                    </a:path>
                  </a:pathLst>
                </a:custGeom>
                <a:gradFill flip="none" rotWithShape="1">
                  <a:gsLst>
                    <a:gs pos="0">
                      <a:srgbClr val="2F5897">
                        <a:lumMod val="80000"/>
                      </a:srgbClr>
                    </a:gs>
                    <a:gs pos="49000">
                      <a:srgbClr val="2F5897">
                        <a:lumMod val="60000"/>
                        <a:lumOff val="40000"/>
                      </a:srgbClr>
                    </a:gs>
                    <a:gs pos="88000">
                      <a:srgbClr val="2F5897">
                        <a:lumMod val="90000"/>
                        <a:lumOff val="10000"/>
                      </a:srgbClr>
                    </a:gs>
                    <a:gs pos="11000">
                      <a:srgbClr val="2F5897">
                        <a:lumMod val="90000"/>
                        <a:lumOff val="10000"/>
                      </a:srgbClr>
                    </a:gs>
                    <a:gs pos="100000">
                      <a:srgbClr val="2F5897">
                        <a:lumMod val="80000"/>
                      </a:srgbClr>
                    </a:gs>
                  </a:gsLst>
                  <a:lin ang="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100" name="Oval 99"/>
                <p:cNvSpPr/>
                <p:nvPr/>
              </p:nvSpPr>
              <p:spPr>
                <a:xfrm>
                  <a:off x="1018967" y="3792081"/>
                  <a:ext cx="565229" cy="565229"/>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Black"/>
                    <a:ea typeface="+mn-ea"/>
                    <a:cs typeface="+mn-cs"/>
                  </a:endParaRPr>
                </a:p>
              </p:txBody>
            </p:sp>
            <p:sp>
              <p:nvSpPr>
                <p:cNvPr id="101" name="Text 41"/>
                <p:cNvSpPr txBox="1"/>
                <p:nvPr/>
              </p:nvSpPr>
              <p:spPr>
                <a:xfrm>
                  <a:off x="987170" y="3926510"/>
                  <a:ext cx="637070" cy="24622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70C0"/>
                      </a:solidFill>
                      <a:effectLst/>
                      <a:uLnTx/>
                      <a:uFillTx/>
                    </a:rPr>
                    <a:t>2</a:t>
                  </a:r>
                  <a:r>
                    <a:rPr kumimoji="0" lang="en-US" sz="1400" b="0" i="0" u="none" strike="noStrike" kern="0" cap="none" spc="0" normalizeH="0" baseline="30000" noProof="0" dirty="0">
                      <a:ln>
                        <a:noFill/>
                      </a:ln>
                      <a:solidFill>
                        <a:srgbClr val="0070C0"/>
                      </a:solidFill>
                      <a:effectLst/>
                      <a:uLnTx/>
                      <a:uFillTx/>
                    </a:rPr>
                    <a:t>nd</a:t>
                  </a:r>
                  <a:r>
                    <a:rPr kumimoji="0" lang="en-US" sz="1400" b="0" i="0" u="none" strike="noStrike" kern="0" cap="none" spc="0" normalizeH="0" baseline="0" noProof="0" dirty="0">
                      <a:ln>
                        <a:noFill/>
                      </a:ln>
                      <a:solidFill>
                        <a:srgbClr val="0070C0"/>
                      </a:solidFill>
                      <a:effectLst/>
                      <a:uLnTx/>
                      <a:uFillTx/>
                    </a:rPr>
                    <a:t> </a:t>
                  </a:r>
                </a:p>
              </p:txBody>
            </p:sp>
          </p:grpSp>
          <p:grpSp>
            <p:nvGrpSpPr>
              <p:cNvPr id="64" name="Group 63"/>
              <p:cNvGrpSpPr/>
              <p:nvPr/>
            </p:nvGrpSpPr>
            <p:grpSpPr>
              <a:xfrm>
                <a:off x="1027558" y="2777839"/>
                <a:ext cx="1531620" cy="972766"/>
                <a:chOff x="413004" y="1457085"/>
                <a:chExt cx="1225296" cy="972766"/>
              </a:xfrm>
            </p:grpSpPr>
            <p:sp>
              <p:nvSpPr>
                <p:cNvPr id="85" name="Text 78"/>
                <p:cNvSpPr txBox="1"/>
                <p:nvPr/>
              </p:nvSpPr>
              <p:spPr>
                <a:xfrm>
                  <a:off x="419100" y="1457085"/>
                  <a:ext cx="1219200" cy="338554"/>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2</a:t>
                  </a:r>
                  <a:r>
                    <a:rPr kumimoji="0" lang="en-US" sz="1600" b="1" i="0" u="none" strike="noStrike" kern="0" cap="none" spc="0" normalizeH="0" baseline="30000" noProof="0" dirty="0">
                      <a:ln>
                        <a:noFill/>
                      </a:ln>
                      <a:effectLst/>
                      <a:uLnTx/>
                      <a:uFillTx/>
                    </a:rPr>
                    <a:t>nd</a:t>
                  </a:r>
                  <a:r>
                    <a:rPr kumimoji="0" lang="en-US" sz="1600" b="1" i="0" u="none" strike="noStrike" kern="0" cap="none" spc="0" normalizeH="0" baseline="0" noProof="0" dirty="0">
                      <a:ln>
                        <a:noFill/>
                      </a:ln>
                      <a:effectLst/>
                      <a:uLnTx/>
                      <a:uFillTx/>
                    </a:rPr>
                    <a:t> Plateau</a:t>
                  </a:r>
                </a:p>
              </p:txBody>
            </p:sp>
            <p:sp>
              <p:nvSpPr>
                <p:cNvPr id="86" name="Text 79"/>
                <p:cNvSpPr txBox="1"/>
                <p:nvPr/>
              </p:nvSpPr>
              <p:spPr>
                <a:xfrm>
                  <a:off x="413004" y="1783520"/>
                  <a:ext cx="1118076" cy="646331"/>
                </a:xfrm>
                <a:prstGeom prst="rect">
                  <a:avLst/>
                </a:prstGeom>
                <a:noFill/>
              </p:spPr>
              <p:txBody>
                <a:bodyPr wrap="square"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900" b="1" kern="0" baseline="0" dirty="0">
                    <a:solidFill>
                      <a:srgbClr val="FFFFFF"/>
                    </a:solidFill>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panose="020F0502020204030204" pitchFamily="34" charset="0"/>
                    </a:rPr>
                    <a:t>Mild hallucinations</a:t>
                  </a:r>
                  <a:endParaRPr kumimoji="0" lang="en-US" sz="900" b="1" i="0" u="none" strike="noStrike" kern="0" cap="none" spc="0" normalizeH="0" baseline="0" noProof="0" dirty="0">
                    <a:ln>
                      <a:noFill/>
                    </a:ln>
                    <a:solidFill>
                      <a:srgbClr val="FFFFFF"/>
                    </a:solidFill>
                    <a:effectLst/>
                    <a:uLnTx/>
                    <a:uFillTx/>
                    <a:latin typeface="Arial"/>
                  </a:endParaRPr>
                </a:p>
              </p:txBody>
            </p:sp>
          </p:grpSp>
        </p:grpSp>
      </p:grpSp>
      <p:grpSp>
        <p:nvGrpSpPr>
          <p:cNvPr id="121862" name="Group 121861"/>
          <p:cNvGrpSpPr/>
          <p:nvPr/>
        </p:nvGrpSpPr>
        <p:grpSpPr>
          <a:xfrm>
            <a:off x="2983380" y="3449936"/>
            <a:ext cx="3313113" cy="548187"/>
            <a:chOff x="3008700" y="4076697"/>
            <a:chExt cx="3313113" cy="548187"/>
          </a:xfrm>
        </p:grpSpPr>
        <p:sp>
          <p:nvSpPr>
            <p:cNvPr id="67" name="Freeform 10"/>
            <p:cNvSpPr>
              <a:spLocks/>
            </p:cNvSpPr>
            <p:nvPr/>
          </p:nvSpPr>
          <p:spPr bwMode="auto">
            <a:xfrm>
              <a:off x="3008700" y="4076697"/>
              <a:ext cx="3313113" cy="548187"/>
            </a:xfrm>
            <a:custGeom>
              <a:avLst/>
              <a:gdLst>
                <a:gd name="T0" fmla="*/ 1956 w 2087"/>
                <a:gd name="T1" fmla="*/ 0 h 431"/>
                <a:gd name="T2" fmla="*/ 131 w 2087"/>
                <a:gd name="T3" fmla="*/ 0 h 431"/>
                <a:gd name="T4" fmla="*/ 0 w 2087"/>
                <a:gd name="T5" fmla="*/ 431 h 431"/>
                <a:gd name="T6" fmla="*/ 2087 w 2087"/>
                <a:gd name="T7" fmla="*/ 431 h 431"/>
                <a:gd name="T8" fmla="*/ 1956 w 2087"/>
                <a:gd name="T9" fmla="*/ 0 h 431"/>
              </a:gdLst>
              <a:ahLst/>
              <a:cxnLst>
                <a:cxn ang="0">
                  <a:pos x="T0" y="T1"/>
                </a:cxn>
                <a:cxn ang="0">
                  <a:pos x="T2" y="T3"/>
                </a:cxn>
                <a:cxn ang="0">
                  <a:pos x="T4" y="T5"/>
                </a:cxn>
                <a:cxn ang="0">
                  <a:pos x="T6" y="T7"/>
                </a:cxn>
                <a:cxn ang="0">
                  <a:pos x="T8" y="T9"/>
                </a:cxn>
              </a:cxnLst>
              <a:rect l="0" t="0" r="r" b="b"/>
              <a:pathLst>
                <a:path w="2087" h="431">
                  <a:moveTo>
                    <a:pt x="1956" y="0"/>
                  </a:moveTo>
                  <a:lnTo>
                    <a:pt x="131" y="0"/>
                  </a:lnTo>
                  <a:lnTo>
                    <a:pt x="0" y="431"/>
                  </a:lnTo>
                  <a:lnTo>
                    <a:pt x="2087" y="431"/>
                  </a:lnTo>
                  <a:lnTo>
                    <a:pt x="1956" y="0"/>
                  </a:lnTo>
                  <a:close/>
                </a:path>
              </a:pathLst>
            </a:custGeom>
            <a:solidFill>
              <a:srgbClr val="758085">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0" name="Group 69"/>
            <p:cNvGrpSpPr/>
            <p:nvPr/>
          </p:nvGrpSpPr>
          <p:grpSpPr>
            <a:xfrm>
              <a:off x="5354020" y="4076697"/>
              <a:ext cx="755703" cy="314876"/>
              <a:chOff x="5363157" y="4076697"/>
              <a:chExt cx="755703" cy="314876"/>
            </a:xfrm>
          </p:grpSpPr>
          <p:sp>
            <p:nvSpPr>
              <p:cNvPr id="83" name="bar15"/>
              <p:cNvSpPr/>
              <p:nvPr/>
            </p:nvSpPr>
            <p:spPr>
              <a:xfrm flipV="1">
                <a:off x="5363157" y="4076697"/>
                <a:ext cx="755703" cy="314876"/>
              </a:xfrm>
              <a:prstGeom prst="round2SameRect">
                <a:avLst/>
              </a:prstGeom>
              <a:gradFill flip="none" rotWithShape="1">
                <a:gsLst>
                  <a:gs pos="0">
                    <a:srgbClr val="E68422">
                      <a:lumMod val="80000"/>
                    </a:srgbClr>
                  </a:gs>
                  <a:gs pos="49000">
                    <a:srgbClr val="E68422">
                      <a:lumMod val="60000"/>
                      <a:lumOff val="40000"/>
                    </a:srgbClr>
                  </a:gs>
                  <a:gs pos="88000">
                    <a:srgbClr val="E68422">
                      <a:lumMod val="90000"/>
                      <a:lumOff val="10000"/>
                    </a:srgbClr>
                  </a:gs>
                  <a:gs pos="11000">
                    <a:srgbClr val="E68422">
                      <a:lumMod val="90000"/>
                      <a:lumOff val="10000"/>
                    </a:srgbClr>
                  </a:gs>
                  <a:gs pos="100000">
                    <a:srgbClr val="E68422">
                      <a:lumMod val="80000"/>
                    </a:srgbClr>
                  </a:gs>
                </a:gsLst>
                <a:lin ang="54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fontScale="850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84" name="Text 21"/>
              <p:cNvSpPr txBox="1"/>
              <p:nvPr/>
            </p:nvSpPr>
            <p:spPr>
              <a:xfrm>
                <a:off x="5440680" y="4106856"/>
                <a:ext cx="609600" cy="261610"/>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478A"/>
                    </a:solidFill>
                    <a:effectLst>
                      <a:outerShdw blurRad="50800" dist="38100" dir="2700000" algn="tl" rotWithShape="0">
                        <a:prstClr val="black">
                          <a:alpha val="40000"/>
                        </a:prstClr>
                      </a:outerShdw>
                    </a:effectLst>
                    <a:uLnTx/>
                    <a:uFillTx/>
                  </a:rPr>
                  <a:t>1</a:t>
                </a:r>
              </a:p>
            </p:txBody>
          </p:sp>
        </p:grpSp>
      </p:grpSp>
      <p:grpSp>
        <p:nvGrpSpPr>
          <p:cNvPr id="121867" name="Group 121866"/>
          <p:cNvGrpSpPr/>
          <p:nvPr/>
        </p:nvGrpSpPr>
        <p:grpSpPr>
          <a:xfrm>
            <a:off x="3204845" y="2892087"/>
            <a:ext cx="2832100" cy="547606"/>
            <a:chOff x="3248413" y="3443875"/>
            <a:chExt cx="2832100" cy="547606"/>
          </a:xfrm>
        </p:grpSpPr>
        <p:sp>
          <p:nvSpPr>
            <p:cNvPr id="65" name="Freeform 8"/>
            <p:cNvSpPr>
              <a:spLocks/>
            </p:cNvSpPr>
            <p:nvPr/>
          </p:nvSpPr>
          <p:spPr bwMode="auto">
            <a:xfrm>
              <a:off x="3248413" y="3444566"/>
              <a:ext cx="2832100" cy="546915"/>
            </a:xfrm>
            <a:custGeom>
              <a:avLst/>
              <a:gdLst>
                <a:gd name="T0" fmla="*/ 1653 w 1784"/>
                <a:gd name="T1" fmla="*/ 0 h 430"/>
                <a:gd name="T2" fmla="*/ 131 w 1784"/>
                <a:gd name="T3" fmla="*/ 0 h 430"/>
                <a:gd name="T4" fmla="*/ 0 w 1784"/>
                <a:gd name="T5" fmla="*/ 430 h 430"/>
                <a:gd name="T6" fmla="*/ 1784 w 1784"/>
                <a:gd name="T7" fmla="*/ 430 h 430"/>
                <a:gd name="T8" fmla="*/ 1653 w 1784"/>
                <a:gd name="T9" fmla="*/ 0 h 430"/>
              </a:gdLst>
              <a:ahLst/>
              <a:cxnLst>
                <a:cxn ang="0">
                  <a:pos x="T0" y="T1"/>
                </a:cxn>
                <a:cxn ang="0">
                  <a:pos x="T2" y="T3"/>
                </a:cxn>
                <a:cxn ang="0">
                  <a:pos x="T4" y="T5"/>
                </a:cxn>
                <a:cxn ang="0">
                  <a:pos x="T6" y="T7"/>
                </a:cxn>
                <a:cxn ang="0">
                  <a:pos x="T8" y="T9"/>
                </a:cxn>
              </a:cxnLst>
              <a:rect l="0" t="0" r="r" b="b"/>
              <a:pathLst>
                <a:path w="1784" h="430">
                  <a:moveTo>
                    <a:pt x="1653" y="0"/>
                  </a:moveTo>
                  <a:lnTo>
                    <a:pt x="131" y="0"/>
                  </a:lnTo>
                  <a:lnTo>
                    <a:pt x="0" y="430"/>
                  </a:lnTo>
                  <a:lnTo>
                    <a:pt x="1784" y="430"/>
                  </a:lnTo>
                  <a:lnTo>
                    <a:pt x="1653" y="0"/>
                  </a:lnTo>
                  <a:close/>
                </a:path>
              </a:pathLst>
            </a:custGeom>
            <a:solidFill>
              <a:srgbClr val="758085">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1" name="Group 70"/>
            <p:cNvGrpSpPr/>
            <p:nvPr/>
          </p:nvGrpSpPr>
          <p:grpSpPr>
            <a:xfrm>
              <a:off x="3465583" y="3443875"/>
              <a:ext cx="624548" cy="260919"/>
              <a:chOff x="3474720" y="3443875"/>
              <a:chExt cx="624548" cy="260919"/>
            </a:xfrm>
          </p:grpSpPr>
          <p:sp>
            <p:nvSpPr>
              <p:cNvPr id="81" name="bar16"/>
              <p:cNvSpPr/>
              <p:nvPr/>
            </p:nvSpPr>
            <p:spPr>
              <a:xfrm flipV="1">
                <a:off x="3474720" y="3444566"/>
                <a:ext cx="624548" cy="260228"/>
              </a:xfrm>
              <a:prstGeom prst="round2SameRect">
                <a:avLst/>
              </a:prstGeom>
              <a:gradFill flip="none" rotWithShape="1">
                <a:gsLst>
                  <a:gs pos="0">
                    <a:srgbClr val="2F5897">
                      <a:lumMod val="80000"/>
                    </a:srgbClr>
                  </a:gs>
                  <a:gs pos="49000">
                    <a:srgbClr val="2F5897">
                      <a:lumMod val="60000"/>
                      <a:lumOff val="40000"/>
                    </a:srgbClr>
                  </a:gs>
                  <a:gs pos="88000">
                    <a:srgbClr val="2F5897">
                      <a:lumMod val="90000"/>
                      <a:lumOff val="10000"/>
                    </a:srgbClr>
                  </a:gs>
                  <a:gs pos="11000">
                    <a:srgbClr val="2F5897">
                      <a:lumMod val="90000"/>
                      <a:lumOff val="10000"/>
                    </a:srgbClr>
                  </a:gs>
                  <a:gs pos="100000">
                    <a:srgbClr val="2F5897">
                      <a:lumMod val="80000"/>
                    </a:srgbClr>
                  </a:gs>
                </a:gsLst>
                <a:lin ang="54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fontScale="6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82" name="Text 22"/>
              <p:cNvSpPr txBox="1"/>
              <p:nvPr/>
            </p:nvSpPr>
            <p:spPr>
              <a:xfrm>
                <a:off x="3482340" y="3443875"/>
                <a:ext cx="609600" cy="246221"/>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 lastClr="FFFFFF"/>
                    </a:solidFill>
                    <a:effectLst>
                      <a:outerShdw blurRad="50800" dist="38100" dir="2700000" algn="tl" rotWithShape="0">
                        <a:prstClr val="black">
                          <a:alpha val="40000"/>
                        </a:prstClr>
                      </a:outerShdw>
                    </a:effectLst>
                    <a:uLnTx/>
                    <a:uFillTx/>
                  </a:rPr>
                  <a:t>2</a:t>
                </a:r>
              </a:p>
            </p:txBody>
          </p:sp>
        </p:grpSp>
      </p:grpSp>
      <p:grpSp>
        <p:nvGrpSpPr>
          <p:cNvPr id="121870" name="Group 121869"/>
          <p:cNvGrpSpPr/>
          <p:nvPr/>
        </p:nvGrpSpPr>
        <p:grpSpPr>
          <a:xfrm>
            <a:off x="3402691" y="2303595"/>
            <a:ext cx="2351088" cy="571519"/>
            <a:chOff x="3488125" y="2787829"/>
            <a:chExt cx="2351088" cy="571519"/>
          </a:xfrm>
        </p:grpSpPr>
        <p:sp>
          <p:nvSpPr>
            <p:cNvPr id="66" name="Freeform 6"/>
            <p:cNvSpPr>
              <a:spLocks/>
            </p:cNvSpPr>
            <p:nvPr/>
          </p:nvSpPr>
          <p:spPr bwMode="auto">
            <a:xfrm>
              <a:off x="3488125" y="2804802"/>
              <a:ext cx="2351088" cy="554546"/>
            </a:xfrm>
            <a:custGeom>
              <a:avLst/>
              <a:gdLst>
                <a:gd name="T0" fmla="*/ 1348 w 1481"/>
                <a:gd name="T1" fmla="*/ 0 h 436"/>
                <a:gd name="T2" fmla="*/ 132 w 1481"/>
                <a:gd name="T3" fmla="*/ 0 h 436"/>
                <a:gd name="T4" fmla="*/ 0 w 1481"/>
                <a:gd name="T5" fmla="*/ 436 h 436"/>
                <a:gd name="T6" fmla="*/ 1481 w 1481"/>
                <a:gd name="T7" fmla="*/ 436 h 436"/>
                <a:gd name="T8" fmla="*/ 1348 w 1481"/>
                <a:gd name="T9" fmla="*/ 0 h 436"/>
              </a:gdLst>
              <a:ahLst/>
              <a:cxnLst>
                <a:cxn ang="0">
                  <a:pos x="T0" y="T1"/>
                </a:cxn>
                <a:cxn ang="0">
                  <a:pos x="T2" y="T3"/>
                </a:cxn>
                <a:cxn ang="0">
                  <a:pos x="T4" y="T5"/>
                </a:cxn>
                <a:cxn ang="0">
                  <a:pos x="T6" y="T7"/>
                </a:cxn>
                <a:cxn ang="0">
                  <a:pos x="T8" y="T9"/>
                </a:cxn>
              </a:cxnLst>
              <a:rect l="0" t="0" r="r" b="b"/>
              <a:pathLst>
                <a:path w="1481" h="436">
                  <a:moveTo>
                    <a:pt x="1348" y="0"/>
                  </a:moveTo>
                  <a:lnTo>
                    <a:pt x="132" y="0"/>
                  </a:lnTo>
                  <a:lnTo>
                    <a:pt x="0" y="436"/>
                  </a:lnTo>
                  <a:lnTo>
                    <a:pt x="1481" y="436"/>
                  </a:lnTo>
                  <a:lnTo>
                    <a:pt x="1348" y="0"/>
                  </a:lnTo>
                  <a:close/>
                </a:path>
              </a:pathLst>
            </a:custGeom>
            <a:solidFill>
              <a:srgbClr val="758085">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2" name="Group 71"/>
            <p:cNvGrpSpPr/>
            <p:nvPr/>
          </p:nvGrpSpPr>
          <p:grpSpPr>
            <a:xfrm>
              <a:off x="5066785" y="2787829"/>
              <a:ext cx="609600" cy="230832"/>
              <a:chOff x="5075922" y="2787829"/>
              <a:chExt cx="609600" cy="230832"/>
            </a:xfrm>
          </p:grpSpPr>
          <p:sp>
            <p:nvSpPr>
              <p:cNvPr id="79" name="bar17"/>
              <p:cNvSpPr/>
              <p:nvPr/>
            </p:nvSpPr>
            <p:spPr>
              <a:xfrm flipV="1">
                <a:off x="5122645" y="2803482"/>
                <a:ext cx="516155" cy="215065"/>
              </a:xfrm>
              <a:prstGeom prst="round2SameRect">
                <a:avLst/>
              </a:prstGeom>
              <a:gradFill flip="none" rotWithShape="1">
                <a:gsLst>
                  <a:gs pos="0">
                    <a:srgbClr val="FFC000">
                      <a:lumMod val="80000"/>
                    </a:srgbClr>
                  </a:gs>
                  <a:gs pos="49000">
                    <a:srgbClr val="FFC000">
                      <a:lumMod val="60000"/>
                      <a:lumOff val="40000"/>
                    </a:srgbClr>
                  </a:gs>
                  <a:gs pos="88000">
                    <a:srgbClr val="FFC000">
                      <a:lumMod val="90000"/>
                      <a:lumOff val="10000"/>
                    </a:srgbClr>
                  </a:gs>
                  <a:gs pos="11000">
                    <a:srgbClr val="FFC000">
                      <a:lumMod val="90000"/>
                      <a:lumOff val="10000"/>
                    </a:srgbClr>
                  </a:gs>
                  <a:gs pos="100000">
                    <a:srgbClr val="FFC000">
                      <a:lumMod val="80000"/>
                    </a:srgbClr>
                  </a:gs>
                </a:gsLst>
                <a:lin ang="54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fontScale="4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80" name="Text 23"/>
              <p:cNvSpPr txBox="1"/>
              <p:nvPr/>
            </p:nvSpPr>
            <p:spPr>
              <a:xfrm>
                <a:off x="5075922" y="2787829"/>
                <a:ext cx="609600" cy="230832"/>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478A"/>
                    </a:solidFill>
                    <a:effectLst>
                      <a:outerShdw blurRad="50800" dist="38100" dir="2700000" algn="tl" rotWithShape="0">
                        <a:prstClr val="black">
                          <a:alpha val="40000"/>
                        </a:prstClr>
                      </a:outerShdw>
                    </a:effectLst>
                    <a:uLnTx/>
                    <a:uFillTx/>
                  </a:rPr>
                  <a:t>3</a:t>
                </a:r>
              </a:p>
            </p:txBody>
          </p:sp>
        </p:grpSp>
      </p:grpSp>
      <p:grpSp>
        <p:nvGrpSpPr>
          <p:cNvPr id="121873" name="Group 121872"/>
          <p:cNvGrpSpPr/>
          <p:nvPr/>
        </p:nvGrpSpPr>
        <p:grpSpPr>
          <a:xfrm>
            <a:off x="3660071" y="1937904"/>
            <a:ext cx="1863725" cy="365031"/>
            <a:chOff x="3731013" y="2354555"/>
            <a:chExt cx="1863725" cy="365031"/>
          </a:xfrm>
        </p:grpSpPr>
        <p:grpSp>
          <p:nvGrpSpPr>
            <p:cNvPr id="121872" name="Group 121871"/>
            <p:cNvGrpSpPr/>
            <p:nvPr/>
          </p:nvGrpSpPr>
          <p:grpSpPr>
            <a:xfrm>
              <a:off x="3731013" y="2373630"/>
              <a:ext cx="1863725" cy="345956"/>
              <a:chOff x="3731013" y="2373630"/>
              <a:chExt cx="1863725" cy="345956"/>
            </a:xfrm>
          </p:grpSpPr>
          <p:sp>
            <p:nvSpPr>
              <p:cNvPr id="68" name="Freeform 9"/>
              <p:cNvSpPr>
                <a:spLocks/>
              </p:cNvSpPr>
              <p:nvPr/>
            </p:nvSpPr>
            <p:spPr bwMode="auto">
              <a:xfrm>
                <a:off x="3731013" y="2373630"/>
                <a:ext cx="1863725" cy="345956"/>
              </a:xfrm>
              <a:custGeom>
                <a:avLst/>
                <a:gdLst>
                  <a:gd name="T0" fmla="*/ 1091 w 1174"/>
                  <a:gd name="T1" fmla="*/ 0 h 272"/>
                  <a:gd name="T2" fmla="*/ 82 w 1174"/>
                  <a:gd name="T3" fmla="*/ 0 h 272"/>
                  <a:gd name="T4" fmla="*/ 0 w 1174"/>
                  <a:gd name="T5" fmla="*/ 272 h 272"/>
                  <a:gd name="T6" fmla="*/ 1174 w 1174"/>
                  <a:gd name="T7" fmla="*/ 272 h 272"/>
                  <a:gd name="T8" fmla="*/ 1091 w 1174"/>
                  <a:gd name="T9" fmla="*/ 0 h 272"/>
                </a:gdLst>
                <a:ahLst/>
                <a:cxnLst>
                  <a:cxn ang="0">
                    <a:pos x="T0" y="T1"/>
                  </a:cxn>
                  <a:cxn ang="0">
                    <a:pos x="T2" y="T3"/>
                  </a:cxn>
                  <a:cxn ang="0">
                    <a:pos x="T4" y="T5"/>
                  </a:cxn>
                  <a:cxn ang="0">
                    <a:pos x="T6" y="T7"/>
                  </a:cxn>
                  <a:cxn ang="0">
                    <a:pos x="T8" y="T9"/>
                  </a:cxn>
                </a:cxnLst>
                <a:rect l="0" t="0" r="r" b="b"/>
                <a:pathLst>
                  <a:path w="1174" h="272">
                    <a:moveTo>
                      <a:pt x="1091" y="0"/>
                    </a:moveTo>
                    <a:lnTo>
                      <a:pt x="82" y="0"/>
                    </a:lnTo>
                    <a:lnTo>
                      <a:pt x="0" y="272"/>
                    </a:lnTo>
                    <a:lnTo>
                      <a:pt x="1174" y="272"/>
                    </a:lnTo>
                    <a:lnTo>
                      <a:pt x="1091" y="0"/>
                    </a:lnTo>
                    <a:close/>
                  </a:path>
                </a:pathLst>
              </a:custGeom>
              <a:solidFill>
                <a:srgbClr val="758085">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Text 29"/>
              <p:cNvSpPr txBox="1"/>
              <p:nvPr/>
            </p:nvSpPr>
            <p:spPr>
              <a:xfrm>
                <a:off x="4358933" y="2400836"/>
                <a:ext cx="1108606" cy="261610"/>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rPr>
                  <a:t>4</a:t>
                </a:r>
                <a:r>
                  <a:rPr kumimoji="0" lang="en-US" sz="1100" b="0" i="0" u="none" strike="noStrike" kern="0" cap="none" spc="0" normalizeH="0" baseline="30000" noProof="0" dirty="0">
                    <a:ln>
                      <a:noFill/>
                    </a:ln>
                    <a:solidFill>
                      <a:sysClr val="window" lastClr="FFFFFF"/>
                    </a:solidFill>
                    <a:effectLst/>
                    <a:uLnTx/>
                    <a:uFillTx/>
                  </a:rPr>
                  <a:t>th</a:t>
                </a:r>
                <a:r>
                  <a:rPr kumimoji="0" lang="en-US" sz="1100" b="0" i="0" u="none" strike="noStrike" kern="0" cap="none" spc="0" normalizeH="0" baseline="0" noProof="0" dirty="0">
                    <a:ln>
                      <a:noFill/>
                    </a:ln>
                    <a:solidFill>
                      <a:sysClr val="window" lastClr="FFFFFF"/>
                    </a:solidFill>
                    <a:effectLst/>
                    <a:uLnTx/>
                    <a:uFillTx/>
                  </a:rPr>
                  <a:t> Plateau</a:t>
                </a:r>
              </a:p>
            </p:txBody>
          </p:sp>
        </p:grpSp>
        <p:grpSp>
          <p:nvGrpSpPr>
            <p:cNvPr id="73" name="Group 72"/>
            <p:cNvGrpSpPr/>
            <p:nvPr/>
          </p:nvGrpSpPr>
          <p:grpSpPr>
            <a:xfrm>
              <a:off x="3777857" y="2354555"/>
              <a:ext cx="609600" cy="215444"/>
              <a:chOff x="3786994" y="2354555"/>
              <a:chExt cx="609600" cy="215444"/>
            </a:xfrm>
          </p:grpSpPr>
          <p:sp>
            <p:nvSpPr>
              <p:cNvPr id="77" name="bar19"/>
              <p:cNvSpPr/>
              <p:nvPr/>
            </p:nvSpPr>
            <p:spPr>
              <a:xfrm flipV="1">
                <a:off x="3878652" y="2373630"/>
                <a:ext cx="426575" cy="177740"/>
              </a:xfrm>
              <a:prstGeom prst="round2SameRect">
                <a:avLst/>
              </a:prstGeom>
              <a:gradFill flip="none" rotWithShape="1">
                <a:gsLst>
                  <a:gs pos="0">
                    <a:srgbClr val="9C5252">
                      <a:lumMod val="80000"/>
                    </a:srgbClr>
                  </a:gs>
                  <a:gs pos="49000">
                    <a:srgbClr val="9C5252">
                      <a:lumMod val="60000"/>
                      <a:lumOff val="40000"/>
                    </a:srgbClr>
                  </a:gs>
                  <a:gs pos="88000">
                    <a:srgbClr val="9C5252">
                      <a:lumMod val="90000"/>
                      <a:lumOff val="10000"/>
                    </a:srgbClr>
                  </a:gs>
                  <a:gs pos="11000">
                    <a:srgbClr val="9C5252">
                      <a:lumMod val="90000"/>
                      <a:lumOff val="10000"/>
                    </a:srgbClr>
                  </a:gs>
                  <a:gs pos="100000">
                    <a:srgbClr val="9C5252">
                      <a:lumMod val="80000"/>
                    </a:srgbClr>
                  </a:gs>
                </a:gsLst>
                <a:lin ang="54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normAutofit fontScale="3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Black"/>
                  <a:ea typeface="+mn-ea"/>
                  <a:cs typeface="+mn-cs"/>
                </a:endParaRPr>
              </a:p>
            </p:txBody>
          </p:sp>
          <p:sp>
            <p:nvSpPr>
              <p:cNvPr id="78" name="Text 24"/>
              <p:cNvSpPr txBox="1"/>
              <p:nvPr/>
            </p:nvSpPr>
            <p:spPr>
              <a:xfrm>
                <a:off x="3786994" y="2354555"/>
                <a:ext cx="609600" cy="215444"/>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effectLst>
                      <a:outerShdw blurRad="50800" dist="38100" dir="2700000" algn="tl" rotWithShape="0">
                        <a:prstClr val="black">
                          <a:alpha val="40000"/>
                        </a:prstClr>
                      </a:outerShdw>
                    </a:effectLst>
                    <a:uLnTx/>
                    <a:uFillTx/>
                  </a:rPr>
                  <a:t>4</a:t>
                </a:r>
              </a:p>
            </p:txBody>
          </p:sp>
        </p:grpSp>
      </p:grpSp>
      <p:sp>
        <p:nvSpPr>
          <p:cNvPr id="74" name="Text 26"/>
          <p:cNvSpPr txBox="1"/>
          <p:nvPr/>
        </p:nvSpPr>
        <p:spPr>
          <a:xfrm>
            <a:off x="3289534" y="3490670"/>
            <a:ext cx="1785421" cy="338554"/>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rPr>
              <a:t>1</a:t>
            </a:r>
            <a:r>
              <a:rPr kumimoji="0" lang="en-US" sz="1600" b="0" i="0" u="none" strike="noStrike" kern="0" cap="none" spc="0" normalizeH="0" baseline="30000" noProof="0" dirty="0">
                <a:ln>
                  <a:noFill/>
                </a:ln>
                <a:solidFill>
                  <a:sysClr val="window" lastClr="FFFFFF"/>
                </a:solidFill>
                <a:effectLst/>
                <a:uLnTx/>
                <a:uFillTx/>
              </a:rPr>
              <a:t>st</a:t>
            </a:r>
            <a:r>
              <a:rPr kumimoji="0" lang="en-US" sz="1600" b="0" i="0" u="none" strike="noStrike" kern="0" cap="none" spc="0" normalizeH="0" baseline="0" noProof="0" dirty="0">
                <a:ln>
                  <a:noFill/>
                </a:ln>
                <a:solidFill>
                  <a:sysClr val="window" lastClr="FFFFFF"/>
                </a:solidFill>
                <a:effectLst/>
                <a:uLnTx/>
                <a:uFillTx/>
              </a:rPr>
              <a:t> Plateau</a:t>
            </a:r>
          </a:p>
        </p:txBody>
      </p:sp>
      <p:sp>
        <p:nvSpPr>
          <p:cNvPr id="75" name="Text 27"/>
          <p:cNvSpPr txBox="1"/>
          <p:nvPr/>
        </p:nvSpPr>
        <p:spPr>
          <a:xfrm>
            <a:off x="3900686" y="2973874"/>
            <a:ext cx="1623110" cy="307777"/>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 lastClr="FFFFFF"/>
                </a:solidFill>
                <a:effectLst/>
                <a:uLnTx/>
                <a:uFillTx/>
              </a:rPr>
              <a:t>2</a:t>
            </a:r>
            <a:r>
              <a:rPr kumimoji="0" lang="en-US" sz="1400" b="0" i="0" u="none" strike="noStrike" kern="0" cap="none" spc="0" normalizeH="0" baseline="30000" noProof="0" dirty="0">
                <a:ln>
                  <a:noFill/>
                </a:ln>
                <a:solidFill>
                  <a:sysClr val="window" lastClr="FFFFFF"/>
                </a:solidFill>
                <a:effectLst/>
                <a:uLnTx/>
                <a:uFillTx/>
              </a:rPr>
              <a:t>nd</a:t>
            </a:r>
            <a:r>
              <a:rPr kumimoji="0" lang="en-US" sz="1400" b="0" i="0" u="none" strike="noStrike" kern="0" cap="none" spc="0" normalizeH="0" baseline="0" noProof="0" dirty="0">
                <a:ln>
                  <a:noFill/>
                </a:ln>
                <a:solidFill>
                  <a:sysClr val="window" lastClr="FFFFFF"/>
                </a:solidFill>
                <a:effectLst/>
                <a:uLnTx/>
                <a:uFillTx/>
              </a:rPr>
              <a:t> Plateau</a:t>
            </a:r>
          </a:p>
        </p:txBody>
      </p:sp>
      <p:sp>
        <p:nvSpPr>
          <p:cNvPr id="76" name="Text 28"/>
          <p:cNvSpPr txBox="1"/>
          <p:nvPr/>
        </p:nvSpPr>
        <p:spPr>
          <a:xfrm>
            <a:off x="3580325" y="2419126"/>
            <a:ext cx="1341414" cy="276999"/>
          </a:xfrm>
          <a:prstGeom prst="rect">
            <a:avLst/>
          </a:prstGeom>
          <a:noFill/>
        </p:spPr>
        <p:txBody>
          <a:bodyPr wrap="square"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rPr>
              <a:t>3</a:t>
            </a:r>
            <a:r>
              <a:rPr kumimoji="0" lang="en-US" sz="1200" b="0" i="0" u="none" strike="noStrike" kern="0" cap="none" spc="0" normalizeH="0" baseline="30000" noProof="0" dirty="0">
                <a:ln>
                  <a:noFill/>
                </a:ln>
                <a:solidFill>
                  <a:sysClr val="window" lastClr="FFFFFF"/>
                </a:solidFill>
                <a:effectLst/>
                <a:uLnTx/>
                <a:uFillTx/>
              </a:rPr>
              <a:t>rd</a:t>
            </a:r>
            <a:r>
              <a:rPr kumimoji="0" lang="en-US" sz="1200" b="0" i="0" u="none" strike="noStrike" kern="0" cap="none" spc="0" normalizeH="0" baseline="0" noProof="0" dirty="0">
                <a:ln>
                  <a:noFill/>
                </a:ln>
                <a:solidFill>
                  <a:sysClr val="window" lastClr="FFFFFF"/>
                </a:solidFill>
                <a:effectLst/>
                <a:uLnTx/>
                <a:uFillTx/>
              </a:rPr>
              <a:t> Plateau</a:t>
            </a:r>
          </a:p>
        </p:txBody>
      </p:sp>
      <p:sp>
        <p:nvSpPr>
          <p:cNvPr id="3" name="Text Box 6">
            <a:extLst>
              <a:ext uri="{FF2B5EF4-FFF2-40B4-BE49-F238E27FC236}">
                <a16:creationId xmlns:a16="http://schemas.microsoft.com/office/drawing/2014/main" id="{BF434674-C445-4F7C-6294-701F6B4BC46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70100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wipe(down)">
                                      <p:cBhvr>
                                        <p:cTn id="7" dur="500"/>
                                        <p:tgtEl>
                                          <p:spTgt spid="12186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18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1867"/>
                                        </p:tgtEl>
                                        <p:attrNameLst>
                                          <p:attrName>style.visibility</p:attrName>
                                        </p:attrNameLst>
                                      </p:cBhvr>
                                      <p:to>
                                        <p:strVal val="visible"/>
                                      </p:to>
                                    </p:set>
                                    <p:animEffect transition="in" filter="wipe(down)">
                                      <p:cBhvr>
                                        <p:cTn id="15" dur="500"/>
                                        <p:tgtEl>
                                          <p:spTgt spid="121867"/>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218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1870"/>
                                        </p:tgtEl>
                                        <p:attrNameLst>
                                          <p:attrName>style.visibility</p:attrName>
                                        </p:attrNameLst>
                                      </p:cBhvr>
                                      <p:to>
                                        <p:strVal val="visible"/>
                                      </p:to>
                                    </p:set>
                                    <p:animEffect transition="in" filter="wipe(down)">
                                      <p:cBhvr>
                                        <p:cTn id="23" dur="500"/>
                                        <p:tgtEl>
                                          <p:spTgt spid="12187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218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1873"/>
                                        </p:tgtEl>
                                        <p:attrNameLst>
                                          <p:attrName>style.visibility</p:attrName>
                                        </p:attrNameLst>
                                      </p:cBhvr>
                                      <p:to>
                                        <p:strVal val="visible"/>
                                      </p:to>
                                    </p:set>
                                    <p:animEffect transition="in" filter="wipe(down)">
                                      <p:cBhvr>
                                        <p:cTn id="31" dur="500"/>
                                        <p:tgtEl>
                                          <p:spTgt spid="121873"/>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21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600200" y="209550"/>
            <a:ext cx="7543800" cy="762000"/>
          </a:xfrm>
        </p:spPr>
        <p:txBody>
          <a:bodyPr>
            <a:normAutofit/>
          </a:bodyPr>
          <a:lstStyle/>
          <a:p>
            <a:pPr marL="0" indent="0">
              <a:buNone/>
            </a:pPr>
            <a:r>
              <a:rPr lang="en-US" sz="4400" b="1" dirty="0">
                <a:solidFill>
                  <a:srgbClr val="002060"/>
                </a:solidFill>
              </a:rPr>
              <a:t>   Other Objectives</a:t>
            </a:r>
          </a:p>
        </p:txBody>
      </p:sp>
      <p:sp>
        <p:nvSpPr>
          <p:cNvPr id="3" name="Text Placeholder 2"/>
          <p:cNvSpPr>
            <a:spLocks noGrp="1"/>
          </p:cNvSpPr>
          <p:nvPr>
            <p:ph type="body" sz="quarter" idx="4294967295"/>
          </p:nvPr>
        </p:nvSpPr>
        <p:spPr>
          <a:xfrm>
            <a:off x="310243" y="1159329"/>
            <a:ext cx="8564335" cy="3505200"/>
          </a:xfrm>
        </p:spPr>
        <p:txBody>
          <a:bodyPr>
            <a:normAutofit/>
          </a:bodyPr>
          <a:lstStyle/>
          <a:p>
            <a:pPr marL="457200" indent="-457200">
              <a:buFont typeface="Wingdings" panose="05000000000000000000" pitchFamily="2" charset="2"/>
              <a:buChar char="ü"/>
            </a:pPr>
            <a:r>
              <a:rPr lang="en-US" sz="2800" dirty="0"/>
              <a:t>Understand the involvement of drugs in schools and society</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r>
              <a:rPr lang="en-US" sz="2800" dirty="0"/>
              <a:t>Discuss the seven drug categories and their signs and indicators of impairment</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endParaRPr lang="en-US" sz="2800" dirty="0"/>
          </a:p>
        </p:txBody>
      </p:sp>
      <p:sp>
        <p:nvSpPr>
          <p:cNvPr id="4" name="Text Box 6">
            <a:extLst>
              <a:ext uri="{FF2B5EF4-FFF2-40B4-BE49-F238E27FC236}">
                <a16:creationId xmlns:a16="http://schemas.microsoft.com/office/drawing/2014/main" id="{B01F32A7-67AA-EA99-B24C-3E50E76B253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3704379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475200" y="129721"/>
            <a:ext cx="8668800" cy="857250"/>
          </a:xfrm>
        </p:spPr>
        <p:txBody>
          <a:bodyPr>
            <a:noAutofit/>
          </a:bodyPr>
          <a:lstStyle/>
          <a:p>
            <a:pPr eaLnBrk="1" hangingPunct="1">
              <a:defRPr/>
            </a:pPr>
            <a:r>
              <a:rPr lang="en-US" altLang="en-US" sz="4000" b="1" dirty="0">
                <a:solidFill>
                  <a:srgbClr val="002060"/>
                </a:solidFill>
                <a:latin typeface="+mn-lt"/>
              </a:rPr>
              <a:t>Overdose Signs and Symptoms</a:t>
            </a:r>
          </a:p>
        </p:txBody>
      </p:sp>
      <p:sp>
        <p:nvSpPr>
          <p:cNvPr id="122883" name="Rectangle 3"/>
          <p:cNvSpPr>
            <a:spLocks noGrp="1" noChangeArrowheads="1"/>
          </p:cNvSpPr>
          <p:nvPr>
            <p:ph type="body" sz="half" idx="4294967295"/>
          </p:nvPr>
        </p:nvSpPr>
        <p:spPr>
          <a:xfrm>
            <a:off x="1238250" y="1476200"/>
            <a:ext cx="6667500" cy="2973388"/>
          </a:xfrm>
        </p:spPr>
        <p:txBody>
          <a:bodyPr/>
          <a:lstStyle/>
          <a:p>
            <a:pPr marL="88107" indent="0" eaLnBrk="1" hangingPunct="1">
              <a:spcBef>
                <a:spcPct val="75000"/>
              </a:spcBef>
              <a:buClr>
                <a:srgbClr val="FF0066"/>
              </a:buClr>
              <a:buSzPct val="90000"/>
              <a:buNone/>
              <a:defRPr/>
            </a:pPr>
            <a:r>
              <a:rPr lang="en-US" altLang="en-US" sz="2100" dirty="0">
                <a:latin typeface="Verdana" panose="020B0604030504040204" pitchFamily="34" charset="0"/>
              </a:rPr>
              <a:t>- Deep coma, lasting up to 12 hours</a:t>
            </a:r>
          </a:p>
          <a:p>
            <a:pPr marL="88107" indent="0" eaLnBrk="1" hangingPunct="1">
              <a:spcBef>
                <a:spcPct val="75000"/>
              </a:spcBef>
              <a:buClr>
                <a:srgbClr val="FF0066"/>
              </a:buClr>
              <a:buSzPct val="90000"/>
              <a:buNone/>
              <a:defRPr/>
            </a:pPr>
            <a:r>
              <a:rPr lang="en-US" altLang="en-US" sz="2100" dirty="0">
                <a:latin typeface="Verdana" panose="020B0604030504040204" pitchFamily="34" charset="0"/>
              </a:rPr>
              <a:t>- Seizures and convulsions</a:t>
            </a:r>
          </a:p>
          <a:p>
            <a:pPr marL="88107" indent="0" eaLnBrk="1" hangingPunct="1">
              <a:spcBef>
                <a:spcPct val="75000"/>
              </a:spcBef>
              <a:buClr>
                <a:srgbClr val="FF0066"/>
              </a:buClr>
              <a:buSzPct val="90000"/>
              <a:buNone/>
              <a:defRPr/>
            </a:pPr>
            <a:r>
              <a:rPr lang="en-US" altLang="en-US" sz="2100" dirty="0">
                <a:latin typeface="Verdana" panose="020B0604030504040204" pitchFamily="34" charset="0"/>
              </a:rPr>
              <a:t>- Respiratory depression</a:t>
            </a:r>
          </a:p>
          <a:p>
            <a:pPr marL="88107" indent="0" eaLnBrk="1" hangingPunct="1">
              <a:spcBef>
                <a:spcPct val="75000"/>
              </a:spcBef>
              <a:buClr>
                <a:srgbClr val="FF0066"/>
              </a:buClr>
              <a:buSzPct val="90000"/>
              <a:buNone/>
              <a:defRPr/>
            </a:pPr>
            <a:r>
              <a:rPr lang="en-US" altLang="en-US" sz="2100" dirty="0">
                <a:latin typeface="Verdana" panose="020B0604030504040204" pitchFamily="34" charset="0"/>
              </a:rPr>
              <a:t>- Possible cardiac problems</a:t>
            </a:r>
          </a:p>
          <a:p>
            <a:pPr marL="88107" indent="0" eaLnBrk="1" hangingPunct="1">
              <a:spcBef>
                <a:spcPct val="75000"/>
              </a:spcBef>
              <a:buClr>
                <a:srgbClr val="FF0066"/>
              </a:buClr>
              <a:buSzPct val="90000"/>
              <a:buNone/>
              <a:defRPr/>
            </a:pPr>
            <a:r>
              <a:rPr lang="en-US" altLang="en-US" sz="2100" dirty="0">
                <a:latin typeface="Verdana" panose="020B0604030504040204" pitchFamily="34" charset="0"/>
              </a:rPr>
              <a:t>- Bizarre, violent, and self-destructive behavior</a:t>
            </a:r>
          </a:p>
        </p:txBody>
      </p:sp>
      <p:sp>
        <p:nvSpPr>
          <p:cNvPr id="122884" name="Text Box 4"/>
          <p:cNvSpPr txBox="1">
            <a:spLocks noChangeArrowheads="1"/>
          </p:cNvSpPr>
          <p:nvPr/>
        </p:nvSpPr>
        <p:spPr bwMode="auto">
          <a:xfrm>
            <a:off x="1238250" y="423414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67535" y="256183"/>
            <a:ext cx="2176465" cy="1494234"/>
          </a:xfrm>
          <a:prstGeom prst="ellipse">
            <a:avLst/>
          </a:prstGeom>
          <a:ln>
            <a:noFill/>
          </a:ln>
          <a:effectLst>
            <a:softEdge rad="112500"/>
          </a:effectLst>
        </p:spPr>
      </p:pic>
    </p:spTree>
    <p:extLst>
      <p:ext uri="{BB962C8B-B14F-4D97-AF65-F5344CB8AC3E}">
        <p14:creationId xmlns:p14="http://schemas.microsoft.com/office/powerpoint/2010/main" val="1227727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122883">
                                            <p:txEl>
                                              <p:pRg st="1" end="1"/>
                                            </p:txEl>
                                          </p:spTgt>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122883">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122883">
                                            <p:txEl>
                                              <p:pRg st="3" end="3"/>
                                            </p:txEl>
                                          </p:spTgt>
                                        </p:tgtEl>
                                        <p:attrNameLst>
                                          <p:attrName>style.visibility</p:attrName>
                                        </p:attrNameLst>
                                      </p:cBhvr>
                                      <p:to>
                                        <p:strVal val="visible"/>
                                      </p:to>
                                    </p:set>
                                  </p:childTnLst>
                                </p:cTn>
                              </p:par>
                            </p:childTnLst>
                          </p:cTn>
                        </p:par>
                        <p:par>
                          <p:cTn id="16" fill="hold" nodeType="afterGroup">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1228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81200" y="112336"/>
            <a:ext cx="54864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Methods of Ingestion</a:t>
            </a:r>
          </a:p>
        </p:txBody>
      </p:sp>
      <p:sp>
        <p:nvSpPr>
          <p:cNvPr id="62467" name="Text Box 3"/>
          <p:cNvSpPr txBox="1">
            <a:spLocks noChangeArrowheads="1"/>
          </p:cNvSpPr>
          <p:nvPr/>
        </p:nvSpPr>
        <p:spPr bwMode="auto">
          <a:xfrm>
            <a:off x="1337293" y="4344977"/>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
        <p:nvSpPr>
          <p:cNvPr id="62508" name="Text Box 6"/>
          <p:cNvSpPr txBox="1">
            <a:spLocks noChangeArrowheads="1"/>
          </p:cNvSpPr>
          <p:nvPr/>
        </p:nvSpPr>
        <p:spPr bwMode="auto">
          <a:xfrm>
            <a:off x="1073048" y="2004461"/>
            <a:ext cx="131445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a:solidFill>
                  <a:schemeClr val="tx1"/>
                </a:solidFill>
                <a:latin typeface="Verdana" panose="020B0604030504040204" pitchFamily="34" charset="0"/>
              </a:rPr>
              <a:t>Oral</a:t>
            </a:r>
          </a:p>
        </p:txBody>
      </p:sp>
      <p:grpSp>
        <p:nvGrpSpPr>
          <p:cNvPr id="62471" name="Group 7"/>
          <p:cNvGrpSpPr>
            <a:grpSpLocks/>
          </p:cNvGrpSpPr>
          <p:nvPr/>
        </p:nvGrpSpPr>
        <p:grpSpPr bwMode="auto">
          <a:xfrm>
            <a:off x="4757155" y="550496"/>
            <a:ext cx="3781425" cy="1576388"/>
            <a:chOff x="2640" y="965"/>
            <a:chExt cx="3176" cy="1324"/>
          </a:xfrm>
        </p:grpSpPr>
        <p:sp>
          <p:nvSpPr>
            <p:cNvPr id="3" name="Rectangle 10"/>
            <p:cNvSpPr>
              <a:spLocks noChangeArrowheads="1"/>
            </p:cNvSpPr>
            <p:nvPr/>
          </p:nvSpPr>
          <p:spPr bwMode="auto">
            <a:xfrm>
              <a:off x="2640" y="965"/>
              <a:ext cx="974" cy="2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defRPr/>
              </a:pPr>
              <a:endParaRPr lang="en-US" altLang="en-US" sz="2400"/>
            </a:p>
          </p:txBody>
        </p:sp>
        <p:sp>
          <p:nvSpPr>
            <p:cNvPr id="4" name="Text Box 11"/>
            <p:cNvSpPr txBox="1">
              <a:spLocks noChangeArrowheads="1"/>
            </p:cNvSpPr>
            <p:nvPr/>
          </p:nvSpPr>
          <p:spPr bwMode="auto">
            <a:xfrm>
              <a:off x="4600" y="1970"/>
              <a:ext cx="1216" cy="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dirty="0">
                  <a:solidFill>
                    <a:schemeClr val="tx1"/>
                  </a:solidFill>
                  <a:latin typeface="Verdana" panose="020B0604030504040204" pitchFamily="34" charset="0"/>
                </a:rPr>
                <a:t>Smoking</a:t>
              </a:r>
            </a:p>
          </p:txBody>
        </p:sp>
      </p:grpSp>
      <p:sp>
        <p:nvSpPr>
          <p:cNvPr id="62475" name="Text Box 41"/>
          <p:cNvSpPr txBox="1">
            <a:spLocks noChangeArrowheads="1"/>
          </p:cNvSpPr>
          <p:nvPr/>
        </p:nvSpPr>
        <p:spPr bwMode="auto">
          <a:xfrm>
            <a:off x="1626042" y="4081598"/>
            <a:ext cx="131445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dirty="0">
                <a:solidFill>
                  <a:schemeClr val="tx1"/>
                </a:solidFill>
                <a:latin typeface="Verdana" panose="020B0604030504040204" pitchFamily="34" charset="0"/>
              </a:rPr>
              <a:t>Snorting</a:t>
            </a:r>
          </a:p>
        </p:txBody>
      </p:sp>
      <p:sp>
        <p:nvSpPr>
          <p:cNvPr id="62473" name="Text Box 44"/>
          <p:cNvSpPr txBox="1">
            <a:spLocks noChangeArrowheads="1"/>
          </p:cNvSpPr>
          <p:nvPr/>
        </p:nvSpPr>
        <p:spPr bwMode="auto">
          <a:xfrm>
            <a:off x="7082298" y="4029957"/>
            <a:ext cx="1714500" cy="379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dirty="0">
                <a:solidFill>
                  <a:schemeClr val="tx1"/>
                </a:solidFill>
                <a:latin typeface="Verdana" panose="020B0604030504040204" pitchFamily="34" charset="0"/>
              </a:rPr>
              <a:t>Injecting</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3898" t="-1346" r="-23898" b="1346"/>
          <a:stretch/>
        </p:blipFill>
        <p:spPr>
          <a:xfrm>
            <a:off x="1363918" y="2888869"/>
            <a:ext cx="1800716" cy="1344535"/>
          </a:xfrm>
          <a:prstGeom prst="ellipse">
            <a:avLst/>
          </a:prstGeom>
          <a:ln>
            <a:noFill/>
          </a:ln>
          <a:effectLst>
            <a:softEdge rad="112500"/>
          </a:effectLst>
        </p:spPr>
      </p:pic>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90780" y="2445486"/>
            <a:ext cx="1278819" cy="1703901"/>
          </a:xfrm>
          <a:prstGeom prst="ellipse">
            <a:avLst/>
          </a:prstGeom>
          <a:ln>
            <a:noFill/>
          </a:ln>
          <a:effectLst>
            <a:softEdge rad="112500"/>
          </a:effectLst>
        </p:spPr>
      </p:pic>
      <p:sp>
        <p:nvSpPr>
          <p:cNvPr id="14" name="Text Box 41"/>
          <p:cNvSpPr txBox="1">
            <a:spLocks noChangeArrowheads="1"/>
          </p:cNvSpPr>
          <p:nvPr/>
        </p:nvSpPr>
        <p:spPr bwMode="auto">
          <a:xfrm>
            <a:off x="4020730" y="2634661"/>
            <a:ext cx="1774322" cy="6668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a:spcBef>
                <a:spcPct val="50000"/>
              </a:spcBef>
            </a:pPr>
            <a:r>
              <a:rPr lang="en-US" altLang="en-US" sz="2800" dirty="0">
                <a:solidFill>
                  <a:schemeClr val="tx1"/>
                </a:solidFill>
                <a:latin typeface="Verdana" panose="020B0604030504040204" pitchFamily="34" charset="0"/>
              </a:rPr>
              <a:t>Transdermal absorption</a:t>
            </a:r>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98392" y="1167859"/>
            <a:ext cx="1618998" cy="1410095"/>
          </a:xfrm>
          <a:prstGeom prst="ellipse">
            <a:avLst/>
          </a:prstGeom>
          <a:ln>
            <a:noFill/>
          </a:ln>
          <a:effectLst>
            <a:softEdge rad="112500"/>
          </a:effec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val="0"/>
              </a:ext>
            </a:extLst>
          </a:blip>
          <a:srcRect t="16013" b="5477"/>
          <a:stretch/>
        </p:blipFill>
        <p:spPr>
          <a:xfrm>
            <a:off x="951235" y="514350"/>
            <a:ext cx="1114136" cy="1651798"/>
          </a:xfrm>
          <a:prstGeom prst="ellipse">
            <a:avLst/>
          </a:prstGeom>
          <a:ln>
            <a:noFill/>
          </a:ln>
          <a:effectLst>
            <a:softEdge rad="112500"/>
          </a:effectLst>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74378" y="254870"/>
            <a:ext cx="1130340" cy="1733550"/>
          </a:xfrm>
          <a:prstGeom prst="ellipse">
            <a:avLst/>
          </a:prstGeom>
          <a:ln>
            <a:noFill/>
          </a:ln>
          <a:effectLst>
            <a:softEdge rad="112500"/>
          </a:effectLst>
        </p:spPr>
      </p:pic>
    </p:spTree>
    <p:extLst>
      <p:ext uri="{BB962C8B-B14F-4D97-AF65-F5344CB8AC3E}">
        <p14:creationId xmlns:p14="http://schemas.microsoft.com/office/powerpoint/2010/main" val="2096984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box(in)">
                                      <p:cBhvr>
                                        <p:cTn id="7" dur="5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2178050" y="51438"/>
            <a:ext cx="7886700" cy="993775"/>
          </a:xfrm>
        </p:spPr>
        <p:txBody>
          <a:bodyPr/>
          <a:lstStyle/>
          <a:p>
            <a:pPr eaLnBrk="1" hangingPunct="1">
              <a:defRPr/>
            </a:pPr>
            <a:r>
              <a:rPr lang="en-US" altLang="en-US" sz="4000" b="1" dirty="0">
                <a:solidFill>
                  <a:srgbClr val="002060"/>
                </a:solidFill>
                <a:latin typeface="+mn-lt"/>
              </a:rPr>
              <a:t>Duration of Effects</a:t>
            </a:r>
          </a:p>
        </p:txBody>
      </p:sp>
      <p:sp>
        <p:nvSpPr>
          <p:cNvPr id="124931" name="Rectangle 3"/>
          <p:cNvSpPr>
            <a:spLocks noGrp="1" noChangeArrowheads="1"/>
          </p:cNvSpPr>
          <p:nvPr>
            <p:ph idx="4294967295"/>
          </p:nvPr>
        </p:nvSpPr>
        <p:spPr>
          <a:xfrm>
            <a:off x="784800" y="1203325"/>
            <a:ext cx="7344000" cy="3203163"/>
          </a:xfrm>
        </p:spPr>
        <p:txBody>
          <a:bodyPr>
            <a:normAutofit/>
          </a:bodyPr>
          <a:lstStyle/>
          <a:p>
            <a:pPr eaLnBrk="1" hangingPunct="1">
              <a:buFont typeface="Wingdings" panose="05000000000000000000" pitchFamily="2" charset="2"/>
              <a:buNone/>
              <a:defRPr/>
            </a:pPr>
            <a:r>
              <a:rPr lang="en-US" altLang="en-US" sz="2800" dirty="0"/>
              <a:t>                       </a:t>
            </a:r>
            <a:r>
              <a:rPr lang="en-US" altLang="en-US" sz="2800" b="1" u="sng" dirty="0">
                <a:solidFill>
                  <a:schemeClr val="tx1"/>
                </a:solidFill>
              </a:rPr>
              <a:t>Onset</a:t>
            </a:r>
            <a:r>
              <a:rPr lang="en-US" altLang="en-US" sz="2800" b="1" dirty="0">
                <a:solidFill>
                  <a:schemeClr val="tx1"/>
                </a:solidFill>
              </a:rPr>
              <a:t> </a:t>
            </a:r>
            <a:r>
              <a:rPr lang="en-US" altLang="en-US" sz="2800" dirty="0">
                <a:solidFill>
                  <a:srgbClr val="FFFF00"/>
                </a:solidFill>
              </a:rPr>
              <a:t>                          </a:t>
            </a:r>
            <a:r>
              <a:rPr lang="en-US" altLang="en-US" sz="2800" b="1" u="sng" dirty="0">
                <a:solidFill>
                  <a:schemeClr val="tx1"/>
                </a:solidFill>
              </a:rPr>
              <a:t>Duration</a:t>
            </a:r>
          </a:p>
          <a:p>
            <a:pPr eaLnBrk="1" hangingPunct="1">
              <a:buFont typeface="Wingdings" panose="05000000000000000000" pitchFamily="2" charset="2"/>
              <a:buNone/>
              <a:defRPr/>
            </a:pPr>
            <a:r>
              <a:rPr lang="en-US" altLang="en-US" sz="2800" dirty="0"/>
              <a:t>PCP:              1-5 min                          4-6 hours</a:t>
            </a:r>
          </a:p>
          <a:p>
            <a:pPr eaLnBrk="1" hangingPunct="1">
              <a:buFont typeface="Wingdings" panose="05000000000000000000" pitchFamily="2" charset="2"/>
              <a:buNone/>
              <a:defRPr/>
            </a:pPr>
            <a:endParaRPr lang="en-US" altLang="en-US" sz="2800" dirty="0"/>
          </a:p>
          <a:p>
            <a:pPr eaLnBrk="1" hangingPunct="1">
              <a:buFont typeface="Wingdings" panose="05000000000000000000" pitchFamily="2" charset="2"/>
              <a:buNone/>
              <a:defRPr/>
            </a:pPr>
            <a:r>
              <a:rPr lang="en-US" altLang="en-US" sz="2800" dirty="0"/>
              <a:t>Ketamine:    1-5 min                          Up to 2 hours</a:t>
            </a:r>
          </a:p>
          <a:p>
            <a:pPr eaLnBrk="1" hangingPunct="1">
              <a:buFont typeface="Wingdings" panose="05000000000000000000" pitchFamily="2" charset="2"/>
              <a:buNone/>
              <a:defRPr/>
            </a:pPr>
            <a:endParaRPr lang="en-US" altLang="en-US" sz="2800" dirty="0"/>
          </a:p>
          <a:p>
            <a:pPr eaLnBrk="1" hangingPunct="1">
              <a:buFont typeface="Wingdings" panose="05000000000000000000" pitchFamily="2" charset="2"/>
              <a:buNone/>
              <a:defRPr/>
            </a:pPr>
            <a:r>
              <a:rPr lang="en-US" altLang="en-US" sz="2800" dirty="0"/>
              <a:t>DXM:     Rapidly absorbed                3-6 hours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5200" y="209550"/>
            <a:ext cx="1447800" cy="1447800"/>
          </a:xfrm>
          <a:prstGeom prst="rect">
            <a:avLst/>
          </a:prstGeom>
        </p:spPr>
      </p:pic>
      <p:sp>
        <p:nvSpPr>
          <p:cNvPr id="3" name="Text Box 6">
            <a:extLst>
              <a:ext uri="{FF2B5EF4-FFF2-40B4-BE49-F238E27FC236}">
                <a16:creationId xmlns:a16="http://schemas.microsoft.com/office/drawing/2014/main" id="{6D028A32-A1B5-E001-2B0B-414414FA6E73}"/>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089238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332" y="1423941"/>
            <a:ext cx="1428750" cy="2857500"/>
          </a:xfrm>
          <a:prstGeom prst="rect">
            <a:avLst/>
          </a:prstGeom>
        </p:spPr>
      </p:pic>
      <p:sp>
        <p:nvSpPr>
          <p:cNvPr id="3" name="Text Placeholder 2"/>
          <p:cNvSpPr>
            <a:spLocks noGrp="1"/>
          </p:cNvSpPr>
          <p:nvPr>
            <p:ph type="body" sz="quarter" idx="4294967295"/>
          </p:nvPr>
        </p:nvSpPr>
        <p:spPr>
          <a:xfrm>
            <a:off x="1074600" y="-516075"/>
            <a:ext cx="7543800" cy="3505200"/>
          </a:xfrm>
        </p:spPr>
        <p:txBody>
          <a:bodyPr/>
          <a:lstStyle/>
          <a:p>
            <a:pPr algn="ctr"/>
            <a:endParaRPr lang="en-US" sz="4400" b="1" dirty="0">
              <a:solidFill>
                <a:srgbClr val="002060"/>
              </a:solidFill>
            </a:endParaRPr>
          </a:p>
          <a:p>
            <a:pPr marL="0" indent="0" algn="ctr">
              <a:buNone/>
            </a:pPr>
            <a:r>
              <a:rPr lang="en-US" sz="4400" b="1" dirty="0">
                <a:solidFill>
                  <a:srgbClr val="002060"/>
                </a:solidFill>
              </a:rPr>
              <a:t>Questions Regarding </a:t>
            </a:r>
          </a:p>
          <a:p>
            <a:pPr marL="0" indent="0" algn="ctr">
              <a:buNone/>
            </a:pPr>
            <a:r>
              <a:rPr lang="en-US" sz="4400" b="1" dirty="0">
                <a:solidFill>
                  <a:srgbClr val="002060"/>
                </a:solidFill>
              </a:rPr>
              <a:t>Dissociative Anesthetics</a:t>
            </a:r>
          </a:p>
        </p:txBody>
      </p:sp>
      <p:sp>
        <p:nvSpPr>
          <p:cNvPr id="2" name="Text Box 6">
            <a:extLst>
              <a:ext uri="{FF2B5EF4-FFF2-40B4-BE49-F238E27FC236}">
                <a16:creationId xmlns:a16="http://schemas.microsoft.com/office/drawing/2014/main" id="{EA43C644-D402-DCC8-C45C-C7C442E60C4F}"/>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2222131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220921" y="31389"/>
            <a:ext cx="6515100" cy="857250"/>
          </a:xfrm>
        </p:spPr>
        <p:txBody>
          <a:bodyPr/>
          <a:lstStyle/>
          <a:p>
            <a:pPr eaLnBrk="1" hangingPunct="1">
              <a:defRPr/>
            </a:pPr>
            <a:r>
              <a:rPr lang="en-US" altLang="en-US" sz="4000" b="1" dirty="0">
                <a:solidFill>
                  <a:srgbClr val="002060"/>
                </a:solidFill>
                <a:latin typeface="+mn-lt"/>
              </a:rPr>
              <a:t>Narcotic Analgesics</a:t>
            </a:r>
          </a:p>
        </p:txBody>
      </p:sp>
      <p:sp>
        <p:nvSpPr>
          <p:cNvPr id="9222" name="Text Box 6"/>
          <p:cNvSpPr txBox="1">
            <a:spLocks noChangeArrowheads="1"/>
          </p:cNvSpPr>
          <p:nvPr/>
        </p:nvSpPr>
        <p:spPr bwMode="auto">
          <a:xfrm>
            <a:off x="1216479" y="4384024"/>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71243" y="1085734"/>
            <a:ext cx="1792535" cy="1329598"/>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50000"/>
          <a:stretch/>
        </p:blipFill>
        <p:spPr>
          <a:xfrm>
            <a:off x="7432697" y="235807"/>
            <a:ext cx="1143000" cy="211455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l="20757" t="5378" r="18609" b="6297"/>
          <a:stretch/>
        </p:blipFill>
        <p:spPr>
          <a:xfrm>
            <a:off x="4067510" y="2829916"/>
            <a:ext cx="1543158" cy="1492997"/>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val="0"/>
              </a:ext>
            </a:extLst>
          </a:blip>
          <a:srcRect l="19020" r="23817" b="6798"/>
          <a:stretch/>
        </p:blipFill>
        <p:spPr>
          <a:xfrm>
            <a:off x="7432697" y="2557454"/>
            <a:ext cx="1198239" cy="1777873"/>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39052" y="981250"/>
            <a:ext cx="1211527" cy="2227646"/>
          </a:xfrm>
          <a:prstGeom prst="rect">
            <a:avLst/>
          </a:prstGeom>
        </p:spPr>
      </p:pic>
      <p:pic>
        <p:nvPicPr>
          <p:cNvPr id="3" name="Picture 2" descr="A hand holding a box of transdermal&#10;&#10;Description automatically generated with medium confidence">
            <a:extLst>
              <a:ext uri="{FF2B5EF4-FFF2-40B4-BE49-F238E27FC236}">
                <a16:creationId xmlns:a16="http://schemas.microsoft.com/office/drawing/2014/main" id="{DCF22EEB-E5A3-76ED-213C-F1FDE1059B47}"/>
              </a:ext>
            </a:extLst>
          </p:cNvPr>
          <p:cNvPicPr>
            <a:picLocks noChangeAspect="1"/>
          </p:cNvPicPr>
          <p:nvPr/>
        </p:nvPicPr>
        <p:blipFill rotWithShape="1">
          <a:blip r:embed="rId7">
            <a:extLst>
              <a:ext uri="{28A0092B-C50C-407E-A947-70E740481C1C}">
                <a14:useLocalDpi xmlns:a14="http://schemas.microsoft.com/office/drawing/2010/main" val="0"/>
              </a:ext>
            </a:extLst>
          </a:blip>
          <a:srcRect l="15286" t="25866" r="28992" b="13487"/>
          <a:stretch/>
        </p:blipFill>
        <p:spPr>
          <a:xfrm>
            <a:off x="686331" y="785856"/>
            <a:ext cx="1857600" cy="1929353"/>
          </a:xfrm>
          <a:prstGeom prst="ellipse">
            <a:avLst/>
          </a:prstGeom>
          <a:ln>
            <a:noFill/>
          </a:ln>
          <a:effectLst>
            <a:softEdge rad="112500"/>
          </a:effectLst>
        </p:spPr>
      </p:pic>
      <p:pic>
        <p:nvPicPr>
          <p:cNvPr id="5122" name="Picture 2" descr="Fentanyl fuels string of deadly weekend overdoses in Portland, Oregon - KTVZ">
            <a:extLst>
              <a:ext uri="{FF2B5EF4-FFF2-40B4-BE49-F238E27FC236}">
                <a16:creationId xmlns:a16="http://schemas.microsoft.com/office/drawing/2014/main" id="{19DF0107-485A-0499-3CEE-D7E98C41D2B4}"/>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6301" r="10966" b="17374"/>
          <a:stretch/>
        </p:blipFill>
        <p:spPr bwMode="auto">
          <a:xfrm>
            <a:off x="406645" y="2829916"/>
            <a:ext cx="2916221" cy="16382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657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276600" y="98167"/>
            <a:ext cx="27432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4400" b="1" baseline="0" dirty="0">
                <a:solidFill>
                  <a:srgbClr val="002060"/>
                </a:solidFill>
                <a:latin typeface="+mn-lt"/>
              </a:rPr>
              <a:t>Tolerance</a:t>
            </a:r>
          </a:p>
        </p:txBody>
      </p:sp>
      <p:sp>
        <p:nvSpPr>
          <p:cNvPr id="129027" name="Text Box 3"/>
          <p:cNvSpPr txBox="1">
            <a:spLocks noChangeArrowheads="1"/>
          </p:cNvSpPr>
          <p:nvPr/>
        </p:nvSpPr>
        <p:spPr bwMode="auto">
          <a:xfrm>
            <a:off x="1419225" y="434561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rotWithShape="1">
          <a:blip r:embed="rId2"/>
          <a:srcRect t="20841"/>
          <a:stretch/>
        </p:blipFill>
        <p:spPr>
          <a:xfrm>
            <a:off x="564757" y="1014025"/>
            <a:ext cx="3477384" cy="2356203"/>
          </a:xfrm>
          <a:prstGeom prst="ellipse">
            <a:avLst/>
          </a:prstGeom>
          <a:ln>
            <a:noFill/>
          </a:ln>
          <a:effectLst>
            <a:softEdge rad="112500"/>
          </a:effectLst>
        </p:spPr>
      </p:pic>
      <p:sp>
        <p:nvSpPr>
          <p:cNvPr id="3" name="TextBox 2">
            <a:extLst>
              <a:ext uri="{FF2B5EF4-FFF2-40B4-BE49-F238E27FC236}">
                <a16:creationId xmlns:a16="http://schemas.microsoft.com/office/drawing/2014/main" id="{25F51EEA-AD26-B0B3-AEF8-C633D02D23E2}"/>
              </a:ext>
            </a:extLst>
          </p:cNvPr>
          <p:cNvSpPr txBox="1"/>
          <p:nvPr/>
        </p:nvSpPr>
        <p:spPr>
          <a:xfrm>
            <a:off x="4248455" y="1353238"/>
            <a:ext cx="4460467" cy="1733808"/>
          </a:xfrm>
          <a:prstGeom prst="rect">
            <a:avLst/>
          </a:prstGeom>
          <a:noFill/>
        </p:spPr>
        <p:txBody>
          <a:bodyPr wrap="square" rtlCol="0">
            <a:spAutoFit/>
          </a:bodyPr>
          <a:lstStyle/>
          <a:p>
            <a:r>
              <a:rPr lang="en-US" sz="3200" dirty="0">
                <a:solidFill>
                  <a:schemeClr val="tx1"/>
                </a:solidFill>
                <a:latin typeface="Arial" panose="020B0604020202020204" pitchFamily="34" charset="0"/>
                <a:cs typeface="Arial" panose="020B0604020202020204" pitchFamily="34" charset="0"/>
              </a:rPr>
              <a:t>Occurs when the same dose of the drug will produce diminishing</a:t>
            </a:r>
          </a:p>
          <a:p>
            <a:r>
              <a:rPr lang="en-US" sz="3200" dirty="0">
                <a:solidFill>
                  <a:schemeClr val="tx1"/>
                </a:solidFill>
                <a:latin typeface="Arial" panose="020B0604020202020204" pitchFamily="34" charset="0"/>
                <a:cs typeface="Arial" panose="020B0604020202020204" pitchFamily="34" charset="0"/>
              </a:rPr>
              <a:t>effects. The user will need an </a:t>
            </a:r>
          </a:p>
          <a:p>
            <a:r>
              <a:rPr lang="en-US" sz="3200" dirty="0">
                <a:solidFill>
                  <a:schemeClr val="tx1"/>
                </a:solidFill>
                <a:latin typeface="Arial" panose="020B0604020202020204" pitchFamily="34" charset="0"/>
                <a:cs typeface="Arial" panose="020B0604020202020204" pitchFamily="34" charset="0"/>
              </a:rPr>
              <a:t>increasing dose of the drug</a:t>
            </a:r>
          </a:p>
          <a:p>
            <a:r>
              <a:rPr lang="en-US" sz="3200" dirty="0">
                <a:solidFill>
                  <a:schemeClr val="tx1"/>
                </a:solidFill>
                <a:latin typeface="Arial" panose="020B0604020202020204" pitchFamily="34" charset="0"/>
                <a:cs typeface="Arial" panose="020B0604020202020204" pitchFamily="34" charset="0"/>
              </a:rPr>
              <a:t>to achieve the same effect. </a:t>
            </a:r>
          </a:p>
        </p:txBody>
      </p:sp>
    </p:spTree>
    <p:extLst>
      <p:ext uri="{BB962C8B-B14F-4D97-AF65-F5344CB8AC3E}">
        <p14:creationId xmlns:p14="http://schemas.microsoft.com/office/powerpoint/2010/main" val="1449122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059593" y="174308"/>
            <a:ext cx="508635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baseline="0" dirty="0">
                <a:solidFill>
                  <a:srgbClr val="002060"/>
                </a:solidFill>
                <a:latin typeface="+mn-lt"/>
              </a:rPr>
              <a:t>Narcotic Analgesics</a:t>
            </a:r>
          </a:p>
        </p:txBody>
      </p:sp>
      <p:sp>
        <p:nvSpPr>
          <p:cNvPr id="130051" name="Text Box 3"/>
          <p:cNvSpPr txBox="1">
            <a:spLocks noChangeArrowheads="1"/>
          </p:cNvSpPr>
          <p:nvPr/>
        </p:nvSpPr>
        <p:spPr bwMode="auto">
          <a:xfrm>
            <a:off x="911700" y="1267350"/>
            <a:ext cx="6286500" cy="4606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dirty="0">
                <a:solidFill>
                  <a:schemeClr val="tx1"/>
                </a:solidFill>
                <a:latin typeface="+mn-lt"/>
              </a:rPr>
              <a:t>Opiates: Drugs that either contain or are derived from opium</a:t>
            </a:r>
          </a:p>
          <a:p>
            <a:pPr>
              <a:spcBef>
                <a:spcPct val="50000"/>
              </a:spcBef>
              <a:defRPr/>
            </a:pPr>
            <a:endParaRPr lang="en-US" altLang="en-US" dirty="0">
              <a:solidFill>
                <a:schemeClr val="tx1"/>
              </a:solidFill>
              <a:latin typeface="+mn-lt"/>
            </a:endParaRPr>
          </a:p>
          <a:p>
            <a:pPr>
              <a:spcBef>
                <a:spcPct val="50000"/>
              </a:spcBef>
              <a:defRPr/>
            </a:pPr>
            <a:endParaRPr lang="en-US" altLang="en-US" dirty="0">
              <a:solidFill>
                <a:schemeClr val="tx1"/>
              </a:solidFill>
              <a:latin typeface="+mn-lt"/>
            </a:endParaRPr>
          </a:p>
          <a:p>
            <a:pPr>
              <a:spcBef>
                <a:spcPct val="50000"/>
              </a:spcBef>
              <a:defRPr/>
            </a:pPr>
            <a:endParaRPr lang="en-US" altLang="en-US" dirty="0">
              <a:solidFill>
                <a:schemeClr val="tx1"/>
              </a:solidFill>
              <a:latin typeface="+mn-lt"/>
            </a:endParaRPr>
          </a:p>
          <a:p>
            <a:pPr>
              <a:spcBef>
                <a:spcPct val="50000"/>
              </a:spcBef>
              <a:defRPr/>
            </a:pPr>
            <a:endParaRPr lang="en-US" altLang="en-US" dirty="0">
              <a:solidFill>
                <a:schemeClr val="tx1"/>
              </a:solidFill>
              <a:latin typeface="+mn-lt"/>
            </a:endParaRPr>
          </a:p>
          <a:p>
            <a:pPr>
              <a:spcBef>
                <a:spcPct val="50000"/>
              </a:spcBef>
              <a:defRPr/>
            </a:pPr>
            <a:endParaRPr lang="en-US" altLang="en-US" dirty="0">
              <a:solidFill>
                <a:schemeClr val="tx1"/>
              </a:solidFill>
              <a:latin typeface="+mn-lt"/>
            </a:endParaRPr>
          </a:p>
          <a:p>
            <a:pPr>
              <a:spcBef>
                <a:spcPct val="50000"/>
              </a:spcBef>
              <a:defRPr/>
            </a:pPr>
            <a:endParaRPr lang="en-US" altLang="en-US" dirty="0">
              <a:solidFill>
                <a:schemeClr val="tx1"/>
              </a:solidFill>
              <a:latin typeface="+mn-lt"/>
            </a:endParaRPr>
          </a:p>
        </p:txBody>
      </p:sp>
      <p:sp>
        <p:nvSpPr>
          <p:cNvPr id="130052" name="Text Box 4"/>
          <p:cNvSpPr txBox="1">
            <a:spLocks noChangeArrowheads="1"/>
          </p:cNvSpPr>
          <p:nvPr/>
        </p:nvSpPr>
        <p:spPr bwMode="auto">
          <a:xfrm>
            <a:off x="894000" y="2213101"/>
            <a:ext cx="64770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dirty="0">
                <a:solidFill>
                  <a:schemeClr val="tx1"/>
                </a:solidFill>
                <a:latin typeface="+mn-lt"/>
              </a:rPr>
              <a:t>Opioids: Drugs not derived from opium but produce similar or identical effects. Includes many synthetically produced drugs  </a:t>
            </a:r>
          </a:p>
        </p:txBody>
      </p:sp>
      <p:sp>
        <p:nvSpPr>
          <p:cNvPr id="130053" name="Text Box 5"/>
          <p:cNvSpPr txBox="1">
            <a:spLocks noChangeArrowheads="1"/>
          </p:cNvSpPr>
          <p:nvPr/>
        </p:nvSpPr>
        <p:spPr bwMode="auto">
          <a:xfrm>
            <a:off x="1343025" y="4303162"/>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2083" r="22917"/>
          <a:stretch/>
        </p:blipFill>
        <p:spPr>
          <a:xfrm>
            <a:off x="7543800" y="1047750"/>
            <a:ext cx="1371600" cy="121920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45943" y="2524934"/>
            <a:ext cx="1885950" cy="1885950"/>
          </a:xfrm>
          <a:prstGeom prst="rect">
            <a:avLst/>
          </a:prstGeom>
        </p:spPr>
      </p:pic>
    </p:spTree>
    <p:extLst>
      <p:ext uri="{BB962C8B-B14F-4D97-AF65-F5344CB8AC3E}">
        <p14:creationId xmlns:p14="http://schemas.microsoft.com/office/powerpoint/2010/main" val="389980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1227824" y="4378226"/>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25000" noProof="0" dirty="0">
                <a:ln>
                  <a:noFill/>
                </a:ln>
                <a:solidFill>
                  <a:srgbClr val="00478A"/>
                </a:solidFill>
                <a:effectLst/>
                <a:uLnTx/>
                <a:uFillTx/>
                <a:latin typeface="Verdana" panose="020B0604030504040204" pitchFamily="34" charset="0"/>
                <a:ea typeface="ＭＳ Ｐゴシック" charset="0"/>
                <a:cs typeface="+mn-cs"/>
              </a:rPr>
              <a:t>DITEP – Drug Impairment Training for Education Professionals</a:t>
            </a:r>
          </a:p>
        </p:txBody>
      </p:sp>
      <p:sp>
        <p:nvSpPr>
          <p:cNvPr id="3" name="TextBox 2">
            <a:extLst>
              <a:ext uri="{FF2B5EF4-FFF2-40B4-BE49-F238E27FC236}">
                <a16:creationId xmlns:a16="http://schemas.microsoft.com/office/drawing/2014/main" id="{25F51EEA-AD26-B0B3-AEF8-C633D02D23E2}"/>
              </a:ext>
            </a:extLst>
          </p:cNvPr>
          <p:cNvSpPr txBox="1"/>
          <p:nvPr/>
        </p:nvSpPr>
        <p:spPr>
          <a:xfrm>
            <a:off x="482400" y="2836438"/>
            <a:ext cx="7948799" cy="4206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p:txBody>
      </p:sp>
      <p:pic>
        <p:nvPicPr>
          <p:cNvPr id="5" name="Picture 4">
            <a:extLst>
              <a:ext uri="{FF2B5EF4-FFF2-40B4-BE49-F238E27FC236}">
                <a16:creationId xmlns:a16="http://schemas.microsoft.com/office/drawing/2014/main" id="{62527920-AD26-1C39-6BBF-ACA0F7F6595D}"/>
              </a:ext>
            </a:extLst>
          </p:cNvPr>
          <p:cNvPicPr>
            <a:picLocks noChangeAspect="1"/>
          </p:cNvPicPr>
          <p:nvPr/>
        </p:nvPicPr>
        <p:blipFill rotWithShape="1">
          <a:blip r:embed="rId2"/>
          <a:srcRect l="14538" t="16268" r="9875" b="32449"/>
          <a:stretch/>
        </p:blipFill>
        <p:spPr>
          <a:xfrm>
            <a:off x="2183422" y="190559"/>
            <a:ext cx="4670978" cy="1707891"/>
          </a:xfrm>
          <a:prstGeom prst="rect">
            <a:avLst/>
          </a:prstGeom>
        </p:spPr>
      </p:pic>
      <p:sp>
        <p:nvSpPr>
          <p:cNvPr id="7" name="TextBox 6">
            <a:extLst>
              <a:ext uri="{FF2B5EF4-FFF2-40B4-BE49-F238E27FC236}">
                <a16:creationId xmlns:a16="http://schemas.microsoft.com/office/drawing/2014/main" id="{1A122C54-028D-3943-5BF8-2BA558990C4A}"/>
              </a:ext>
            </a:extLst>
          </p:cNvPr>
          <p:cNvSpPr txBox="1"/>
          <p:nvPr/>
        </p:nvSpPr>
        <p:spPr>
          <a:xfrm>
            <a:off x="332111" y="1898450"/>
            <a:ext cx="8373600" cy="2390398"/>
          </a:xfrm>
          <a:prstGeom prst="rect">
            <a:avLst/>
          </a:prstGeom>
          <a:noFill/>
        </p:spPr>
        <p:txBody>
          <a:bodyPr wrap="square">
            <a:spAutoFit/>
          </a:bodyPr>
          <a:lstStyle/>
          <a:p>
            <a:r>
              <a:rPr lang="en-US" sz="3200" dirty="0">
                <a:solidFill>
                  <a:schemeClr val="tx1"/>
                </a:solidFill>
                <a:latin typeface="+mn-lt"/>
              </a:rPr>
              <a:t>- Two types of fentanyl: pharmaceutical and illicitly manufactured</a:t>
            </a:r>
          </a:p>
          <a:p>
            <a:endParaRPr lang="en-US" sz="3200" dirty="0">
              <a:solidFill>
                <a:schemeClr val="tx1"/>
              </a:solidFill>
              <a:latin typeface="+mn-lt"/>
            </a:endParaRPr>
          </a:p>
          <a:p>
            <a:r>
              <a:rPr lang="en-US" sz="3200" dirty="0">
                <a:solidFill>
                  <a:schemeClr val="tx1"/>
                </a:solidFill>
                <a:latin typeface="+mn-lt"/>
              </a:rPr>
              <a:t>- Both are considered synthetic opioids </a:t>
            </a:r>
          </a:p>
          <a:p>
            <a:endParaRPr lang="en-US" sz="3200" dirty="0">
              <a:solidFill>
                <a:schemeClr val="tx1"/>
              </a:solidFill>
              <a:latin typeface="+mn-lt"/>
            </a:endParaRPr>
          </a:p>
          <a:p>
            <a:r>
              <a:rPr lang="en-US" sz="3200" dirty="0">
                <a:solidFill>
                  <a:schemeClr val="tx1"/>
                </a:solidFill>
                <a:latin typeface="+mn-lt"/>
              </a:rPr>
              <a:t>Pharmaceutical fentanyl is prescribed by doctors to                                                        treat severe pain, especially after surgery and for                                            advanced-stage cancer</a:t>
            </a:r>
          </a:p>
        </p:txBody>
      </p:sp>
      <p:pic>
        <p:nvPicPr>
          <p:cNvPr id="8" name="Picture 7">
            <a:extLst>
              <a:ext uri="{FF2B5EF4-FFF2-40B4-BE49-F238E27FC236}">
                <a16:creationId xmlns:a16="http://schemas.microsoft.com/office/drawing/2014/main" id="{300F4FD9-09A7-EE39-3E58-A4B1966C3469}"/>
              </a:ext>
            </a:extLst>
          </p:cNvPr>
          <p:cNvPicPr>
            <a:picLocks noChangeAspect="1"/>
          </p:cNvPicPr>
          <p:nvPr/>
        </p:nvPicPr>
        <p:blipFill>
          <a:blip r:embed="rId3"/>
          <a:stretch>
            <a:fillRect/>
          </a:stretch>
        </p:blipFill>
        <p:spPr>
          <a:xfrm>
            <a:off x="6285600" y="3606341"/>
            <a:ext cx="2799889" cy="987329"/>
          </a:xfrm>
          <a:prstGeom prst="rect">
            <a:avLst/>
          </a:prstGeom>
        </p:spPr>
      </p:pic>
    </p:spTree>
    <p:extLst>
      <p:ext uri="{BB962C8B-B14F-4D97-AF65-F5344CB8AC3E}">
        <p14:creationId xmlns:p14="http://schemas.microsoft.com/office/powerpoint/2010/main" val="12280949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6" name="Rectangle 4"/>
          <p:cNvSpPr>
            <a:spLocks noChangeArrowheads="1"/>
          </p:cNvSpPr>
          <p:nvPr/>
        </p:nvSpPr>
        <p:spPr bwMode="auto">
          <a:xfrm>
            <a:off x="1804276" y="0"/>
            <a:ext cx="4416524"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000000"/>
                  </a:outerShdw>
                </a:effectLst>
                <a:latin typeface="Arial" panose="020B0604020202020204" pitchFamily="34" charset="0"/>
              </a:defRPr>
            </a:lvl1pPr>
            <a:lvl2pPr algn="ctr">
              <a:defRPr sz="4400">
                <a:solidFill>
                  <a:schemeClr val="tx2"/>
                </a:solidFill>
                <a:effectLst>
                  <a:outerShdw blurRad="38100" dist="38100" dir="2700000" algn="tl">
                    <a:srgbClr val="000000"/>
                  </a:outerShdw>
                </a:effectLst>
                <a:latin typeface="Arial" panose="020B0604020202020204" pitchFamily="34" charset="0"/>
              </a:defRPr>
            </a:lvl2pPr>
            <a:lvl3pPr algn="ctr">
              <a:defRPr sz="4400">
                <a:solidFill>
                  <a:schemeClr val="tx2"/>
                </a:solidFill>
                <a:effectLst>
                  <a:outerShdw blurRad="38100" dist="38100" dir="2700000" algn="tl">
                    <a:srgbClr val="000000"/>
                  </a:outerShdw>
                </a:effectLst>
                <a:latin typeface="Arial" panose="020B0604020202020204" pitchFamily="34" charset="0"/>
              </a:defRPr>
            </a:lvl3pPr>
            <a:lvl4pPr algn="ctr">
              <a:defRPr sz="4400">
                <a:solidFill>
                  <a:schemeClr val="tx2"/>
                </a:solidFill>
                <a:effectLst>
                  <a:outerShdw blurRad="38100" dist="38100" dir="2700000" algn="tl">
                    <a:srgbClr val="000000"/>
                  </a:outerShdw>
                </a:effectLst>
                <a:latin typeface="Arial" panose="020B0604020202020204" pitchFamily="34" charset="0"/>
              </a:defRPr>
            </a:lvl4pPr>
            <a:lvl5pPr algn="ct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lgn="l" eaLnBrk="1" hangingPunct="1">
              <a:defRPr/>
            </a:pPr>
            <a:r>
              <a:rPr lang="en-US" altLang="en-US" sz="4000" b="1" baseline="0" dirty="0">
                <a:solidFill>
                  <a:srgbClr val="002060"/>
                </a:solidFill>
                <a:effectLst/>
                <a:latin typeface="+mn-lt"/>
              </a:rPr>
              <a:t>Fentanyl</a:t>
            </a:r>
            <a:endParaRPr lang="en-US" altLang="en-US" sz="5400" b="1" baseline="0" dirty="0">
              <a:solidFill>
                <a:srgbClr val="002060"/>
              </a:solidFill>
              <a:effectLst/>
              <a:latin typeface="+mn-lt"/>
            </a:endParaRPr>
          </a:p>
        </p:txBody>
      </p:sp>
      <p:pic>
        <p:nvPicPr>
          <p:cNvPr id="144390" name="Picture 6" descr="fentanyl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7580" y="2828197"/>
            <a:ext cx="1291829" cy="133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Forms of Fentanyl Citrate ">
            <a:extLst>
              <a:ext uri="{FF2B5EF4-FFF2-40B4-BE49-F238E27FC236}">
                <a16:creationId xmlns:a16="http://schemas.microsoft.com/office/drawing/2014/main" id="{3A095353-06C8-26E9-A050-A82623936CE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1074" t="14044" r="11835" b="4591"/>
          <a:stretch/>
        </p:blipFill>
        <p:spPr bwMode="auto">
          <a:xfrm>
            <a:off x="2549810" y="2527828"/>
            <a:ext cx="2725462" cy="19155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8160A6-8105-9FA6-C185-03A4847ACB28}"/>
              </a:ext>
            </a:extLst>
          </p:cNvPr>
          <p:cNvSpPr txBox="1"/>
          <p:nvPr/>
        </p:nvSpPr>
        <p:spPr>
          <a:xfrm>
            <a:off x="518400" y="-3935807"/>
            <a:ext cx="7423200" cy="1097736"/>
          </a:xfrm>
          <a:prstGeom prst="rect">
            <a:avLst/>
          </a:prstGeom>
          <a:noFill/>
        </p:spPr>
        <p:txBody>
          <a:bodyPr wrap="square">
            <a:spAutoFit/>
          </a:bodyPr>
          <a:lstStyle/>
          <a:p>
            <a:pPr algn="l"/>
            <a:r>
              <a:rPr lang="en-US" sz="1400" b="0" i="0" dirty="0">
                <a:solidFill>
                  <a:srgbClr val="202020"/>
                </a:solidFill>
                <a:effectLst/>
                <a:latin typeface="Source Sans Pro" panose="020B0503030403020204" pitchFamily="34" charset="0"/>
              </a:rPr>
              <a:t>In 2021, more than 71,000 people died from synthetic opioid-related drug overdose in the United States </a:t>
            </a:r>
          </a:p>
          <a:p>
            <a:pPr algn="l"/>
            <a:r>
              <a:rPr lang="en-US" sz="1400" dirty="0">
                <a:solidFill>
                  <a:srgbClr val="202020"/>
                </a:solidFill>
                <a:latin typeface="Source Sans Pro" panose="020B0503030403020204" pitchFamily="34" charset="0"/>
              </a:rPr>
              <a:t>S</a:t>
            </a:r>
            <a:r>
              <a:rPr lang="en-US" sz="1400" b="0" i="0" dirty="0">
                <a:solidFill>
                  <a:srgbClr val="202020"/>
                </a:solidFill>
                <a:effectLst/>
                <a:latin typeface="Source Sans Pro" panose="020B0503030403020204" pitchFamily="34" charset="0"/>
              </a:rPr>
              <a:t>ynthetic opioid that is up to 50 times stronger than heroin and 100 times stronger than morphine. Fentanyl is a major contributor to drug overdose deaths. Based on preliminary 2021 data, there were 6,843 opioid-related overdose deaths in California; 5,722 of these deaths were related to fentanyl. In 2021, there were 224 fentanyl-related overdose deaths among teens, ages 15–19 years old, in California.  </a:t>
            </a:r>
          </a:p>
          <a:p>
            <a:pPr algn="l"/>
            <a:r>
              <a:rPr lang="en-US" sz="1400" b="0" i="0" dirty="0">
                <a:solidFill>
                  <a:srgbClr val="202020"/>
                </a:solidFill>
                <a:effectLst/>
                <a:latin typeface="Source Sans Pro" panose="020B0503030403020204" pitchFamily="34" charset="0"/>
              </a:rPr>
              <a:t>Recently, brightly colored fentanyl, referred to as “rainbow” fentanyl , has begun circulating in illegal markets. “Rainbow” fentanyl can be found in many forms, including pills, powders, and blocks that can resemble sidewalk chalk or candy. Regardless of appearance or color, any pill that does not come from a health care provider or pharmacist could contain fentanyl and be deadly</a:t>
            </a:r>
          </a:p>
        </p:txBody>
      </p:sp>
      <p:sp>
        <p:nvSpPr>
          <p:cNvPr id="4" name="TextBox 3">
            <a:extLst>
              <a:ext uri="{FF2B5EF4-FFF2-40B4-BE49-F238E27FC236}">
                <a16:creationId xmlns:a16="http://schemas.microsoft.com/office/drawing/2014/main" id="{A65AAEED-258B-C49C-FF2D-EC7C479484D5}"/>
              </a:ext>
            </a:extLst>
          </p:cNvPr>
          <p:cNvSpPr txBox="1"/>
          <p:nvPr/>
        </p:nvSpPr>
        <p:spPr>
          <a:xfrm>
            <a:off x="249310" y="857250"/>
            <a:ext cx="8808886" cy="1528624"/>
          </a:xfrm>
          <a:prstGeom prst="rect">
            <a:avLst/>
          </a:prstGeom>
          <a:noFill/>
        </p:spPr>
        <p:txBody>
          <a:bodyPr wrap="none" rtlCol="0">
            <a:spAutoFit/>
          </a:bodyPr>
          <a:lstStyle/>
          <a:p>
            <a:r>
              <a:rPr lang="en-US" sz="2800" dirty="0">
                <a:solidFill>
                  <a:schemeClr val="tx1"/>
                </a:solidFill>
                <a:latin typeface="+mn-lt"/>
              </a:rPr>
              <a:t>- In 2021, more than 71,000 died from synthetic opioid-related drug overdose in the U.S. </a:t>
            </a:r>
          </a:p>
          <a:p>
            <a:endParaRPr lang="en-US" sz="2800" dirty="0">
              <a:solidFill>
                <a:schemeClr val="tx1"/>
              </a:solidFill>
              <a:latin typeface="+mn-lt"/>
            </a:endParaRPr>
          </a:p>
          <a:p>
            <a:r>
              <a:rPr lang="en-US" sz="2800" dirty="0">
                <a:solidFill>
                  <a:schemeClr val="tx1"/>
                </a:solidFill>
                <a:latin typeface="+mn-lt"/>
              </a:rPr>
              <a:t>- 50 times stronger than heroin and 100 times stronger than morphine</a:t>
            </a:r>
          </a:p>
          <a:p>
            <a:endParaRPr lang="en-US" sz="2800" dirty="0">
              <a:solidFill>
                <a:schemeClr val="tx1"/>
              </a:solidFill>
              <a:latin typeface="+mn-lt"/>
            </a:endParaRPr>
          </a:p>
          <a:p>
            <a:r>
              <a:rPr lang="en-US" sz="2800" dirty="0">
                <a:solidFill>
                  <a:schemeClr val="tx1"/>
                </a:solidFill>
                <a:latin typeface="+mn-lt"/>
              </a:rPr>
              <a:t>- Many illicit forms and being “cut” with numerous other dangerous substances</a:t>
            </a:r>
          </a:p>
        </p:txBody>
      </p:sp>
      <p:pic>
        <p:nvPicPr>
          <p:cNvPr id="1028" name="Picture 4" descr="State public health leaders warn of a new &quot;rainbow&quot; fentanyl and share resources to prevent serious injury and death">
            <a:extLst>
              <a:ext uri="{FF2B5EF4-FFF2-40B4-BE49-F238E27FC236}">
                <a16:creationId xmlns:a16="http://schemas.microsoft.com/office/drawing/2014/main" id="{A0F468C0-57F4-D2ED-5F93-A1397C00BD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963" b="31703"/>
          <a:stretch/>
        </p:blipFill>
        <p:spPr bwMode="auto">
          <a:xfrm>
            <a:off x="5881552" y="2589456"/>
            <a:ext cx="2847629" cy="169679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8978E54A-9E22-2EF2-7780-0CEC371E0C19}"/>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515695479"/>
      </p:ext>
    </p:extLst>
  </p:cSld>
  <p:clrMapOvr>
    <a:masterClrMapping/>
  </p:clrMapOvr>
  <p:transition spd="med">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F1275-6D6F-7478-D0BF-B76881F27743}"/>
              </a:ext>
            </a:extLst>
          </p:cNvPr>
          <p:cNvPicPr>
            <a:picLocks noChangeAspect="1"/>
          </p:cNvPicPr>
          <p:nvPr/>
        </p:nvPicPr>
        <p:blipFill>
          <a:blip r:embed="rId2"/>
          <a:stretch>
            <a:fillRect/>
          </a:stretch>
        </p:blipFill>
        <p:spPr>
          <a:xfrm>
            <a:off x="2208369" y="417149"/>
            <a:ext cx="5300092" cy="2968051"/>
          </a:xfrm>
          <a:prstGeom prst="rect">
            <a:avLst/>
          </a:prstGeom>
        </p:spPr>
      </p:pic>
      <p:sp>
        <p:nvSpPr>
          <p:cNvPr id="5" name="TextBox 4">
            <a:extLst>
              <a:ext uri="{FF2B5EF4-FFF2-40B4-BE49-F238E27FC236}">
                <a16:creationId xmlns:a16="http://schemas.microsoft.com/office/drawing/2014/main" id="{3E45BCB0-C723-ABB8-CB93-A62D1253918C}"/>
              </a:ext>
            </a:extLst>
          </p:cNvPr>
          <p:cNvSpPr txBox="1"/>
          <p:nvPr/>
        </p:nvSpPr>
        <p:spPr>
          <a:xfrm>
            <a:off x="673200" y="3385200"/>
            <a:ext cx="7797600" cy="913070"/>
          </a:xfrm>
          <a:prstGeom prst="rect">
            <a:avLst/>
          </a:prstGeom>
          <a:noFill/>
        </p:spPr>
        <p:txBody>
          <a:bodyPr wrap="square">
            <a:spAutoFit/>
          </a:bodyPr>
          <a:lstStyle/>
          <a:p>
            <a:r>
              <a:rPr lang="en-US" dirty="0">
                <a:solidFill>
                  <a:schemeClr val="tx1"/>
                </a:solidFill>
                <a:hlinkClick r:id="rId3"/>
              </a:rPr>
              <a:t>https://www.youtube.com/watch?v=C0tW8FWBm1g</a:t>
            </a:r>
            <a:endParaRPr lang="en-US" dirty="0">
              <a:solidFill>
                <a:schemeClr val="tx1"/>
              </a:solidFill>
            </a:endParaRPr>
          </a:p>
          <a:p>
            <a:endParaRPr lang="en-US" dirty="0">
              <a:solidFill>
                <a:schemeClr val="tx1"/>
              </a:solidFill>
            </a:endParaRPr>
          </a:p>
        </p:txBody>
      </p:sp>
      <p:sp>
        <p:nvSpPr>
          <p:cNvPr id="2" name="Text Box 6">
            <a:extLst>
              <a:ext uri="{FF2B5EF4-FFF2-40B4-BE49-F238E27FC236}">
                <a16:creationId xmlns:a16="http://schemas.microsoft.com/office/drawing/2014/main" id="{4D2D28D0-31D5-F4D7-8E31-91D1A684ADE0}"/>
              </a:ext>
            </a:extLst>
          </p:cNvPr>
          <p:cNvSpPr txBox="1">
            <a:spLocks noChangeArrowheads="1"/>
          </p:cNvSpPr>
          <p:nvPr/>
        </p:nvSpPr>
        <p:spPr bwMode="auto">
          <a:xfrm>
            <a:off x="1053600" y="4281441"/>
            <a:ext cx="645795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200" dirty="0">
                <a:solidFill>
                  <a:srgbClr val="00478A"/>
                </a:solidFill>
                <a:latin typeface="Verdana" panose="020B0604030504040204" pitchFamily="34" charset="0"/>
              </a:rPr>
              <a:t>DITEP – Drug Impairment Training for Education Professionals</a:t>
            </a:r>
          </a:p>
        </p:txBody>
      </p:sp>
    </p:spTree>
    <p:extLst>
      <p:ext uri="{BB962C8B-B14F-4D97-AF65-F5344CB8AC3E}">
        <p14:creationId xmlns:p14="http://schemas.microsoft.com/office/powerpoint/2010/main" val="1226340959"/>
      </p:ext>
    </p:extLst>
  </p:cSld>
  <p:clrMapOvr>
    <a:masterClrMapping/>
  </p:clrMapOvr>
</p:sld>
</file>

<file path=ppt/theme/theme1.xml><?xml version="1.0" encoding="utf-8"?>
<a:theme xmlns:a="http://schemas.openxmlformats.org/drawingml/2006/main" name="IACP June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EE36B792-2CAA-8C45-A61B-12DD0849ADBE}"/>
    </a:ext>
  </a:extLst>
</a:theme>
</file>

<file path=ppt/theme/theme10.xml><?xml version="1.0" encoding="utf-8"?>
<a:theme xmlns:a="http://schemas.openxmlformats.org/drawingml/2006/main" name="Text Slide no partn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xt slide with partners only at bott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xt slide - small IACP at top - partners can be added at bott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3.xml><?xml version="1.0" encoding="utf-8"?>
<a:theme xmlns:a="http://schemas.openxmlformats.org/drawingml/2006/main" name="1_IACP June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EE36B792-2CAA-8C45-A61B-12DD0849ADBE}"/>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6.xml><?xml version="1.0" encoding="utf-8"?>
<a:theme xmlns:a="http://schemas.openxmlformats.org/drawingml/2006/main" name="IAC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CP" id="{A053F320-57C8-4A38-B08C-2C5A90CCF79A}" vid="{2C03C782-6262-4D08-9DB5-27E681FC1C09}"/>
    </a:ext>
  </a:extLst>
</a:theme>
</file>

<file path=ppt/theme/theme7.xml><?xml version="1.0" encoding="utf-8"?>
<a:theme xmlns:a="http://schemas.openxmlformats.org/drawingml/2006/main" name="Title Slid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itle Slid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xt Slide - add Partner logos at bottom next to IACP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174013-55A0-4EDB-B7AC-F708FB2CC7D0}">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1DCCF0BBFCB640886DBD6AA5C4DF7C" ma:contentTypeVersion="21" ma:contentTypeDescription="Create a new document." ma:contentTypeScope="" ma:versionID="3b2f4dd17353a2363a5a719189c30f04">
  <xsd:schema xmlns:xsd="http://www.w3.org/2001/XMLSchema" xmlns:xs="http://www.w3.org/2001/XMLSchema" xmlns:p="http://schemas.microsoft.com/office/2006/metadata/properties" xmlns:ns1="http://schemas.microsoft.com/sharepoint/v3" xmlns:ns2="d1f51b4b-47f1-4e3b-a064-a1e52dfcf961" xmlns:ns3="bb67591a-a4e0-4be5-8606-6b03c887204c" targetNamespace="http://schemas.microsoft.com/office/2006/metadata/properties" ma:root="true" ma:fieldsID="f954a7ea6f050b8dd2c1194085af5035" ns1:_="" ns2:_="" ns3:_="">
    <xsd:import namespace="http://schemas.microsoft.com/sharepoint/v3"/>
    <xsd:import namespace="d1f51b4b-47f1-4e3b-a064-a1e52dfcf961"/>
    <xsd:import namespace="bb67591a-a4e0-4be5-8606-6b03c88720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_Flow_SignoffStatu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f51b4b-47f1-4e3b-a064-a1e52dfcf9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2d66a-8a76-45f0-bdd8-73588bd3e2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67591a-a4e0-4be5-8606-6b03c88720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5b25a2b-8c2b-4d04-9457-f84f85fcc237}" ma:internalName="TaxCatchAll" ma:showField="CatchAllData" ma:web="bb67591a-a4e0-4be5-8606-6b03c88720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D2685B-F492-4342-AAC7-18E8F4FF0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f51b4b-47f1-4e3b-a064-a1e52dfcf961"/>
    <ds:schemaRef ds:uri="bb67591a-a4e0-4be5-8606-6b03c8872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0EC7B8-BF07-4534-BC93-B0F1DDCE70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14480</TotalTime>
  <Words>11566</Words>
  <Application>Microsoft Office PowerPoint</Application>
  <PresentationFormat>On-screen Show (16:9)</PresentationFormat>
  <Paragraphs>1829</Paragraphs>
  <Slides>233</Slides>
  <Notes>44</Notes>
  <HiddenSlides>0</HiddenSlides>
  <MMClips>6</MMClips>
  <ScaleCrop>false</ScaleCrop>
  <HeadingPairs>
    <vt:vector size="4" baseType="variant">
      <vt:variant>
        <vt:lpstr>Theme</vt:lpstr>
      </vt:variant>
      <vt:variant>
        <vt:i4>13</vt:i4>
      </vt:variant>
      <vt:variant>
        <vt:lpstr>Slide Titles</vt:lpstr>
      </vt:variant>
      <vt:variant>
        <vt:i4>233</vt:i4>
      </vt:variant>
    </vt:vector>
  </HeadingPairs>
  <TitlesOfParts>
    <vt:vector size="246" baseType="lpstr">
      <vt:lpstr>IACP June 2017</vt:lpstr>
      <vt:lpstr>Custom Design</vt:lpstr>
      <vt:lpstr>1_IACP June 2017</vt:lpstr>
      <vt:lpstr>1_Custom Design</vt:lpstr>
      <vt:lpstr>2_Custom Design</vt:lpstr>
      <vt:lpstr>IACP</vt:lpstr>
      <vt:lpstr>Title Slide Blue Background</vt:lpstr>
      <vt:lpstr>1_Title Slide Blue Background</vt:lpstr>
      <vt:lpstr>Text Slide - add Partner logos at bottom next to IACP logo</vt:lpstr>
      <vt:lpstr>Text Slide no partners</vt:lpstr>
      <vt:lpstr>Text slide with partners only at bottom</vt:lpstr>
      <vt:lpstr>Text slide - small IACP at top - partners can be added at bottom</vt:lpstr>
      <vt:lpstr>3_Custom Design</vt:lpstr>
      <vt:lpstr>PowerPoint Presentation</vt:lpstr>
      <vt:lpstr>Your Instructors</vt:lpstr>
      <vt:lpstr>DITEP – Day 1</vt:lpstr>
      <vt:lpstr>PowerPoint Presentation</vt:lpstr>
      <vt:lpstr>PowerPoint Presentation</vt:lpstr>
      <vt:lpstr>PowerPoint Presentation</vt:lpstr>
      <vt:lpstr>What this training is NOT… </vt:lpstr>
      <vt:lpstr>PowerPoint Presentation</vt:lpstr>
      <vt:lpstr>PowerPoint Presentation</vt:lpstr>
      <vt:lpstr>PowerPoint Presentation</vt:lpstr>
      <vt:lpstr>What is a Drug?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II - Drugs In Society </vt:lpstr>
      <vt:lpstr>(NSDUH) Self-Reported Drug Use</vt:lpstr>
      <vt:lpstr>PowerPoint Presentation</vt:lpstr>
      <vt:lpstr>Prescription Drug Abuse/Misuse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Adolescents Use of Alcohol Compared        to Tobacco and Marijuana</vt:lpstr>
      <vt:lpstr>PowerPoint Presentation</vt:lpstr>
      <vt:lpstr>Some Types of Alcohol</vt:lpstr>
      <vt:lpstr>Ethanol Production - Fermentation</vt:lpstr>
      <vt:lpstr>Ethanol Production - Distillation</vt:lpstr>
      <vt:lpstr>PowerPoint Presentation</vt:lpstr>
      <vt:lpstr>PowerPoint Presentation</vt:lpstr>
      <vt:lpstr>Distribution of Alcohol</vt:lpstr>
      <vt:lpstr>PowerPoint Presentation</vt:lpstr>
      <vt:lpstr>PowerPoint Presentation</vt:lpstr>
      <vt:lpstr>Elimination of Alcohol</vt:lpstr>
      <vt:lpstr>PowerPoint Presentation</vt:lpstr>
      <vt:lpstr>PowerPoint Presentation</vt:lpstr>
      <vt:lpstr>PowerPoint Presentation</vt:lpstr>
      <vt:lpstr>PowerPoint Presentation</vt:lpstr>
      <vt:lpstr>PowerPoint Presentation</vt:lpstr>
      <vt:lpstr>PowerPoint Presentation</vt:lpstr>
      <vt:lpstr>Seven Drug Categories</vt:lpstr>
      <vt:lpstr>Central Nervous System (CNS) Depressants</vt:lpstr>
      <vt:lpstr>PowerPoint Presentation</vt:lpstr>
      <vt:lpstr>PowerPoint Presentation</vt:lpstr>
      <vt:lpstr>Conditions That May Mimic CNS   Depressant Impairment</vt:lpstr>
      <vt:lpstr>PowerPoint Presentation</vt:lpstr>
      <vt:lpstr>PowerPoint Presentation</vt:lpstr>
      <vt:lpstr>PowerPoint Presentation</vt:lpstr>
      <vt:lpstr>PowerPoint Presentation</vt:lpstr>
      <vt:lpstr>PowerPoint Presentation</vt:lpstr>
      <vt:lpstr>CNS Stimulants</vt:lpstr>
      <vt:lpstr>PowerPoint Presentation</vt:lpstr>
      <vt:lpstr>PowerPoint Presentation</vt:lpstr>
      <vt:lpstr>PowerPoint Presentation</vt:lpstr>
      <vt:lpstr>Conditions That May Mimic CNS  Stimulant Symptoms</vt:lpstr>
      <vt:lpstr>PowerPoint Presentation</vt:lpstr>
      <vt:lpstr>PowerPoint Presentation</vt:lpstr>
      <vt:lpstr>Duration of Effects </vt:lpstr>
      <vt:lpstr>PowerPoint Presentation</vt:lpstr>
      <vt:lpstr>Hallucinogens</vt:lpstr>
      <vt:lpstr>PowerPoint Presentation</vt:lpstr>
      <vt:lpstr>Synthetic Hallucinogens</vt:lpstr>
      <vt:lpstr>PowerPoint Presentation</vt:lpstr>
      <vt:lpstr>Natural Hallucinogens</vt:lpstr>
      <vt:lpstr>PowerPoint Presentation</vt:lpstr>
      <vt:lpstr>Conditions That May Mimic   Hallucinogen Symptoms</vt:lpstr>
      <vt:lpstr>PowerPoint Presentation</vt:lpstr>
      <vt:lpstr>Duration of Effects </vt:lpstr>
      <vt:lpstr>PowerPoint Presentation</vt:lpstr>
      <vt:lpstr>Dissociative Anesthetics</vt:lpstr>
      <vt:lpstr>PowerPoint Presentation</vt:lpstr>
      <vt:lpstr>PowerPoint Presentation</vt:lpstr>
      <vt:lpstr>PowerPoint Presentation</vt:lpstr>
      <vt:lpstr>Overdose Signs and Symptoms</vt:lpstr>
      <vt:lpstr>PowerPoint Presentation</vt:lpstr>
      <vt:lpstr>Duration of Effects</vt:lpstr>
      <vt:lpstr>PowerPoint Presentation</vt:lpstr>
      <vt:lpstr>Narcotic Analgesics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Conditions with Similar Symptoms</vt:lpstr>
      <vt:lpstr>PowerPoint Presentation</vt:lpstr>
      <vt:lpstr>PowerPoint Presentation</vt:lpstr>
      <vt:lpstr>PowerPoint Presentation</vt:lpstr>
      <vt:lpstr>PowerPoint Presentation</vt:lpstr>
      <vt:lpstr>Inhalants</vt:lpstr>
      <vt:lpstr>PowerPoint Presentation</vt:lpstr>
      <vt:lpstr>PowerPoint Presentation</vt:lpstr>
      <vt:lpstr>PowerPoint Presentation</vt:lpstr>
      <vt:lpstr>Conditions with Similar Symptoms</vt:lpstr>
      <vt:lpstr>PowerPoint Presentation</vt:lpstr>
      <vt:lpstr>Duration of Effects</vt:lpstr>
      <vt:lpstr>PowerPoint Presentation</vt:lpstr>
      <vt:lpstr>Cannabis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Overdose Signs and Symptoms</vt:lpstr>
      <vt:lpstr>PowerPoint Presentation</vt:lpstr>
      <vt:lpstr>PowerPoint Presentation</vt:lpstr>
      <vt:lpstr>PowerPoint Presentation</vt:lpstr>
      <vt:lpstr>PowerPoint Presentation</vt:lpstr>
      <vt:lpstr>           Polydrug Use</vt:lpstr>
      <vt:lpstr>PowerPoint Presentation</vt:lpstr>
      <vt:lpstr>PowerPoint Presentation</vt:lpstr>
      <vt:lpstr>SESSION V Policy, Procedures, Roles and Contacting the Parent(s)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Words Which May Result in a Negative Reaction  </vt:lpstr>
      <vt:lpstr>PowerPoint Presentation</vt:lpstr>
      <vt:lpstr>PowerPoint Presentation</vt:lpstr>
      <vt:lpstr>PowerPoint Presentation</vt:lpstr>
      <vt:lpstr>PowerPoint Presentation</vt:lpstr>
      <vt:lpstr>PowerPoint Presentation</vt:lpstr>
      <vt:lpstr>PowerPoint Presentation</vt:lpstr>
      <vt:lpstr>Internet Resources</vt:lpstr>
      <vt:lpstr>Printed Resources</vt:lpstr>
      <vt:lpstr>PowerPoint Presentation</vt:lpstr>
      <vt:lpstr>PowerPoint Presentation</vt:lpstr>
      <vt:lpstr>PowerPoint Presentation</vt:lpstr>
      <vt:lpstr>DITEP – Day 2</vt:lpstr>
      <vt:lpstr>Day Two Objectives</vt:lpstr>
      <vt:lpstr>Day Two Objectives</vt:lpstr>
      <vt:lpstr>QUESTIONS?</vt:lpstr>
      <vt:lpstr>Eye Examinations Session VII</vt:lpstr>
      <vt:lpstr>The Eyes – “Windows to the Brain” </vt:lpstr>
      <vt:lpstr>Horizontal Gaze Nystagmus</vt:lpstr>
      <vt:lpstr>Categories of Nystagmus</vt:lpstr>
      <vt:lpstr>Categories of Nystagmus  (Cont.)</vt:lpstr>
      <vt:lpstr>Horizontal Gaze Nystagmus</vt:lpstr>
      <vt:lpstr>         Drug Categories  That Usually Cause HGN</vt:lpstr>
      <vt:lpstr>Vertical Gaze Nystagmus</vt:lpstr>
      <vt:lpstr>Resting Nystagmus</vt:lpstr>
      <vt:lpstr>Pathological Disorders and Diseases</vt:lpstr>
      <vt:lpstr>Administrative Procedures</vt:lpstr>
      <vt:lpstr>Administrative Procedures (Cont.)      </vt:lpstr>
      <vt:lpstr>Three Clues of HGN</vt:lpstr>
      <vt:lpstr>Lack of Smooth Pursuit</vt:lpstr>
      <vt:lpstr> Three Clues of HGN </vt:lpstr>
      <vt:lpstr>Distinct and Sustained Nystagmus at Maximum Deviation</vt:lpstr>
      <vt:lpstr>Three Clues of HGN</vt:lpstr>
      <vt:lpstr>Onset of Nystagmus Prior to 45 Degrees</vt:lpstr>
      <vt:lpstr>HGN Test Criteria</vt:lpstr>
      <vt:lpstr>Vertical Nystagmus</vt:lpstr>
      <vt:lpstr>Vertical Gaze Nystagmus</vt:lpstr>
      <vt:lpstr>QUESTIONS?</vt:lpstr>
      <vt:lpstr>Lack of Convergence</vt:lpstr>
      <vt:lpstr>Lack of Convergence </vt:lpstr>
      <vt:lpstr> LOC Testing Procedure</vt:lpstr>
      <vt:lpstr>   Normal Convergence    </vt:lpstr>
      <vt:lpstr>   Lack of Convergence    </vt:lpstr>
      <vt:lpstr>         Drug Categories  That Usually Cause LOC</vt:lpstr>
      <vt:lpstr>LOC Video</vt:lpstr>
      <vt:lpstr>LOC Present Examples</vt:lpstr>
      <vt:lpstr>QUESTIONS?</vt:lpstr>
      <vt:lpstr>Estimation of Pupil Size</vt:lpstr>
      <vt:lpstr>Estimating Pupil Size</vt:lpstr>
      <vt:lpstr>Three Lighting Conditions</vt:lpstr>
      <vt:lpstr>Average Range of Non-Impaired Pupil Sizes               </vt:lpstr>
      <vt:lpstr>Pupil Reaction to Light</vt:lpstr>
      <vt:lpstr>Rebound Dilation</vt:lpstr>
      <vt:lpstr>Pupil Size Examples</vt:lpstr>
      <vt:lpstr>Relationships to the Categories</vt:lpstr>
      <vt:lpstr>QUESTIONS?</vt:lpstr>
      <vt:lpstr>Examination of Vital Signs  Session VIII</vt:lpstr>
      <vt:lpstr>Purpose of the Examinations</vt:lpstr>
      <vt:lpstr>Average Ranges</vt:lpstr>
      <vt:lpstr>Vital Sign Relationship to the Drug Categories</vt:lpstr>
      <vt:lpstr>QUESTIONS?</vt:lpstr>
      <vt:lpstr>Divided Attention Tests Session IX</vt:lpstr>
      <vt:lpstr>Modified Romberg Balance</vt:lpstr>
      <vt:lpstr>PowerPoint Presentation</vt:lpstr>
      <vt:lpstr>Modified Romberg Balance - Clues</vt:lpstr>
      <vt:lpstr>QUESTIONS?</vt:lpstr>
      <vt:lpstr>PowerPoint Presentation</vt:lpstr>
      <vt:lpstr>Walk and Turn Test Procedures</vt:lpstr>
      <vt:lpstr>PowerPoint Presentation</vt:lpstr>
      <vt:lpstr>QUESTIONS?</vt:lpstr>
      <vt:lpstr>PowerPoint Presentation</vt:lpstr>
      <vt:lpstr>One Leg Stand - Clues</vt:lpstr>
      <vt:lpstr>QUESTIONS?</vt:lpstr>
      <vt:lpstr>Finger to Nose Test</vt:lpstr>
      <vt:lpstr>    Finger to Nose Test Administrative Procedures</vt:lpstr>
      <vt:lpstr>Finger to Nose Test   Recording Results</vt:lpstr>
      <vt:lpstr>QUESTIONS?</vt:lpstr>
      <vt:lpstr>Drug Combinations Session X</vt:lpstr>
      <vt:lpstr>Some Common Combinations</vt:lpstr>
      <vt:lpstr>Null Effect</vt:lpstr>
      <vt:lpstr>Overlapping Effect</vt:lpstr>
      <vt:lpstr>Additive Effect</vt:lpstr>
      <vt:lpstr>Antagonistic Effect</vt:lpstr>
      <vt:lpstr>QUESTIONS?</vt:lpstr>
      <vt:lpstr>Assessment Process and Procedures  Session XI</vt:lpstr>
      <vt:lpstr>Intent of the Assessment </vt:lpstr>
      <vt:lpstr>Assessment Components</vt:lpstr>
      <vt:lpstr>Conclusion Session XI  Questions? Comments? Disagreements?   </vt:lpstr>
      <vt:lpstr> Session XII - Training Wrap-Up  Final Examination Participant Critiques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Impairment Training                               for Education Professionals (DITEP)</dc:title>
  <dc:creator>Chuck Hayes</dc:creator>
  <cp:lastModifiedBy>Chuck Hayes</cp:lastModifiedBy>
  <cp:revision>68</cp:revision>
  <dcterms:modified xsi:type="dcterms:W3CDTF">2023-08-29T20:41:34Z</dcterms:modified>
</cp:coreProperties>
</file>